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0" r:id="rId1"/>
  </p:sldMasterIdLst>
  <p:notesMasterIdLst>
    <p:notesMasterId r:id="rId69"/>
  </p:notesMasterIdLst>
  <p:handoutMasterIdLst>
    <p:handoutMasterId r:id="rId70"/>
  </p:handoutMasterIdLst>
  <p:sldIdLst>
    <p:sldId id="256" r:id="rId2"/>
    <p:sldId id="614" r:id="rId3"/>
    <p:sldId id="672" r:id="rId4"/>
    <p:sldId id="673" r:id="rId5"/>
    <p:sldId id="674" r:id="rId6"/>
    <p:sldId id="675" r:id="rId7"/>
    <p:sldId id="676" r:id="rId8"/>
    <p:sldId id="677" r:id="rId9"/>
    <p:sldId id="656" r:id="rId10"/>
    <p:sldId id="653" r:id="rId11"/>
    <p:sldId id="728" r:id="rId12"/>
    <p:sldId id="705" r:id="rId13"/>
    <p:sldId id="654" r:id="rId14"/>
    <p:sldId id="655" r:id="rId15"/>
    <p:sldId id="706" r:id="rId16"/>
    <p:sldId id="712" r:id="rId17"/>
    <p:sldId id="616" r:id="rId18"/>
    <p:sldId id="617" r:id="rId19"/>
    <p:sldId id="671" r:id="rId20"/>
    <p:sldId id="620" r:id="rId21"/>
    <p:sldId id="621" r:id="rId22"/>
    <p:sldId id="707" r:id="rId23"/>
    <p:sldId id="722" r:id="rId24"/>
    <p:sldId id="723" r:id="rId25"/>
    <p:sldId id="724" r:id="rId26"/>
    <p:sldId id="718" r:id="rId27"/>
    <p:sldId id="720" r:id="rId28"/>
    <p:sldId id="721" r:id="rId29"/>
    <p:sldId id="725" r:id="rId30"/>
    <p:sldId id="622" r:id="rId31"/>
    <p:sldId id="623" r:id="rId32"/>
    <p:sldId id="626" r:id="rId33"/>
    <p:sldId id="628" r:id="rId34"/>
    <p:sldId id="629" r:id="rId35"/>
    <p:sldId id="726" r:id="rId36"/>
    <p:sldId id="678" r:id="rId37"/>
    <p:sldId id="641" r:id="rId38"/>
    <p:sldId id="730" r:id="rId39"/>
    <p:sldId id="731" r:id="rId40"/>
    <p:sldId id="732" r:id="rId41"/>
    <p:sldId id="734" r:id="rId42"/>
    <p:sldId id="735" r:id="rId43"/>
    <p:sldId id="736" r:id="rId44"/>
    <p:sldId id="737" r:id="rId45"/>
    <p:sldId id="658" r:id="rId46"/>
    <p:sldId id="642" r:id="rId47"/>
    <p:sldId id="703" r:id="rId48"/>
    <p:sldId id="669" r:id="rId49"/>
    <p:sldId id="643" r:id="rId50"/>
    <p:sldId id="727" r:id="rId51"/>
    <p:sldId id="738" r:id="rId52"/>
    <p:sldId id="739" r:id="rId53"/>
    <p:sldId id="740" r:id="rId54"/>
    <p:sldId id="741" r:id="rId55"/>
    <p:sldId id="742" r:id="rId56"/>
    <p:sldId id="743" r:id="rId57"/>
    <p:sldId id="679" r:id="rId58"/>
    <p:sldId id="670" r:id="rId59"/>
    <p:sldId id="744" r:id="rId60"/>
    <p:sldId id="683" r:id="rId61"/>
    <p:sldId id="729" r:id="rId62"/>
    <p:sldId id="684" r:id="rId63"/>
    <p:sldId id="685" r:id="rId64"/>
    <p:sldId id="687" r:id="rId65"/>
    <p:sldId id="689" r:id="rId66"/>
    <p:sldId id="745" r:id="rId67"/>
    <p:sldId id="709" r:id="rId68"/>
  </p:sldIdLst>
  <p:sldSz cx="9144000" cy="6858000" type="screen4x3"/>
  <p:notesSz cx="9296400" cy="7010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93786" autoAdjust="0"/>
  </p:normalViewPr>
  <p:slideViewPr>
    <p:cSldViewPr>
      <p:cViewPr varScale="1">
        <p:scale>
          <a:sx n="69" d="100"/>
          <a:sy n="69" d="100"/>
        </p:scale>
        <p:origin x="1176" y="48"/>
      </p:cViewPr>
      <p:guideLst>
        <p:guide orient="horz" pos="2160"/>
        <p:guide pos="2880"/>
      </p:guideLst>
    </p:cSldViewPr>
  </p:slideViewPr>
  <p:outlineViewPr>
    <p:cViewPr>
      <p:scale>
        <a:sx n="33" d="100"/>
        <a:sy n="33" d="100"/>
      </p:scale>
      <p:origin x="0" y="-10017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81" d="100"/>
          <a:sy n="81" d="100"/>
        </p:scale>
        <p:origin x="2052" y="10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4FDA03-892A-40B3-AFF0-159424663956}"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A1A0073E-699D-48BA-B183-FC41E88D02D1}">
      <dgm:prSet phldrT="[Text]" custT="1"/>
      <dgm:spPr>
        <a:solidFill>
          <a:schemeClr val="accent1">
            <a:lumMod val="60000"/>
            <a:lumOff val="40000"/>
          </a:schemeClr>
        </a:solidFill>
      </dgm:spPr>
      <dgm:t>
        <a:bodyPr/>
        <a:lstStyle/>
        <a:p>
          <a:pPr algn="ctr"/>
          <a:r>
            <a:rPr lang="sq-AL" sz="2800" dirty="0">
              <a:solidFill>
                <a:schemeClr val="tx1"/>
              </a:solidFill>
              <a:latin typeface="Cambria" panose="02040503050406030204" pitchFamily="18" charset="0"/>
              <a:ea typeface="Cambria" panose="02040503050406030204" pitchFamily="18" charset="0"/>
              <a:cs typeface="Arial" panose="020B0604020202020204" pitchFamily="34" charset="0"/>
            </a:rPr>
            <a:t>Komisioni Rregullativ i Prokurimit Publik (KRPP)</a:t>
          </a:r>
          <a:endParaRPr lang="en-US" sz="2800" dirty="0">
            <a:solidFill>
              <a:schemeClr val="tx1"/>
            </a:solidFill>
          </a:endParaRPr>
        </a:p>
      </dgm:t>
    </dgm:pt>
    <dgm:pt modelId="{A81E24FA-DCF7-49F8-9DBD-06773A429C55}" type="parTrans" cxnId="{B1D0ECBE-A17A-43B6-8D53-A42480043D43}">
      <dgm:prSet/>
      <dgm:spPr/>
      <dgm:t>
        <a:bodyPr/>
        <a:lstStyle/>
        <a:p>
          <a:endParaRPr lang="en-US"/>
        </a:p>
      </dgm:t>
    </dgm:pt>
    <dgm:pt modelId="{65679CC8-82ED-408B-822F-46BCA5505FAF}" type="sibTrans" cxnId="{B1D0ECBE-A17A-43B6-8D53-A42480043D43}">
      <dgm:prSet/>
      <dgm:spPr/>
      <dgm:t>
        <a:bodyPr/>
        <a:lstStyle/>
        <a:p>
          <a:endParaRPr lang="en-US"/>
        </a:p>
      </dgm:t>
    </dgm:pt>
    <dgm:pt modelId="{41BA38DF-CA87-402E-A3E3-2AE86A45F655}">
      <dgm:prSet phldrT="[Text]" custT="1"/>
      <dgm:spPr>
        <a:solidFill>
          <a:schemeClr val="accent1">
            <a:lumMod val="60000"/>
            <a:lumOff val="40000"/>
          </a:schemeClr>
        </a:solidFill>
      </dgm:spPr>
      <dgm:t>
        <a:bodyPr/>
        <a:lstStyle/>
        <a:p>
          <a:r>
            <a:rPr lang="sq-AL" sz="2800" dirty="0">
              <a:solidFill>
                <a:schemeClr val="tx1"/>
              </a:solidFill>
              <a:latin typeface="Cambria" panose="02040503050406030204" pitchFamily="18" charset="0"/>
              <a:ea typeface="Cambria" panose="02040503050406030204" pitchFamily="18" charset="0"/>
              <a:cs typeface="Arial" panose="020B0604020202020204" pitchFamily="34" charset="0"/>
            </a:rPr>
            <a:t>Agjenci</a:t>
          </a:r>
          <a:r>
            <a:rPr lang="en-US" sz="2800" dirty="0">
              <a:solidFill>
                <a:schemeClr val="tx1"/>
              </a:solidFill>
              <a:latin typeface="Cambria" panose="02040503050406030204" pitchFamily="18" charset="0"/>
              <a:ea typeface="Cambria" panose="02040503050406030204" pitchFamily="18" charset="0"/>
              <a:cs typeface="Arial" panose="020B0604020202020204" pitchFamily="34" charset="0"/>
            </a:rPr>
            <a:t>a e Prokurimit </a:t>
          </a:r>
          <a:r>
            <a:rPr lang="en-US" sz="2800" dirty="0" err="1">
              <a:solidFill>
                <a:schemeClr val="tx1"/>
              </a:solidFill>
              <a:latin typeface="Cambria" panose="02040503050406030204" pitchFamily="18" charset="0"/>
              <a:ea typeface="Cambria" panose="02040503050406030204" pitchFamily="18" charset="0"/>
              <a:cs typeface="Arial" panose="020B0604020202020204" pitchFamily="34" charset="0"/>
            </a:rPr>
            <a:t>Publik</a:t>
          </a:r>
          <a:r>
            <a:rPr lang="en-US" sz="2800" dirty="0">
              <a:solidFill>
                <a:schemeClr val="tx1"/>
              </a:solidFill>
              <a:latin typeface="Cambria" panose="02040503050406030204" pitchFamily="18" charset="0"/>
              <a:ea typeface="Cambria" panose="02040503050406030204" pitchFamily="18" charset="0"/>
              <a:cs typeface="Arial" panose="020B0604020202020204" pitchFamily="34" charset="0"/>
            </a:rPr>
            <a:t> </a:t>
          </a:r>
          <a:r>
            <a:rPr lang="sq-AL" sz="2800" dirty="0">
              <a:solidFill>
                <a:schemeClr val="tx1"/>
              </a:solidFill>
              <a:latin typeface="Cambria" panose="02040503050406030204" pitchFamily="18" charset="0"/>
              <a:ea typeface="Cambria" panose="02040503050406030204" pitchFamily="18" charset="0"/>
              <a:cs typeface="Arial" panose="020B0604020202020204" pitchFamily="34" charset="0"/>
            </a:rPr>
            <a:t>(</a:t>
          </a:r>
          <a:r>
            <a:rPr lang="en-US" sz="2800" dirty="0">
              <a:solidFill>
                <a:schemeClr val="tx1"/>
              </a:solidFill>
              <a:latin typeface="Cambria" panose="02040503050406030204" pitchFamily="18" charset="0"/>
              <a:ea typeface="Cambria" panose="02040503050406030204" pitchFamily="18" charset="0"/>
              <a:cs typeface="Arial" panose="020B0604020202020204" pitchFamily="34" charset="0"/>
            </a:rPr>
            <a:t>APP</a:t>
          </a:r>
          <a:r>
            <a:rPr lang="sq-AL" sz="2800" dirty="0">
              <a:solidFill>
                <a:schemeClr val="tx1"/>
              </a:solidFill>
              <a:latin typeface="Cambria" panose="02040503050406030204" pitchFamily="18" charset="0"/>
              <a:ea typeface="Cambria" panose="02040503050406030204" pitchFamily="18" charset="0"/>
              <a:cs typeface="Arial" panose="020B0604020202020204" pitchFamily="34" charset="0"/>
            </a:rPr>
            <a:t>)</a:t>
          </a:r>
          <a:endParaRPr lang="en-US" sz="2800" dirty="0">
            <a:solidFill>
              <a:schemeClr val="tx1"/>
            </a:solidFill>
          </a:endParaRPr>
        </a:p>
      </dgm:t>
    </dgm:pt>
    <dgm:pt modelId="{F84F87D2-5632-4665-BD20-2E14477581EE}" type="parTrans" cxnId="{1234653B-1DCA-436D-8C78-E94C533E6B33}">
      <dgm:prSet/>
      <dgm:spPr/>
      <dgm:t>
        <a:bodyPr/>
        <a:lstStyle/>
        <a:p>
          <a:endParaRPr lang="en-US"/>
        </a:p>
      </dgm:t>
    </dgm:pt>
    <dgm:pt modelId="{6D7DA813-D1A1-4749-857D-510AFEDAAD5E}" type="sibTrans" cxnId="{1234653B-1DCA-436D-8C78-E94C533E6B33}">
      <dgm:prSet/>
      <dgm:spPr/>
      <dgm:t>
        <a:bodyPr/>
        <a:lstStyle/>
        <a:p>
          <a:endParaRPr lang="en-US"/>
        </a:p>
      </dgm:t>
    </dgm:pt>
    <dgm:pt modelId="{A8257A38-E4D5-4CEF-AF0F-D710ABE4507D}">
      <dgm:prSet phldrT="[Text]" custT="1"/>
      <dgm:spPr>
        <a:solidFill>
          <a:schemeClr val="accent1">
            <a:lumMod val="60000"/>
            <a:lumOff val="40000"/>
          </a:schemeClr>
        </a:solidFill>
      </dgm:spPr>
      <dgm:t>
        <a:bodyPr/>
        <a:lstStyle/>
        <a:p>
          <a:r>
            <a:rPr lang="sq-AL" sz="2800" dirty="0">
              <a:solidFill>
                <a:schemeClr val="tx1"/>
              </a:solidFill>
              <a:latin typeface="Cambria" panose="02040503050406030204" pitchFamily="18" charset="0"/>
              <a:ea typeface="Cambria" panose="02040503050406030204" pitchFamily="18" charset="0"/>
              <a:cs typeface="Arial" panose="020B0604020202020204" pitchFamily="34" charset="0"/>
            </a:rPr>
            <a:t>Organi Shqyrtues i Prokurimit (OSHP</a:t>
          </a:r>
          <a:endParaRPr lang="en-US" sz="2800" dirty="0">
            <a:solidFill>
              <a:schemeClr val="tx1"/>
            </a:solidFill>
          </a:endParaRPr>
        </a:p>
      </dgm:t>
    </dgm:pt>
    <dgm:pt modelId="{B7E9C716-C1F1-433B-A994-0765FD1E8937}" type="parTrans" cxnId="{B66F83DB-E900-4F7E-87B5-B6F7F0CAFFC7}">
      <dgm:prSet/>
      <dgm:spPr/>
      <dgm:t>
        <a:bodyPr/>
        <a:lstStyle/>
        <a:p>
          <a:endParaRPr lang="en-US"/>
        </a:p>
      </dgm:t>
    </dgm:pt>
    <dgm:pt modelId="{93CF93A0-636C-427E-BBF8-58DB651C48FA}" type="sibTrans" cxnId="{B66F83DB-E900-4F7E-87B5-B6F7F0CAFFC7}">
      <dgm:prSet/>
      <dgm:spPr/>
      <dgm:t>
        <a:bodyPr/>
        <a:lstStyle/>
        <a:p>
          <a:endParaRPr lang="en-US"/>
        </a:p>
      </dgm:t>
    </dgm:pt>
    <dgm:pt modelId="{A9C2AA7B-7CEE-4E72-AC35-5116A5512876}" type="pres">
      <dgm:prSet presAssocID="{874FDA03-892A-40B3-AFF0-159424663956}" presName="outerComposite" presStyleCnt="0">
        <dgm:presLayoutVars>
          <dgm:chMax val="5"/>
          <dgm:dir/>
          <dgm:resizeHandles val="exact"/>
        </dgm:presLayoutVars>
      </dgm:prSet>
      <dgm:spPr/>
      <dgm:t>
        <a:bodyPr/>
        <a:lstStyle/>
        <a:p>
          <a:endParaRPr lang="en-US"/>
        </a:p>
      </dgm:t>
    </dgm:pt>
    <dgm:pt modelId="{7F641F44-3869-468B-BFB2-07F163FF0880}" type="pres">
      <dgm:prSet presAssocID="{874FDA03-892A-40B3-AFF0-159424663956}" presName="dummyMaxCanvas" presStyleCnt="0">
        <dgm:presLayoutVars/>
      </dgm:prSet>
      <dgm:spPr/>
    </dgm:pt>
    <dgm:pt modelId="{BE9D981C-6C9B-4B6C-8194-2803149B2095}" type="pres">
      <dgm:prSet presAssocID="{874FDA03-892A-40B3-AFF0-159424663956}" presName="ThreeNodes_1" presStyleLbl="node1" presStyleIdx="0" presStyleCnt="3" custScaleX="117647" custLinFactNeighborY="7018">
        <dgm:presLayoutVars>
          <dgm:bulletEnabled val="1"/>
        </dgm:presLayoutVars>
      </dgm:prSet>
      <dgm:spPr/>
      <dgm:t>
        <a:bodyPr/>
        <a:lstStyle/>
        <a:p>
          <a:endParaRPr lang="en-US"/>
        </a:p>
      </dgm:t>
    </dgm:pt>
    <dgm:pt modelId="{A33E0383-4BB1-496F-9476-B49A71A55352}" type="pres">
      <dgm:prSet presAssocID="{874FDA03-892A-40B3-AFF0-159424663956}" presName="ThreeNodes_2" presStyleLbl="node1" presStyleIdx="1" presStyleCnt="3" custScaleX="103153">
        <dgm:presLayoutVars>
          <dgm:bulletEnabled val="1"/>
        </dgm:presLayoutVars>
      </dgm:prSet>
      <dgm:spPr/>
      <dgm:t>
        <a:bodyPr/>
        <a:lstStyle/>
        <a:p>
          <a:endParaRPr lang="en-US"/>
        </a:p>
      </dgm:t>
    </dgm:pt>
    <dgm:pt modelId="{8B159D1D-F315-4218-8473-7A671683990D}" type="pres">
      <dgm:prSet presAssocID="{874FDA03-892A-40B3-AFF0-159424663956}" presName="ThreeNodes_3" presStyleLbl="node1" presStyleIdx="2" presStyleCnt="3" custScaleX="95416" custLinFactNeighborX="-5273" custLinFactNeighborY="-2564">
        <dgm:presLayoutVars>
          <dgm:bulletEnabled val="1"/>
        </dgm:presLayoutVars>
      </dgm:prSet>
      <dgm:spPr/>
      <dgm:t>
        <a:bodyPr/>
        <a:lstStyle/>
        <a:p>
          <a:endParaRPr lang="en-US"/>
        </a:p>
      </dgm:t>
    </dgm:pt>
    <dgm:pt modelId="{ABF3FD24-6406-423E-A18D-F2EABA9ECB50}" type="pres">
      <dgm:prSet presAssocID="{874FDA03-892A-40B3-AFF0-159424663956}" presName="ThreeConn_1-2" presStyleLbl="fgAccFollowNode1" presStyleIdx="0" presStyleCnt="2">
        <dgm:presLayoutVars>
          <dgm:bulletEnabled val="1"/>
        </dgm:presLayoutVars>
      </dgm:prSet>
      <dgm:spPr/>
      <dgm:t>
        <a:bodyPr/>
        <a:lstStyle/>
        <a:p>
          <a:endParaRPr lang="en-US"/>
        </a:p>
      </dgm:t>
    </dgm:pt>
    <dgm:pt modelId="{6806CB47-44B2-4FC7-B682-1E0C116CA21A}" type="pres">
      <dgm:prSet presAssocID="{874FDA03-892A-40B3-AFF0-159424663956}" presName="ThreeConn_2-3" presStyleLbl="fgAccFollowNode1" presStyleIdx="1" presStyleCnt="2">
        <dgm:presLayoutVars>
          <dgm:bulletEnabled val="1"/>
        </dgm:presLayoutVars>
      </dgm:prSet>
      <dgm:spPr/>
      <dgm:t>
        <a:bodyPr/>
        <a:lstStyle/>
        <a:p>
          <a:endParaRPr lang="en-US"/>
        </a:p>
      </dgm:t>
    </dgm:pt>
    <dgm:pt modelId="{E6C3D13C-3023-474A-AF5F-34757E7AE818}" type="pres">
      <dgm:prSet presAssocID="{874FDA03-892A-40B3-AFF0-159424663956}" presName="ThreeNodes_1_text" presStyleLbl="node1" presStyleIdx="2" presStyleCnt="3">
        <dgm:presLayoutVars>
          <dgm:bulletEnabled val="1"/>
        </dgm:presLayoutVars>
      </dgm:prSet>
      <dgm:spPr/>
      <dgm:t>
        <a:bodyPr/>
        <a:lstStyle/>
        <a:p>
          <a:endParaRPr lang="en-US"/>
        </a:p>
      </dgm:t>
    </dgm:pt>
    <dgm:pt modelId="{0EEF2E16-DDBE-4748-A0B0-ABE7F30956D7}" type="pres">
      <dgm:prSet presAssocID="{874FDA03-892A-40B3-AFF0-159424663956}" presName="ThreeNodes_2_text" presStyleLbl="node1" presStyleIdx="2" presStyleCnt="3">
        <dgm:presLayoutVars>
          <dgm:bulletEnabled val="1"/>
        </dgm:presLayoutVars>
      </dgm:prSet>
      <dgm:spPr/>
      <dgm:t>
        <a:bodyPr/>
        <a:lstStyle/>
        <a:p>
          <a:endParaRPr lang="en-US"/>
        </a:p>
      </dgm:t>
    </dgm:pt>
    <dgm:pt modelId="{DE8E0E9C-2606-4065-A5DB-915034B457B9}" type="pres">
      <dgm:prSet presAssocID="{874FDA03-892A-40B3-AFF0-159424663956}" presName="ThreeNodes_3_text" presStyleLbl="node1" presStyleIdx="2" presStyleCnt="3">
        <dgm:presLayoutVars>
          <dgm:bulletEnabled val="1"/>
        </dgm:presLayoutVars>
      </dgm:prSet>
      <dgm:spPr/>
      <dgm:t>
        <a:bodyPr/>
        <a:lstStyle/>
        <a:p>
          <a:endParaRPr lang="en-US"/>
        </a:p>
      </dgm:t>
    </dgm:pt>
  </dgm:ptLst>
  <dgm:cxnLst>
    <dgm:cxn modelId="{94659DEA-D037-40C0-9B3C-CEF99616B803}" type="presOf" srcId="{A8257A38-E4D5-4CEF-AF0F-D710ABE4507D}" destId="{8B159D1D-F315-4218-8473-7A671683990D}" srcOrd="0" destOrd="0" presId="urn:microsoft.com/office/officeart/2005/8/layout/vProcess5"/>
    <dgm:cxn modelId="{1234653B-1DCA-436D-8C78-E94C533E6B33}" srcId="{874FDA03-892A-40B3-AFF0-159424663956}" destId="{41BA38DF-CA87-402E-A3E3-2AE86A45F655}" srcOrd="1" destOrd="0" parTransId="{F84F87D2-5632-4665-BD20-2E14477581EE}" sibTransId="{6D7DA813-D1A1-4749-857D-510AFEDAAD5E}"/>
    <dgm:cxn modelId="{A5441295-BB87-4A06-859B-D4FC7D1010A1}" type="presOf" srcId="{65679CC8-82ED-408B-822F-46BCA5505FAF}" destId="{ABF3FD24-6406-423E-A18D-F2EABA9ECB50}" srcOrd="0" destOrd="0" presId="urn:microsoft.com/office/officeart/2005/8/layout/vProcess5"/>
    <dgm:cxn modelId="{4D877EAF-E7CB-41FF-BAA2-FA07D885A696}" type="presOf" srcId="{41BA38DF-CA87-402E-A3E3-2AE86A45F655}" destId="{0EEF2E16-DDBE-4748-A0B0-ABE7F30956D7}" srcOrd="1" destOrd="0" presId="urn:microsoft.com/office/officeart/2005/8/layout/vProcess5"/>
    <dgm:cxn modelId="{B66F83DB-E900-4F7E-87B5-B6F7F0CAFFC7}" srcId="{874FDA03-892A-40B3-AFF0-159424663956}" destId="{A8257A38-E4D5-4CEF-AF0F-D710ABE4507D}" srcOrd="2" destOrd="0" parTransId="{B7E9C716-C1F1-433B-A994-0765FD1E8937}" sibTransId="{93CF93A0-636C-427E-BBF8-58DB651C48FA}"/>
    <dgm:cxn modelId="{C891F649-64C9-477D-AA87-841B53628BBD}" type="presOf" srcId="{A8257A38-E4D5-4CEF-AF0F-D710ABE4507D}" destId="{DE8E0E9C-2606-4065-A5DB-915034B457B9}" srcOrd="1" destOrd="0" presId="urn:microsoft.com/office/officeart/2005/8/layout/vProcess5"/>
    <dgm:cxn modelId="{2D1D1CC2-F04D-489C-82F3-61E4C50EC8BD}" type="presOf" srcId="{A1A0073E-699D-48BA-B183-FC41E88D02D1}" destId="{E6C3D13C-3023-474A-AF5F-34757E7AE818}" srcOrd="1" destOrd="0" presId="urn:microsoft.com/office/officeart/2005/8/layout/vProcess5"/>
    <dgm:cxn modelId="{DE9655A9-AFF9-4E38-8C8F-0022A7D3F49D}" type="presOf" srcId="{41BA38DF-CA87-402E-A3E3-2AE86A45F655}" destId="{A33E0383-4BB1-496F-9476-B49A71A55352}" srcOrd="0" destOrd="0" presId="urn:microsoft.com/office/officeart/2005/8/layout/vProcess5"/>
    <dgm:cxn modelId="{C1258D22-6754-4F89-9C80-7B8F960FF5BA}" type="presOf" srcId="{6D7DA813-D1A1-4749-857D-510AFEDAAD5E}" destId="{6806CB47-44B2-4FC7-B682-1E0C116CA21A}" srcOrd="0" destOrd="0" presId="urn:microsoft.com/office/officeart/2005/8/layout/vProcess5"/>
    <dgm:cxn modelId="{4CB0171B-A3AC-4AA9-970D-F7352D8AFE13}" type="presOf" srcId="{A1A0073E-699D-48BA-B183-FC41E88D02D1}" destId="{BE9D981C-6C9B-4B6C-8194-2803149B2095}" srcOrd="0" destOrd="0" presId="urn:microsoft.com/office/officeart/2005/8/layout/vProcess5"/>
    <dgm:cxn modelId="{528BAFE3-80BE-4CF8-A4C5-DDE046A8C7D1}" type="presOf" srcId="{874FDA03-892A-40B3-AFF0-159424663956}" destId="{A9C2AA7B-7CEE-4E72-AC35-5116A5512876}" srcOrd="0" destOrd="0" presId="urn:microsoft.com/office/officeart/2005/8/layout/vProcess5"/>
    <dgm:cxn modelId="{B1D0ECBE-A17A-43B6-8D53-A42480043D43}" srcId="{874FDA03-892A-40B3-AFF0-159424663956}" destId="{A1A0073E-699D-48BA-B183-FC41E88D02D1}" srcOrd="0" destOrd="0" parTransId="{A81E24FA-DCF7-49F8-9DBD-06773A429C55}" sibTransId="{65679CC8-82ED-408B-822F-46BCA5505FAF}"/>
    <dgm:cxn modelId="{6E87FB2D-3543-4316-932B-18C396D58ECB}" type="presParOf" srcId="{A9C2AA7B-7CEE-4E72-AC35-5116A5512876}" destId="{7F641F44-3869-468B-BFB2-07F163FF0880}" srcOrd="0" destOrd="0" presId="urn:microsoft.com/office/officeart/2005/8/layout/vProcess5"/>
    <dgm:cxn modelId="{DD78BF71-EC25-43E7-A6CF-21C576A1D0D8}" type="presParOf" srcId="{A9C2AA7B-7CEE-4E72-AC35-5116A5512876}" destId="{BE9D981C-6C9B-4B6C-8194-2803149B2095}" srcOrd="1" destOrd="0" presId="urn:microsoft.com/office/officeart/2005/8/layout/vProcess5"/>
    <dgm:cxn modelId="{F1C397FC-EF73-43CF-BF13-5BD24D83CE55}" type="presParOf" srcId="{A9C2AA7B-7CEE-4E72-AC35-5116A5512876}" destId="{A33E0383-4BB1-496F-9476-B49A71A55352}" srcOrd="2" destOrd="0" presId="urn:microsoft.com/office/officeart/2005/8/layout/vProcess5"/>
    <dgm:cxn modelId="{2F0CA091-7B2D-4034-B625-5EFE5A64B297}" type="presParOf" srcId="{A9C2AA7B-7CEE-4E72-AC35-5116A5512876}" destId="{8B159D1D-F315-4218-8473-7A671683990D}" srcOrd="3" destOrd="0" presId="urn:microsoft.com/office/officeart/2005/8/layout/vProcess5"/>
    <dgm:cxn modelId="{D17D0B15-0779-41AD-9000-600E601B48F1}" type="presParOf" srcId="{A9C2AA7B-7CEE-4E72-AC35-5116A5512876}" destId="{ABF3FD24-6406-423E-A18D-F2EABA9ECB50}" srcOrd="4" destOrd="0" presId="urn:microsoft.com/office/officeart/2005/8/layout/vProcess5"/>
    <dgm:cxn modelId="{5E70F2DA-FB22-480F-A1AD-E0D2F4AB4CC9}" type="presParOf" srcId="{A9C2AA7B-7CEE-4E72-AC35-5116A5512876}" destId="{6806CB47-44B2-4FC7-B682-1E0C116CA21A}" srcOrd="5" destOrd="0" presId="urn:microsoft.com/office/officeart/2005/8/layout/vProcess5"/>
    <dgm:cxn modelId="{1695758F-2A2A-4072-B654-F3B08A35FBB1}" type="presParOf" srcId="{A9C2AA7B-7CEE-4E72-AC35-5116A5512876}" destId="{E6C3D13C-3023-474A-AF5F-34757E7AE818}" srcOrd="6" destOrd="0" presId="urn:microsoft.com/office/officeart/2005/8/layout/vProcess5"/>
    <dgm:cxn modelId="{024B5E1A-63F7-456E-B846-D8773488E194}" type="presParOf" srcId="{A9C2AA7B-7CEE-4E72-AC35-5116A5512876}" destId="{0EEF2E16-DDBE-4748-A0B0-ABE7F30956D7}" srcOrd="7" destOrd="0" presId="urn:microsoft.com/office/officeart/2005/8/layout/vProcess5"/>
    <dgm:cxn modelId="{E9B89C9C-FD88-4F60-929F-6FA6F2815CAA}" type="presParOf" srcId="{A9C2AA7B-7CEE-4E72-AC35-5116A5512876}" destId="{DE8E0E9C-2606-4065-A5DB-915034B457B9}"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21E4EF-FB42-4DA3-A9A3-FE408332C0DE}" type="doc">
      <dgm:prSet loTypeId="urn:microsoft.com/office/officeart/2005/8/layout/pyramid1" loCatId="pyramid" qsTypeId="urn:microsoft.com/office/officeart/2005/8/quickstyle/simple1" qsCatId="simple" csTypeId="urn:microsoft.com/office/officeart/2005/8/colors/accent1_2" csCatId="accent1" phldr="1"/>
      <dgm:spPr/>
    </dgm:pt>
    <dgm:pt modelId="{1D80E1B8-1DAF-48BD-85EF-0D8FDFB267E2}">
      <dgm:prSet phldrT="[Text]" custT="1"/>
      <dgm:spPr>
        <a:solidFill>
          <a:schemeClr val="accent2"/>
        </a:solidFill>
      </dgm:spPr>
      <dgm:t>
        <a:bodyPr/>
        <a:lstStyle/>
        <a:p>
          <a:endParaRPr lang="en-US" sz="2800" noProof="0" dirty="0">
            <a:solidFill>
              <a:srgbClr val="FFFF00"/>
            </a:solidFill>
          </a:endParaRPr>
        </a:p>
        <a:p>
          <a:r>
            <a:rPr lang="sq-AL" sz="2800" noProof="0" dirty="0">
              <a:solidFill>
                <a:schemeClr val="tx1"/>
              </a:solidFill>
              <a:latin typeface="Times New Roman" pitchFamily="18" charset="0"/>
              <a:cs typeface="Times New Roman" pitchFamily="18" charset="0"/>
            </a:rPr>
            <a:t>Ligji</a:t>
          </a:r>
        </a:p>
      </dgm:t>
    </dgm:pt>
    <dgm:pt modelId="{CC54AEB0-DFE3-49DA-9D03-000EC54D6B23}" type="parTrans" cxnId="{0D84FC89-F79F-4E04-B3FC-648F3D27B5E9}">
      <dgm:prSet/>
      <dgm:spPr/>
      <dgm:t>
        <a:bodyPr/>
        <a:lstStyle/>
        <a:p>
          <a:endParaRPr lang="en-US"/>
        </a:p>
      </dgm:t>
    </dgm:pt>
    <dgm:pt modelId="{C4D278A0-4130-4A7B-A58A-2377758B50F4}" type="sibTrans" cxnId="{0D84FC89-F79F-4E04-B3FC-648F3D27B5E9}">
      <dgm:prSet/>
      <dgm:spPr/>
      <dgm:t>
        <a:bodyPr/>
        <a:lstStyle/>
        <a:p>
          <a:endParaRPr lang="en-US"/>
        </a:p>
      </dgm:t>
    </dgm:pt>
    <dgm:pt modelId="{1781436C-4D7F-44D2-B138-210446B2D031}">
      <dgm:prSet phldrT="[Text]" custT="1"/>
      <dgm:spPr>
        <a:solidFill>
          <a:schemeClr val="accent2">
            <a:lumMod val="40000"/>
            <a:lumOff val="60000"/>
          </a:schemeClr>
        </a:solidFill>
      </dgm:spPr>
      <dgm:t>
        <a:bodyPr/>
        <a:lstStyle/>
        <a:p>
          <a:r>
            <a:rPr lang="sq-AL" sz="2800" noProof="0" dirty="0">
              <a:solidFill>
                <a:schemeClr val="tx1"/>
              </a:solidFill>
              <a:latin typeface="Times New Roman" pitchFamily="18" charset="0"/>
              <a:cs typeface="Times New Roman" pitchFamily="18" charset="0"/>
            </a:rPr>
            <a:t>Legjislacioni dytësor</a:t>
          </a:r>
        </a:p>
      </dgm:t>
    </dgm:pt>
    <dgm:pt modelId="{0D9C63AC-84A4-4540-BB29-D2FE0B95F23F}" type="parTrans" cxnId="{083C5A94-35BB-49F6-9E09-84174D31E618}">
      <dgm:prSet/>
      <dgm:spPr/>
      <dgm:t>
        <a:bodyPr/>
        <a:lstStyle/>
        <a:p>
          <a:endParaRPr lang="en-US"/>
        </a:p>
      </dgm:t>
    </dgm:pt>
    <dgm:pt modelId="{8AD3B330-C84D-4F0C-9DC0-315AFB3252E8}" type="sibTrans" cxnId="{083C5A94-35BB-49F6-9E09-84174D31E618}">
      <dgm:prSet/>
      <dgm:spPr/>
      <dgm:t>
        <a:bodyPr/>
        <a:lstStyle/>
        <a:p>
          <a:endParaRPr lang="en-US"/>
        </a:p>
      </dgm:t>
    </dgm:pt>
    <dgm:pt modelId="{CCCF7D97-3343-4252-AF5C-75240447C7B3}">
      <dgm:prSet phldrT="[Text]" custT="1"/>
      <dgm:spPr/>
      <dgm:t>
        <a:bodyPr/>
        <a:lstStyle/>
        <a:p>
          <a:r>
            <a:rPr lang="sq-AL" sz="2800" noProof="0" dirty="0">
              <a:solidFill>
                <a:schemeClr val="tx1"/>
              </a:solidFill>
              <a:latin typeface="Times New Roman" pitchFamily="18" charset="0"/>
              <a:cs typeface="Times New Roman" pitchFamily="18" charset="0"/>
            </a:rPr>
            <a:t>Dokumentet standarde</a:t>
          </a:r>
        </a:p>
      </dgm:t>
    </dgm:pt>
    <dgm:pt modelId="{D1ED87EF-964C-4B35-A584-F742139B4A53}" type="parTrans" cxnId="{E38A193B-504C-45BD-A07D-CAB8EA2BB6C5}">
      <dgm:prSet/>
      <dgm:spPr/>
      <dgm:t>
        <a:bodyPr/>
        <a:lstStyle/>
        <a:p>
          <a:endParaRPr lang="en-US"/>
        </a:p>
      </dgm:t>
    </dgm:pt>
    <dgm:pt modelId="{5B69F9A2-C640-42C6-B4DE-2F0F2D66E035}" type="sibTrans" cxnId="{E38A193B-504C-45BD-A07D-CAB8EA2BB6C5}">
      <dgm:prSet/>
      <dgm:spPr/>
      <dgm:t>
        <a:bodyPr/>
        <a:lstStyle/>
        <a:p>
          <a:endParaRPr lang="en-US"/>
        </a:p>
      </dgm:t>
    </dgm:pt>
    <dgm:pt modelId="{394F1B26-D143-40CB-9789-1F0F7D29007E}" type="pres">
      <dgm:prSet presAssocID="{0B21E4EF-FB42-4DA3-A9A3-FE408332C0DE}" presName="Name0" presStyleCnt="0">
        <dgm:presLayoutVars>
          <dgm:dir/>
          <dgm:animLvl val="lvl"/>
          <dgm:resizeHandles val="exact"/>
        </dgm:presLayoutVars>
      </dgm:prSet>
      <dgm:spPr/>
    </dgm:pt>
    <dgm:pt modelId="{B63D66B5-E038-4232-806F-71353347743A}" type="pres">
      <dgm:prSet presAssocID="{1D80E1B8-1DAF-48BD-85EF-0D8FDFB267E2}" presName="Name8" presStyleCnt="0"/>
      <dgm:spPr/>
    </dgm:pt>
    <dgm:pt modelId="{EEA73ED5-C2A2-479F-B910-19866504A4BA}" type="pres">
      <dgm:prSet presAssocID="{1D80E1B8-1DAF-48BD-85EF-0D8FDFB267E2}" presName="level" presStyleLbl="node1" presStyleIdx="0" presStyleCnt="3">
        <dgm:presLayoutVars>
          <dgm:chMax val="1"/>
          <dgm:bulletEnabled val="1"/>
        </dgm:presLayoutVars>
      </dgm:prSet>
      <dgm:spPr/>
      <dgm:t>
        <a:bodyPr/>
        <a:lstStyle/>
        <a:p>
          <a:endParaRPr lang="en-US"/>
        </a:p>
      </dgm:t>
    </dgm:pt>
    <dgm:pt modelId="{E75BB4E5-EB18-454B-B8BE-0A1E8E12BF4D}" type="pres">
      <dgm:prSet presAssocID="{1D80E1B8-1DAF-48BD-85EF-0D8FDFB267E2}" presName="levelTx" presStyleLbl="revTx" presStyleIdx="0" presStyleCnt="0">
        <dgm:presLayoutVars>
          <dgm:chMax val="1"/>
          <dgm:bulletEnabled val="1"/>
        </dgm:presLayoutVars>
      </dgm:prSet>
      <dgm:spPr/>
      <dgm:t>
        <a:bodyPr/>
        <a:lstStyle/>
        <a:p>
          <a:endParaRPr lang="en-US"/>
        </a:p>
      </dgm:t>
    </dgm:pt>
    <dgm:pt modelId="{9BB04FFA-F2BE-4D68-A761-866D7DD74DE5}" type="pres">
      <dgm:prSet presAssocID="{1781436C-4D7F-44D2-B138-210446B2D031}" presName="Name8" presStyleCnt="0"/>
      <dgm:spPr/>
    </dgm:pt>
    <dgm:pt modelId="{B831125B-9921-44D3-A6CA-80961DBCE403}" type="pres">
      <dgm:prSet presAssocID="{1781436C-4D7F-44D2-B138-210446B2D031}" presName="level" presStyleLbl="node1" presStyleIdx="1" presStyleCnt="3" custLinFactNeighborX="0">
        <dgm:presLayoutVars>
          <dgm:chMax val="1"/>
          <dgm:bulletEnabled val="1"/>
        </dgm:presLayoutVars>
      </dgm:prSet>
      <dgm:spPr/>
      <dgm:t>
        <a:bodyPr/>
        <a:lstStyle/>
        <a:p>
          <a:endParaRPr lang="en-US"/>
        </a:p>
      </dgm:t>
    </dgm:pt>
    <dgm:pt modelId="{BBB9A8BE-226F-44C5-BEDF-4704AAA64ACC}" type="pres">
      <dgm:prSet presAssocID="{1781436C-4D7F-44D2-B138-210446B2D031}" presName="levelTx" presStyleLbl="revTx" presStyleIdx="0" presStyleCnt="0">
        <dgm:presLayoutVars>
          <dgm:chMax val="1"/>
          <dgm:bulletEnabled val="1"/>
        </dgm:presLayoutVars>
      </dgm:prSet>
      <dgm:spPr/>
      <dgm:t>
        <a:bodyPr/>
        <a:lstStyle/>
        <a:p>
          <a:endParaRPr lang="en-US"/>
        </a:p>
      </dgm:t>
    </dgm:pt>
    <dgm:pt modelId="{5A55CF07-D952-4365-9CF5-80F292E0818F}" type="pres">
      <dgm:prSet presAssocID="{CCCF7D97-3343-4252-AF5C-75240447C7B3}" presName="Name8" presStyleCnt="0"/>
      <dgm:spPr/>
    </dgm:pt>
    <dgm:pt modelId="{328E09C0-1950-4FB4-A283-35BE094421FA}" type="pres">
      <dgm:prSet presAssocID="{CCCF7D97-3343-4252-AF5C-75240447C7B3}" presName="level" presStyleLbl="node1" presStyleIdx="2" presStyleCnt="3" custLinFactNeighborY="4574">
        <dgm:presLayoutVars>
          <dgm:chMax val="1"/>
          <dgm:bulletEnabled val="1"/>
        </dgm:presLayoutVars>
      </dgm:prSet>
      <dgm:spPr/>
      <dgm:t>
        <a:bodyPr/>
        <a:lstStyle/>
        <a:p>
          <a:endParaRPr lang="en-US"/>
        </a:p>
      </dgm:t>
    </dgm:pt>
    <dgm:pt modelId="{93B59C24-AF73-4CC5-A6B1-D047924323BF}" type="pres">
      <dgm:prSet presAssocID="{CCCF7D97-3343-4252-AF5C-75240447C7B3}" presName="levelTx" presStyleLbl="revTx" presStyleIdx="0" presStyleCnt="0">
        <dgm:presLayoutVars>
          <dgm:chMax val="1"/>
          <dgm:bulletEnabled val="1"/>
        </dgm:presLayoutVars>
      </dgm:prSet>
      <dgm:spPr/>
      <dgm:t>
        <a:bodyPr/>
        <a:lstStyle/>
        <a:p>
          <a:endParaRPr lang="en-US"/>
        </a:p>
      </dgm:t>
    </dgm:pt>
  </dgm:ptLst>
  <dgm:cxnLst>
    <dgm:cxn modelId="{3F17752C-BEE3-4C57-9903-3BB688A806EE}" type="presOf" srcId="{CCCF7D97-3343-4252-AF5C-75240447C7B3}" destId="{328E09C0-1950-4FB4-A283-35BE094421FA}" srcOrd="0" destOrd="0" presId="urn:microsoft.com/office/officeart/2005/8/layout/pyramid1"/>
    <dgm:cxn modelId="{0D84FC89-F79F-4E04-B3FC-648F3D27B5E9}" srcId="{0B21E4EF-FB42-4DA3-A9A3-FE408332C0DE}" destId="{1D80E1B8-1DAF-48BD-85EF-0D8FDFB267E2}" srcOrd="0" destOrd="0" parTransId="{CC54AEB0-DFE3-49DA-9D03-000EC54D6B23}" sibTransId="{C4D278A0-4130-4A7B-A58A-2377758B50F4}"/>
    <dgm:cxn modelId="{083C5A94-35BB-49F6-9E09-84174D31E618}" srcId="{0B21E4EF-FB42-4DA3-A9A3-FE408332C0DE}" destId="{1781436C-4D7F-44D2-B138-210446B2D031}" srcOrd="1" destOrd="0" parTransId="{0D9C63AC-84A4-4540-BB29-D2FE0B95F23F}" sibTransId="{8AD3B330-C84D-4F0C-9DC0-315AFB3252E8}"/>
    <dgm:cxn modelId="{DF7A3C8F-36D4-45B4-A3DE-C5CDCBFBB58B}" type="presOf" srcId="{CCCF7D97-3343-4252-AF5C-75240447C7B3}" destId="{93B59C24-AF73-4CC5-A6B1-D047924323BF}" srcOrd="1" destOrd="0" presId="urn:microsoft.com/office/officeart/2005/8/layout/pyramid1"/>
    <dgm:cxn modelId="{16B5B60D-76F8-42F6-A9CE-20B42D3DD13E}" type="presOf" srcId="{1D80E1B8-1DAF-48BD-85EF-0D8FDFB267E2}" destId="{E75BB4E5-EB18-454B-B8BE-0A1E8E12BF4D}" srcOrd="1" destOrd="0" presId="urn:microsoft.com/office/officeart/2005/8/layout/pyramid1"/>
    <dgm:cxn modelId="{81DF06B2-C8B3-4832-8A0D-136F7672675B}" type="presOf" srcId="{0B21E4EF-FB42-4DA3-A9A3-FE408332C0DE}" destId="{394F1B26-D143-40CB-9789-1F0F7D29007E}" srcOrd="0" destOrd="0" presId="urn:microsoft.com/office/officeart/2005/8/layout/pyramid1"/>
    <dgm:cxn modelId="{21C1C076-BDF7-4A6C-9E9C-DC26BE07DB97}" type="presOf" srcId="{1D80E1B8-1DAF-48BD-85EF-0D8FDFB267E2}" destId="{EEA73ED5-C2A2-479F-B910-19866504A4BA}" srcOrd="0" destOrd="0" presId="urn:microsoft.com/office/officeart/2005/8/layout/pyramid1"/>
    <dgm:cxn modelId="{F2C15AAE-5491-41F9-B8A1-73A14EE7581D}" type="presOf" srcId="{1781436C-4D7F-44D2-B138-210446B2D031}" destId="{BBB9A8BE-226F-44C5-BEDF-4704AAA64ACC}" srcOrd="1" destOrd="0" presId="urn:microsoft.com/office/officeart/2005/8/layout/pyramid1"/>
    <dgm:cxn modelId="{E38A193B-504C-45BD-A07D-CAB8EA2BB6C5}" srcId="{0B21E4EF-FB42-4DA3-A9A3-FE408332C0DE}" destId="{CCCF7D97-3343-4252-AF5C-75240447C7B3}" srcOrd="2" destOrd="0" parTransId="{D1ED87EF-964C-4B35-A584-F742139B4A53}" sibTransId="{5B69F9A2-C640-42C6-B4DE-2F0F2D66E035}"/>
    <dgm:cxn modelId="{8C4A62C6-1CE9-44C8-B412-1CDBD8BBF03B}" type="presOf" srcId="{1781436C-4D7F-44D2-B138-210446B2D031}" destId="{B831125B-9921-44D3-A6CA-80961DBCE403}" srcOrd="0" destOrd="0" presId="urn:microsoft.com/office/officeart/2005/8/layout/pyramid1"/>
    <dgm:cxn modelId="{C309031B-08F9-46C3-841E-540F41766F3A}" type="presParOf" srcId="{394F1B26-D143-40CB-9789-1F0F7D29007E}" destId="{B63D66B5-E038-4232-806F-71353347743A}" srcOrd="0" destOrd="0" presId="urn:microsoft.com/office/officeart/2005/8/layout/pyramid1"/>
    <dgm:cxn modelId="{DB36D941-E048-465B-9C72-39F41CE1DF0D}" type="presParOf" srcId="{B63D66B5-E038-4232-806F-71353347743A}" destId="{EEA73ED5-C2A2-479F-B910-19866504A4BA}" srcOrd="0" destOrd="0" presId="urn:microsoft.com/office/officeart/2005/8/layout/pyramid1"/>
    <dgm:cxn modelId="{E4DE39B4-63B2-4B28-BB95-CEC958F543AE}" type="presParOf" srcId="{B63D66B5-E038-4232-806F-71353347743A}" destId="{E75BB4E5-EB18-454B-B8BE-0A1E8E12BF4D}" srcOrd="1" destOrd="0" presId="urn:microsoft.com/office/officeart/2005/8/layout/pyramid1"/>
    <dgm:cxn modelId="{EC6B664E-E4F9-4407-A212-F8FAEB5DC5C9}" type="presParOf" srcId="{394F1B26-D143-40CB-9789-1F0F7D29007E}" destId="{9BB04FFA-F2BE-4D68-A761-866D7DD74DE5}" srcOrd="1" destOrd="0" presId="urn:microsoft.com/office/officeart/2005/8/layout/pyramid1"/>
    <dgm:cxn modelId="{1FFD39D5-EB44-4F38-95D2-F425AD0F99E3}" type="presParOf" srcId="{9BB04FFA-F2BE-4D68-A761-866D7DD74DE5}" destId="{B831125B-9921-44D3-A6CA-80961DBCE403}" srcOrd="0" destOrd="0" presId="urn:microsoft.com/office/officeart/2005/8/layout/pyramid1"/>
    <dgm:cxn modelId="{24413F8C-C3C0-4FD2-95AD-09F4DA49197E}" type="presParOf" srcId="{9BB04FFA-F2BE-4D68-A761-866D7DD74DE5}" destId="{BBB9A8BE-226F-44C5-BEDF-4704AAA64ACC}" srcOrd="1" destOrd="0" presId="urn:microsoft.com/office/officeart/2005/8/layout/pyramid1"/>
    <dgm:cxn modelId="{D16CABB6-6EC4-4E40-92F5-7AF94274FE2E}" type="presParOf" srcId="{394F1B26-D143-40CB-9789-1F0F7D29007E}" destId="{5A55CF07-D952-4365-9CF5-80F292E0818F}" srcOrd="2" destOrd="0" presId="urn:microsoft.com/office/officeart/2005/8/layout/pyramid1"/>
    <dgm:cxn modelId="{A2FEECC6-6F9C-4E3B-BBCD-D3C3BCECD28B}" type="presParOf" srcId="{5A55CF07-D952-4365-9CF5-80F292E0818F}" destId="{328E09C0-1950-4FB4-A283-35BE094421FA}" srcOrd="0" destOrd="0" presId="urn:microsoft.com/office/officeart/2005/8/layout/pyramid1"/>
    <dgm:cxn modelId="{4A1138DF-62B6-4BBC-A569-D8527C39810C}" type="presParOf" srcId="{5A55CF07-D952-4365-9CF5-80F292E0818F}" destId="{93B59C24-AF73-4CC5-A6B1-D047924323BF}"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ED3684-DE0E-438F-B25B-AD2556312197}" type="doc">
      <dgm:prSet loTypeId="urn:microsoft.com/office/officeart/2005/8/layout/cycle7" loCatId="cycle" qsTypeId="urn:microsoft.com/office/officeart/2005/8/quickstyle/simple1" qsCatId="simple" csTypeId="urn:microsoft.com/office/officeart/2005/8/colors/colorful5" csCatId="colorful" phldr="1"/>
      <dgm:spPr/>
      <dgm:t>
        <a:bodyPr/>
        <a:lstStyle/>
        <a:p>
          <a:endParaRPr lang="en-US"/>
        </a:p>
      </dgm:t>
    </dgm:pt>
    <dgm:pt modelId="{65B230F4-490E-4738-8577-28865B78C8AD}">
      <dgm:prSet phldrT="[Text]" custT="1"/>
      <dgm:spPr/>
      <dgm:t>
        <a:bodyPr/>
        <a:lstStyle/>
        <a:p>
          <a:r>
            <a:rPr lang="sq-AL" sz="2400" dirty="0">
              <a:latin typeface="Cambria" panose="02040503050406030204" pitchFamily="18" charset="0"/>
              <a:ea typeface="Cambria" panose="02040503050406030204" pitchFamily="18" charset="0"/>
              <a:cs typeface="Arial" panose="020B0604020202020204" pitchFamily="34" charset="0"/>
            </a:rPr>
            <a:t>Ligji</a:t>
          </a:r>
          <a:r>
            <a:rPr lang="en-US" sz="2400" dirty="0">
              <a:latin typeface="Cambria" panose="02040503050406030204" pitchFamily="18" charset="0"/>
              <a:ea typeface="Cambria" panose="02040503050406030204" pitchFamily="18" charset="0"/>
              <a:cs typeface="Arial" panose="020B0604020202020204" pitchFamily="34" charset="0"/>
            </a:rPr>
            <a:t>t   për prokurim public</a:t>
          </a:r>
          <a:endParaRPr lang="en-US" sz="2400" dirty="0"/>
        </a:p>
      </dgm:t>
    </dgm:pt>
    <dgm:pt modelId="{549BACAC-4442-464E-A8E5-F734814F76DA}" type="parTrans" cxnId="{2D409A19-2198-46A1-A4B1-A1EBDE658560}">
      <dgm:prSet/>
      <dgm:spPr/>
      <dgm:t>
        <a:bodyPr/>
        <a:lstStyle/>
        <a:p>
          <a:endParaRPr lang="en-US"/>
        </a:p>
      </dgm:t>
    </dgm:pt>
    <dgm:pt modelId="{BFDCD946-9C77-4632-AD25-3808ED3F887C}" type="sibTrans" cxnId="{2D409A19-2198-46A1-A4B1-A1EBDE658560}">
      <dgm:prSet/>
      <dgm:spPr/>
      <dgm:t>
        <a:bodyPr/>
        <a:lstStyle/>
        <a:p>
          <a:endParaRPr lang="en-US"/>
        </a:p>
      </dgm:t>
    </dgm:pt>
    <dgm:pt modelId="{2B96E922-45DA-45EA-BA28-CE42038589B8}">
      <dgm:prSet phldrT="[Text]" custT="1"/>
      <dgm:spPr/>
      <dgm:t>
        <a:bodyPr/>
        <a:lstStyle/>
        <a:p>
          <a:r>
            <a:rPr lang="sq-AL" sz="2400" dirty="0">
              <a:latin typeface="Cambria" panose="02040503050406030204" pitchFamily="18" charset="0"/>
              <a:ea typeface="Cambria" panose="02040503050406030204" pitchFamily="18" charset="0"/>
              <a:cs typeface="Arial" panose="020B0604020202020204" pitchFamily="34" charset="0"/>
            </a:rPr>
            <a:t>Dokumentet Standarde dhe format</a:t>
          </a:r>
          <a:endParaRPr lang="en-US" sz="2400" dirty="0"/>
        </a:p>
      </dgm:t>
    </dgm:pt>
    <dgm:pt modelId="{00FC9A32-7D02-49F7-9ACF-5060092EA927}" type="parTrans" cxnId="{0801ED6D-CA3E-40FF-86FA-1798689E5512}">
      <dgm:prSet/>
      <dgm:spPr/>
      <dgm:t>
        <a:bodyPr/>
        <a:lstStyle/>
        <a:p>
          <a:endParaRPr lang="en-US"/>
        </a:p>
      </dgm:t>
    </dgm:pt>
    <dgm:pt modelId="{862AD39F-B04B-45B3-AF10-037B07276DE3}" type="sibTrans" cxnId="{0801ED6D-CA3E-40FF-86FA-1798689E5512}">
      <dgm:prSet/>
      <dgm:spPr/>
      <dgm:t>
        <a:bodyPr/>
        <a:lstStyle/>
        <a:p>
          <a:endParaRPr lang="en-US"/>
        </a:p>
      </dgm:t>
    </dgm:pt>
    <dgm:pt modelId="{2482942A-0362-4A9C-B629-0FA30A85951B}">
      <dgm:prSet phldrT="[Text]" custT="1"/>
      <dgm:spPr/>
      <dgm:t>
        <a:bodyPr/>
        <a:lstStyle/>
        <a:p>
          <a:r>
            <a:rPr lang="sq-AL" sz="2400" dirty="0">
              <a:latin typeface="Cambria" panose="02040503050406030204" pitchFamily="18" charset="0"/>
              <a:ea typeface="Cambria" panose="02040503050406030204" pitchFamily="18" charset="0"/>
              <a:cs typeface="Arial" panose="020B0604020202020204" pitchFamily="34" charset="0"/>
            </a:rPr>
            <a:t>Rregullat dhe/ose Udhëzuesit (sekondare)</a:t>
          </a:r>
          <a:endParaRPr lang="en-US" sz="2400" dirty="0"/>
        </a:p>
      </dgm:t>
    </dgm:pt>
    <dgm:pt modelId="{0FEE22DD-D0A4-4D18-A700-D251BD40760C}" type="parTrans" cxnId="{AC5569C7-3ADB-4452-80F6-3AAAB07307E9}">
      <dgm:prSet/>
      <dgm:spPr/>
      <dgm:t>
        <a:bodyPr/>
        <a:lstStyle/>
        <a:p>
          <a:endParaRPr lang="en-US"/>
        </a:p>
      </dgm:t>
    </dgm:pt>
    <dgm:pt modelId="{AB003A03-A747-4267-BCF7-043B211815BD}" type="sibTrans" cxnId="{AC5569C7-3ADB-4452-80F6-3AAAB07307E9}">
      <dgm:prSet/>
      <dgm:spPr/>
      <dgm:t>
        <a:bodyPr/>
        <a:lstStyle/>
        <a:p>
          <a:endParaRPr lang="en-US"/>
        </a:p>
      </dgm:t>
    </dgm:pt>
    <dgm:pt modelId="{DCDB0067-9B2A-4EBA-81D7-F73767F714B7}" type="pres">
      <dgm:prSet presAssocID="{F0ED3684-DE0E-438F-B25B-AD2556312197}" presName="Name0" presStyleCnt="0">
        <dgm:presLayoutVars>
          <dgm:dir/>
          <dgm:resizeHandles val="exact"/>
        </dgm:presLayoutVars>
      </dgm:prSet>
      <dgm:spPr/>
      <dgm:t>
        <a:bodyPr/>
        <a:lstStyle/>
        <a:p>
          <a:endParaRPr lang="en-US"/>
        </a:p>
      </dgm:t>
    </dgm:pt>
    <dgm:pt modelId="{88B9A84A-6157-48CA-91AD-7A63214DD0D1}" type="pres">
      <dgm:prSet presAssocID="{65B230F4-490E-4738-8577-28865B78C8AD}" presName="node" presStyleLbl="node1" presStyleIdx="0" presStyleCnt="3" custScaleX="212940" custScaleY="111893">
        <dgm:presLayoutVars>
          <dgm:bulletEnabled val="1"/>
        </dgm:presLayoutVars>
      </dgm:prSet>
      <dgm:spPr/>
      <dgm:t>
        <a:bodyPr/>
        <a:lstStyle/>
        <a:p>
          <a:endParaRPr lang="en-US"/>
        </a:p>
      </dgm:t>
    </dgm:pt>
    <dgm:pt modelId="{0FB96CE2-A6EB-4C98-83B9-FC62A4F18FA7}" type="pres">
      <dgm:prSet presAssocID="{BFDCD946-9C77-4632-AD25-3808ED3F887C}" presName="sibTrans" presStyleLbl="sibTrans2D1" presStyleIdx="0" presStyleCnt="3"/>
      <dgm:spPr/>
      <dgm:t>
        <a:bodyPr/>
        <a:lstStyle/>
        <a:p>
          <a:endParaRPr lang="en-US"/>
        </a:p>
      </dgm:t>
    </dgm:pt>
    <dgm:pt modelId="{EA8BED45-8D26-4737-AC98-CF8F995D312A}" type="pres">
      <dgm:prSet presAssocID="{BFDCD946-9C77-4632-AD25-3808ED3F887C}" presName="connectorText" presStyleLbl="sibTrans2D1" presStyleIdx="0" presStyleCnt="3"/>
      <dgm:spPr/>
      <dgm:t>
        <a:bodyPr/>
        <a:lstStyle/>
        <a:p>
          <a:endParaRPr lang="en-US"/>
        </a:p>
      </dgm:t>
    </dgm:pt>
    <dgm:pt modelId="{05D6AA0B-13DD-49BA-B7DB-A3642D22EE06}" type="pres">
      <dgm:prSet presAssocID="{2B96E922-45DA-45EA-BA28-CE42038589B8}" presName="node" presStyleLbl="node1" presStyleIdx="1" presStyleCnt="3" custScaleX="166787" custRadScaleRad="97632" custRadScaleInc="-50761">
        <dgm:presLayoutVars>
          <dgm:bulletEnabled val="1"/>
        </dgm:presLayoutVars>
      </dgm:prSet>
      <dgm:spPr/>
      <dgm:t>
        <a:bodyPr/>
        <a:lstStyle/>
        <a:p>
          <a:endParaRPr lang="en-US"/>
        </a:p>
      </dgm:t>
    </dgm:pt>
    <dgm:pt modelId="{0F58726B-B416-411E-8665-7E10420DE24F}" type="pres">
      <dgm:prSet presAssocID="{862AD39F-B04B-45B3-AF10-037B07276DE3}" presName="sibTrans" presStyleLbl="sibTrans2D1" presStyleIdx="1" presStyleCnt="3"/>
      <dgm:spPr/>
      <dgm:t>
        <a:bodyPr/>
        <a:lstStyle/>
        <a:p>
          <a:endParaRPr lang="en-US"/>
        </a:p>
      </dgm:t>
    </dgm:pt>
    <dgm:pt modelId="{4E799B77-9940-4DBB-882E-861A92D5A975}" type="pres">
      <dgm:prSet presAssocID="{862AD39F-B04B-45B3-AF10-037B07276DE3}" presName="connectorText" presStyleLbl="sibTrans2D1" presStyleIdx="1" presStyleCnt="3"/>
      <dgm:spPr/>
      <dgm:t>
        <a:bodyPr/>
        <a:lstStyle/>
        <a:p>
          <a:endParaRPr lang="en-US"/>
        </a:p>
      </dgm:t>
    </dgm:pt>
    <dgm:pt modelId="{80E5458E-98A9-4C83-B5AE-960B1173D126}" type="pres">
      <dgm:prSet presAssocID="{2482942A-0362-4A9C-B629-0FA30A85951B}" presName="node" presStyleLbl="node1" presStyleIdx="2" presStyleCnt="3" custScaleX="170391" custRadScaleRad="99451" custRadScaleInc="50731">
        <dgm:presLayoutVars>
          <dgm:bulletEnabled val="1"/>
        </dgm:presLayoutVars>
      </dgm:prSet>
      <dgm:spPr/>
      <dgm:t>
        <a:bodyPr/>
        <a:lstStyle/>
        <a:p>
          <a:endParaRPr lang="en-US"/>
        </a:p>
      </dgm:t>
    </dgm:pt>
    <dgm:pt modelId="{313954B9-FFFB-406D-91A1-C794E3AA989C}" type="pres">
      <dgm:prSet presAssocID="{AB003A03-A747-4267-BCF7-043B211815BD}" presName="sibTrans" presStyleLbl="sibTrans2D1" presStyleIdx="2" presStyleCnt="3"/>
      <dgm:spPr/>
      <dgm:t>
        <a:bodyPr/>
        <a:lstStyle/>
        <a:p>
          <a:endParaRPr lang="en-US"/>
        </a:p>
      </dgm:t>
    </dgm:pt>
    <dgm:pt modelId="{3FB21FBF-80C3-4F86-9E91-E8868EB1ACBC}" type="pres">
      <dgm:prSet presAssocID="{AB003A03-A747-4267-BCF7-043B211815BD}" presName="connectorText" presStyleLbl="sibTrans2D1" presStyleIdx="2" presStyleCnt="3"/>
      <dgm:spPr/>
      <dgm:t>
        <a:bodyPr/>
        <a:lstStyle/>
        <a:p>
          <a:endParaRPr lang="en-US"/>
        </a:p>
      </dgm:t>
    </dgm:pt>
  </dgm:ptLst>
  <dgm:cxnLst>
    <dgm:cxn modelId="{2D409A19-2198-46A1-A4B1-A1EBDE658560}" srcId="{F0ED3684-DE0E-438F-B25B-AD2556312197}" destId="{65B230F4-490E-4738-8577-28865B78C8AD}" srcOrd="0" destOrd="0" parTransId="{549BACAC-4442-464E-A8E5-F734814F76DA}" sibTransId="{BFDCD946-9C77-4632-AD25-3808ED3F887C}"/>
    <dgm:cxn modelId="{D9D6C51E-2275-4853-B2FF-260CCB9E08DC}" type="presOf" srcId="{AB003A03-A747-4267-BCF7-043B211815BD}" destId="{3FB21FBF-80C3-4F86-9E91-E8868EB1ACBC}" srcOrd="1" destOrd="0" presId="urn:microsoft.com/office/officeart/2005/8/layout/cycle7"/>
    <dgm:cxn modelId="{929E2D47-F43F-4438-BE7E-31769B834A86}" type="presOf" srcId="{F0ED3684-DE0E-438F-B25B-AD2556312197}" destId="{DCDB0067-9B2A-4EBA-81D7-F73767F714B7}" srcOrd="0" destOrd="0" presId="urn:microsoft.com/office/officeart/2005/8/layout/cycle7"/>
    <dgm:cxn modelId="{0801ED6D-CA3E-40FF-86FA-1798689E5512}" srcId="{F0ED3684-DE0E-438F-B25B-AD2556312197}" destId="{2B96E922-45DA-45EA-BA28-CE42038589B8}" srcOrd="1" destOrd="0" parTransId="{00FC9A32-7D02-49F7-9ACF-5060092EA927}" sibTransId="{862AD39F-B04B-45B3-AF10-037B07276DE3}"/>
    <dgm:cxn modelId="{561E91DE-97D6-4D88-A3D3-0A770FEE176B}" type="presOf" srcId="{2B96E922-45DA-45EA-BA28-CE42038589B8}" destId="{05D6AA0B-13DD-49BA-B7DB-A3642D22EE06}" srcOrd="0" destOrd="0" presId="urn:microsoft.com/office/officeart/2005/8/layout/cycle7"/>
    <dgm:cxn modelId="{02BA5812-3789-4CE1-BA78-163A0AFF655E}" type="presOf" srcId="{65B230F4-490E-4738-8577-28865B78C8AD}" destId="{88B9A84A-6157-48CA-91AD-7A63214DD0D1}" srcOrd="0" destOrd="0" presId="urn:microsoft.com/office/officeart/2005/8/layout/cycle7"/>
    <dgm:cxn modelId="{BF07D6DB-BB79-4100-B881-8429B5426360}" type="presOf" srcId="{2482942A-0362-4A9C-B629-0FA30A85951B}" destId="{80E5458E-98A9-4C83-B5AE-960B1173D126}" srcOrd="0" destOrd="0" presId="urn:microsoft.com/office/officeart/2005/8/layout/cycle7"/>
    <dgm:cxn modelId="{63D0D18A-3852-4A3B-9849-8D4DAA567B32}" type="presOf" srcId="{BFDCD946-9C77-4632-AD25-3808ED3F887C}" destId="{0FB96CE2-A6EB-4C98-83B9-FC62A4F18FA7}" srcOrd="0" destOrd="0" presId="urn:microsoft.com/office/officeart/2005/8/layout/cycle7"/>
    <dgm:cxn modelId="{B151CD3A-FCB8-4FD7-A9CF-BB1B5F513A5D}" type="presOf" srcId="{AB003A03-A747-4267-BCF7-043B211815BD}" destId="{313954B9-FFFB-406D-91A1-C794E3AA989C}" srcOrd="0" destOrd="0" presId="urn:microsoft.com/office/officeart/2005/8/layout/cycle7"/>
    <dgm:cxn modelId="{93E28D3C-62A6-4EAF-AD97-F526E1B4CEE7}" type="presOf" srcId="{BFDCD946-9C77-4632-AD25-3808ED3F887C}" destId="{EA8BED45-8D26-4737-AC98-CF8F995D312A}" srcOrd="1" destOrd="0" presId="urn:microsoft.com/office/officeart/2005/8/layout/cycle7"/>
    <dgm:cxn modelId="{C37E2802-0923-4879-844D-9ED6311BBBB4}" type="presOf" srcId="{862AD39F-B04B-45B3-AF10-037B07276DE3}" destId="{4E799B77-9940-4DBB-882E-861A92D5A975}" srcOrd="1" destOrd="0" presId="urn:microsoft.com/office/officeart/2005/8/layout/cycle7"/>
    <dgm:cxn modelId="{BF0E1800-6F78-41F5-AE7D-21777BBAFE6A}" type="presOf" srcId="{862AD39F-B04B-45B3-AF10-037B07276DE3}" destId="{0F58726B-B416-411E-8665-7E10420DE24F}" srcOrd="0" destOrd="0" presId="urn:microsoft.com/office/officeart/2005/8/layout/cycle7"/>
    <dgm:cxn modelId="{AC5569C7-3ADB-4452-80F6-3AAAB07307E9}" srcId="{F0ED3684-DE0E-438F-B25B-AD2556312197}" destId="{2482942A-0362-4A9C-B629-0FA30A85951B}" srcOrd="2" destOrd="0" parTransId="{0FEE22DD-D0A4-4D18-A700-D251BD40760C}" sibTransId="{AB003A03-A747-4267-BCF7-043B211815BD}"/>
    <dgm:cxn modelId="{83C9DCF1-A748-4196-AD44-5696C2473A5E}" type="presParOf" srcId="{DCDB0067-9B2A-4EBA-81D7-F73767F714B7}" destId="{88B9A84A-6157-48CA-91AD-7A63214DD0D1}" srcOrd="0" destOrd="0" presId="urn:microsoft.com/office/officeart/2005/8/layout/cycle7"/>
    <dgm:cxn modelId="{C162E4B8-B567-414C-B429-0C33EEB870AF}" type="presParOf" srcId="{DCDB0067-9B2A-4EBA-81D7-F73767F714B7}" destId="{0FB96CE2-A6EB-4C98-83B9-FC62A4F18FA7}" srcOrd="1" destOrd="0" presId="urn:microsoft.com/office/officeart/2005/8/layout/cycle7"/>
    <dgm:cxn modelId="{2B94C165-6C0B-4FB1-A4F6-0922F50DB3EF}" type="presParOf" srcId="{0FB96CE2-A6EB-4C98-83B9-FC62A4F18FA7}" destId="{EA8BED45-8D26-4737-AC98-CF8F995D312A}" srcOrd="0" destOrd="0" presId="urn:microsoft.com/office/officeart/2005/8/layout/cycle7"/>
    <dgm:cxn modelId="{745B4553-0827-4E5E-A061-C35723C6D637}" type="presParOf" srcId="{DCDB0067-9B2A-4EBA-81D7-F73767F714B7}" destId="{05D6AA0B-13DD-49BA-B7DB-A3642D22EE06}" srcOrd="2" destOrd="0" presId="urn:microsoft.com/office/officeart/2005/8/layout/cycle7"/>
    <dgm:cxn modelId="{E8C7E4A6-17CD-433C-BB6D-DBA949400819}" type="presParOf" srcId="{DCDB0067-9B2A-4EBA-81D7-F73767F714B7}" destId="{0F58726B-B416-411E-8665-7E10420DE24F}" srcOrd="3" destOrd="0" presId="urn:microsoft.com/office/officeart/2005/8/layout/cycle7"/>
    <dgm:cxn modelId="{D345CCDE-8F42-46C8-9E4F-99E4953CAA94}" type="presParOf" srcId="{0F58726B-B416-411E-8665-7E10420DE24F}" destId="{4E799B77-9940-4DBB-882E-861A92D5A975}" srcOrd="0" destOrd="0" presId="urn:microsoft.com/office/officeart/2005/8/layout/cycle7"/>
    <dgm:cxn modelId="{51E9F88B-4235-4086-B647-E9B965D2F53F}" type="presParOf" srcId="{DCDB0067-9B2A-4EBA-81D7-F73767F714B7}" destId="{80E5458E-98A9-4C83-B5AE-960B1173D126}" srcOrd="4" destOrd="0" presId="urn:microsoft.com/office/officeart/2005/8/layout/cycle7"/>
    <dgm:cxn modelId="{4CFFC263-3798-4E18-8B96-3800AC94D9C3}" type="presParOf" srcId="{DCDB0067-9B2A-4EBA-81D7-F73767F714B7}" destId="{313954B9-FFFB-406D-91A1-C794E3AA989C}" srcOrd="5" destOrd="0" presId="urn:microsoft.com/office/officeart/2005/8/layout/cycle7"/>
    <dgm:cxn modelId="{EA5D5144-226D-4388-A22B-CF46C2DE68C1}" type="presParOf" srcId="{313954B9-FFFB-406D-91A1-C794E3AA989C}" destId="{3FB21FBF-80C3-4F86-9E91-E8868EB1ACBC}"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5A35E7-04E8-45A0-9BE5-9D3375858A70}" type="doc">
      <dgm:prSet loTypeId="urn:microsoft.com/office/officeart/2005/8/layout/bProcess4" loCatId="process" qsTypeId="urn:microsoft.com/office/officeart/2005/8/quickstyle/simple1" qsCatId="simple" csTypeId="urn:microsoft.com/office/officeart/2005/8/colors/colorful2" csCatId="colorful" phldr="1"/>
      <dgm:spPr/>
      <dgm:t>
        <a:bodyPr/>
        <a:lstStyle/>
        <a:p>
          <a:endParaRPr lang="en-US"/>
        </a:p>
      </dgm:t>
    </dgm:pt>
    <dgm:pt modelId="{8ED46765-6066-409C-A793-DAFDDBF149CC}">
      <dgm:prSet phldrT="[Text]" custT="1"/>
      <dgm:spPr/>
      <dgm:t>
        <a:bodyPr/>
        <a:lstStyle/>
        <a:p>
          <a:r>
            <a:rPr lang="sq-AL" sz="2400" dirty="0">
              <a:latin typeface="Cambria" panose="02040503050406030204" pitchFamily="18" charset="0"/>
              <a:ea typeface="Cambria" panose="02040503050406030204" pitchFamily="18" charset="0"/>
              <a:cs typeface="Arial" panose="020B0604020202020204" pitchFamily="34" charset="0"/>
            </a:rPr>
            <a:t>Fushën e Aplikimit </a:t>
          </a:r>
          <a:endParaRPr lang="en-US" sz="2400" dirty="0"/>
        </a:p>
      </dgm:t>
    </dgm:pt>
    <dgm:pt modelId="{636CCEA5-1A28-41BA-8AD1-42DA2DAA6C8A}" type="parTrans" cxnId="{B0E213BB-3F9B-4288-A0FE-C5DF6B696C93}">
      <dgm:prSet/>
      <dgm:spPr/>
      <dgm:t>
        <a:bodyPr/>
        <a:lstStyle/>
        <a:p>
          <a:endParaRPr lang="en-US"/>
        </a:p>
      </dgm:t>
    </dgm:pt>
    <dgm:pt modelId="{527BF02D-750B-49A4-BEA4-A7D182278830}" type="sibTrans" cxnId="{B0E213BB-3F9B-4288-A0FE-C5DF6B696C93}">
      <dgm:prSet/>
      <dgm:spPr/>
      <dgm:t>
        <a:bodyPr/>
        <a:lstStyle/>
        <a:p>
          <a:endParaRPr lang="en-US"/>
        </a:p>
      </dgm:t>
    </dgm:pt>
    <dgm:pt modelId="{D7CB6A29-722C-43E5-9699-F8BAD80272CC}">
      <dgm:prSet phldrT="[Text]" custT="1"/>
      <dgm:spPr/>
      <dgm:t>
        <a:bodyPr/>
        <a:lstStyle/>
        <a:p>
          <a:r>
            <a:rPr lang="sq-AL" sz="2400" dirty="0">
              <a:latin typeface="Cambria" panose="02040503050406030204" pitchFamily="18" charset="0"/>
              <a:ea typeface="Cambria" panose="02040503050406030204" pitchFamily="18" charset="0"/>
              <a:cs typeface="Arial" panose="020B0604020202020204" pitchFamily="34" charset="0"/>
            </a:rPr>
            <a:t>Kornizën Institucionale  </a:t>
          </a:r>
          <a:endParaRPr lang="en-US" sz="2400" dirty="0"/>
        </a:p>
      </dgm:t>
    </dgm:pt>
    <dgm:pt modelId="{4703F280-F229-4116-9D74-C6F288AD30A9}" type="parTrans" cxnId="{870DF791-0409-4441-BAC8-F03322695E51}">
      <dgm:prSet/>
      <dgm:spPr/>
      <dgm:t>
        <a:bodyPr/>
        <a:lstStyle/>
        <a:p>
          <a:endParaRPr lang="en-US"/>
        </a:p>
      </dgm:t>
    </dgm:pt>
    <dgm:pt modelId="{260D4EA4-B84E-4B51-B5A1-841505175558}" type="sibTrans" cxnId="{870DF791-0409-4441-BAC8-F03322695E51}">
      <dgm:prSet/>
      <dgm:spPr/>
      <dgm:t>
        <a:bodyPr/>
        <a:lstStyle/>
        <a:p>
          <a:endParaRPr lang="en-US"/>
        </a:p>
      </dgm:t>
    </dgm:pt>
    <dgm:pt modelId="{51A58C3A-C8B6-4DB3-8484-29B7FE2C2360}">
      <dgm:prSet phldrT="[Text]" custT="1"/>
      <dgm:spPr/>
      <dgm:t>
        <a:bodyPr/>
        <a:lstStyle/>
        <a:p>
          <a:r>
            <a:rPr lang="sq-AL" sz="2400" dirty="0">
              <a:latin typeface="Cambria" panose="02040503050406030204" pitchFamily="18" charset="0"/>
              <a:ea typeface="Cambria" panose="02040503050406030204" pitchFamily="18" charset="0"/>
              <a:cs typeface="Arial" panose="020B0604020202020204" pitchFamily="34" charset="0"/>
            </a:rPr>
            <a:t>Përgjegjësitë</a:t>
          </a:r>
          <a:endParaRPr lang="en-US" sz="2400" dirty="0"/>
        </a:p>
      </dgm:t>
    </dgm:pt>
    <dgm:pt modelId="{CD3E2A01-9045-40EE-8095-7E964FE1CD09}" type="parTrans" cxnId="{C7429D20-E72B-460F-A003-5F9D8C52AF29}">
      <dgm:prSet/>
      <dgm:spPr/>
      <dgm:t>
        <a:bodyPr/>
        <a:lstStyle/>
        <a:p>
          <a:endParaRPr lang="en-US"/>
        </a:p>
      </dgm:t>
    </dgm:pt>
    <dgm:pt modelId="{859A6E33-6C50-44B1-AF5F-65CD206FFD4E}" type="sibTrans" cxnId="{C7429D20-E72B-460F-A003-5F9D8C52AF29}">
      <dgm:prSet/>
      <dgm:spPr/>
      <dgm:t>
        <a:bodyPr/>
        <a:lstStyle/>
        <a:p>
          <a:endParaRPr lang="en-US"/>
        </a:p>
      </dgm:t>
    </dgm:pt>
    <dgm:pt modelId="{76C974FB-8845-4685-8903-5105E73F75D4}">
      <dgm:prSet phldrT="[Text]" custT="1"/>
      <dgm:spPr/>
      <dgm:t>
        <a:bodyPr/>
        <a:lstStyle/>
        <a:p>
          <a:r>
            <a:rPr lang="sq-AL" sz="2400" dirty="0">
              <a:latin typeface="Cambria" panose="02040503050406030204" pitchFamily="18" charset="0"/>
              <a:ea typeface="Cambria" panose="02040503050406030204" pitchFamily="18" charset="0"/>
              <a:cs typeface="Arial" panose="020B0604020202020204" pitchFamily="34" charset="0"/>
            </a:rPr>
            <a:t>Ankesat dhe Ndëshkimet </a:t>
          </a:r>
          <a:endParaRPr lang="en-US" sz="2400" dirty="0"/>
        </a:p>
      </dgm:t>
    </dgm:pt>
    <dgm:pt modelId="{2CCEE090-3F19-4E80-A936-F93099ABFCA7}" type="parTrans" cxnId="{A4776BBB-25B1-4998-B0C2-DAD33F742B61}">
      <dgm:prSet/>
      <dgm:spPr/>
      <dgm:t>
        <a:bodyPr/>
        <a:lstStyle/>
        <a:p>
          <a:endParaRPr lang="en-US"/>
        </a:p>
      </dgm:t>
    </dgm:pt>
    <dgm:pt modelId="{22CF1E82-4C56-4CB5-9C57-F71D7515087F}" type="sibTrans" cxnId="{A4776BBB-25B1-4998-B0C2-DAD33F742B61}">
      <dgm:prSet/>
      <dgm:spPr/>
      <dgm:t>
        <a:bodyPr/>
        <a:lstStyle/>
        <a:p>
          <a:endParaRPr lang="en-US"/>
        </a:p>
      </dgm:t>
    </dgm:pt>
    <dgm:pt modelId="{095ED0FD-C9A7-481A-BD20-4F95E75EEB1C}">
      <dgm:prSet phldrT="[Text]" custT="1"/>
      <dgm:spPr/>
      <dgm:t>
        <a:bodyPr/>
        <a:lstStyle/>
        <a:p>
          <a:r>
            <a:rPr lang="sq-AL" sz="2400" dirty="0">
              <a:latin typeface="Cambria" panose="02040503050406030204" pitchFamily="18" charset="0"/>
              <a:ea typeface="Cambria" panose="02040503050406030204" pitchFamily="18" charset="0"/>
              <a:cs typeface="Arial" panose="020B0604020202020204" pitchFamily="34" charset="0"/>
            </a:rPr>
            <a:t>Parimet dhe procedurat e Prokurimit Publik</a:t>
          </a:r>
          <a:endParaRPr lang="en-US" sz="2400" dirty="0"/>
        </a:p>
      </dgm:t>
    </dgm:pt>
    <dgm:pt modelId="{3475DA18-AA86-4451-903B-C41C78267AE9}" type="parTrans" cxnId="{96063F6F-56E1-4923-A8D3-CB6D0486042D}">
      <dgm:prSet/>
      <dgm:spPr/>
      <dgm:t>
        <a:bodyPr/>
        <a:lstStyle/>
        <a:p>
          <a:endParaRPr lang="en-US"/>
        </a:p>
      </dgm:t>
    </dgm:pt>
    <dgm:pt modelId="{383DCC05-CFE2-4E76-AD38-66D8E5CA2609}" type="sibTrans" cxnId="{96063F6F-56E1-4923-A8D3-CB6D0486042D}">
      <dgm:prSet/>
      <dgm:spPr/>
      <dgm:t>
        <a:bodyPr/>
        <a:lstStyle/>
        <a:p>
          <a:endParaRPr lang="en-US"/>
        </a:p>
      </dgm:t>
    </dgm:pt>
    <dgm:pt modelId="{4E196ED6-A3C0-4446-B460-D8DE1410EF1A}">
      <dgm:prSet phldrT="[Text]" custT="1"/>
      <dgm:spPr/>
      <dgm:t>
        <a:bodyPr/>
        <a:lstStyle/>
        <a:p>
          <a:r>
            <a:rPr lang="sq-AL" sz="2400" dirty="0">
              <a:latin typeface="Cambria" panose="02040503050406030204" pitchFamily="18" charset="0"/>
              <a:ea typeface="Cambria" panose="02040503050406030204" pitchFamily="18" charset="0"/>
              <a:cs typeface="Arial" panose="020B0604020202020204" pitchFamily="34" charset="0"/>
            </a:rPr>
            <a:t>Kornizën ligjore </a:t>
          </a:r>
          <a:endParaRPr lang="en-US" sz="2400" dirty="0"/>
        </a:p>
      </dgm:t>
    </dgm:pt>
    <dgm:pt modelId="{D097A5EA-D7EF-4F2F-AC47-DC98B1B9E059}" type="parTrans" cxnId="{AC630958-23E5-4560-9CEE-84F9BBD78DC3}">
      <dgm:prSet/>
      <dgm:spPr/>
      <dgm:t>
        <a:bodyPr/>
        <a:lstStyle/>
        <a:p>
          <a:endParaRPr lang="en-US"/>
        </a:p>
      </dgm:t>
    </dgm:pt>
    <dgm:pt modelId="{784851B9-1478-4FA6-8600-0598EA984AFA}" type="sibTrans" cxnId="{AC630958-23E5-4560-9CEE-84F9BBD78DC3}">
      <dgm:prSet/>
      <dgm:spPr/>
      <dgm:t>
        <a:bodyPr/>
        <a:lstStyle/>
        <a:p>
          <a:endParaRPr lang="en-US"/>
        </a:p>
      </dgm:t>
    </dgm:pt>
    <dgm:pt modelId="{BF8AA5D5-DAE0-4851-A7FC-E54F0EF542C3}" type="pres">
      <dgm:prSet presAssocID="{965A35E7-04E8-45A0-9BE5-9D3375858A70}" presName="Name0" presStyleCnt="0">
        <dgm:presLayoutVars>
          <dgm:dir/>
          <dgm:resizeHandles/>
        </dgm:presLayoutVars>
      </dgm:prSet>
      <dgm:spPr/>
      <dgm:t>
        <a:bodyPr/>
        <a:lstStyle/>
        <a:p>
          <a:endParaRPr lang="en-US"/>
        </a:p>
      </dgm:t>
    </dgm:pt>
    <dgm:pt modelId="{D54F8DA7-3D1D-423C-89DA-3E387B44A679}" type="pres">
      <dgm:prSet presAssocID="{8ED46765-6066-409C-A793-DAFDDBF149CC}" presName="compNode" presStyleCnt="0"/>
      <dgm:spPr/>
    </dgm:pt>
    <dgm:pt modelId="{92C9135E-C712-4487-A7C0-2412AEE21CAE}" type="pres">
      <dgm:prSet presAssocID="{8ED46765-6066-409C-A793-DAFDDBF149CC}" presName="dummyConnPt" presStyleCnt="0"/>
      <dgm:spPr/>
    </dgm:pt>
    <dgm:pt modelId="{C17E7D85-DFF7-40C6-908C-FCDB5BAC35E9}" type="pres">
      <dgm:prSet presAssocID="{8ED46765-6066-409C-A793-DAFDDBF149CC}" presName="node" presStyleLbl="node1" presStyleIdx="0" presStyleCnt="6" custScaleX="153803" custLinFactNeighborX="1890" custLinFactNeighborY="-59">
        <dgm:presLayoutVars>
          <dgm:bulletEnabled val="1"/>
        </dgm:presLayoutVars>
      </dgm:prSet>
      <dgm:spPr/>
      <dgm:t>
        <a:bodyPr/>
        <a:lstStyle/>
        <a:p>
          <a:endParaRPr lang="en-US"/>
        </a:p>
      </dgm:t>
    </dgm:pt>
    <dgm:pt modelId="{BD86438D-1FEF-4E0D-8E1B-4771056D4680}" type="pres">
      <dgm:prSet presAssocID="{527BF02D-750B-49A4-BEA4-A7D182278830}" presName="sibTrans" presStyleLbl="bgSibTrans2D1" presStyleIdx="0" presStyleCnt="5"/>
      <dgm:spPr/>
      <dgm:t>
        <a:bodyPr/>
        <a:lstStyle/>
        <a:p>
          <a:endParaRPr lang="en-US"/>
        </a:p>
      </dgm:t>
    </dgm:pt>
    <dgm:pt modelId="{1B56EDCC-C7AB-4922-952E-01DB29CBB693}" type="pres">
      <dgm:prSet presAssocID="{D7CB6A29-722C-43E5-9699-F8BAD80272CC}" presName="compNode" presStyleCnt="0"/>
      <dgm:spPr/>
    </dgm:pt>
    <dgm:pt modelId="{0DADBAE9-E4DE-45DA-A580-1BD920B25D13}" type="pres">
      <dgm:prSet presAssocID="{D7CB6A29-722C-43E5-9699-F8BAD80272CC}" presName="dummyConnPt" presStyleCnt="0"/>
      <dgm:spPr/>
    </dgm:pt>
    <dgm:pt modelId="{6C1CAFC1-AD24-4673-9663-C4499424B32D}" type="pres">
      <dgm:prSet presAssocID="{D7CB6A29-722C-43E5-9699-F8BAD80272CC}" presName="node" presStyleLbl="node1" presStyleIdx="1" presStyleCnt="6" custScaleX="153803">
        <dgm:presLayoutVars>
          <dgm:bulletEnabled val="1"/>
        </dgm:presLayoutVars>
      </dgm:prSet>
      <dgm:spPr/>
      <dgm:t>
        <a:bodyPr/>
        <a:lstStyle/>
        <a:p>
          <a:endParaRPr lang="en-US"/>
        </a:p>
      </dgm:t>
    </dgm:pt>
    <dgm:pt modelId="{B10520C6-2CCD-4015-AAAD-29BCBCDAAC2A}" type="pres">
      <dgm:prSet presAssocID="{260D4EA4-B84E-4B51-B5A1-841505175558}" presName="sibTrans" presStyleLbl="bgSibTrans2D1" presStyleIdx="1" presStyleCnt="5"/>
      <dgm:spPr/>
      <dgm:t>
        <a:bodyPr/>
        <a:lstStyle/>
        <a:p>
          <a:endParaRPr lang="en-US"/>
        </a:p>
      </dgm:t>
    </dgm:pt>
    <dgm:pt modelId="{927F242E-5217-401B-9ADD-AE105908100F}" type="pres">
      <dgm:prSet presAssocID="{51A58C3A-C8B6-4DB3-8484-29B7FE2C2360}" presName="compNode" presStyleCnt="0"/>
      <dgm:spPr/>
    </dgm:pt>
    <dgm:pt modelId="{4018922D-5868-4905-B532-76969BEA9D60}" type="pres">
      <dgm:prSet presAssocID="{51A58C3A-C8B6-4DB3-8484-29B7FE2C2360}" presName="dummyConnPt" presStyleCnt="0"/>
      <dgm:spPr/>
    </dgm:pt>
    <dgm:pt modelId="{F1B83353-DA90-4588-ACF8-B3FB7B46CEE1}" type="pres">
      <dgm:prSet presAssocID="{51A58C3A-C8B6-4DB3-8484-29B7FE2C2360}" presName="node" presStyleLbl="node1" presStyleIdx="2" presStyleCnt="6" custScaleX="146255">
        <dgm:presLayoutVars>
          <dgm:bulletEnabled val="1"/>
        </dgm:presLayoutVars>
      </dgm:prSet>
      <dgm:spPr/>
      <dgm:t>
        <a:bodyPr/>
        <a:lstStyle/>
        <a:p>
          <a:endParaRPr lang="en-US"/>
        </a:p>
      </dgm:t>
    </dgm:pt>
    <dgm:pt modelId="{9884A19D-3FDB-4EFF-B954-6F5D626B9AB9}" type="pres">
      <dgm:prSet presAssocID="{859A6E33-6C50-44B1-AF5F-65CD206FFD4E}" presName="sibTrans" presStyleLbl="bgSibTrans2D1" presStyleIdx="2" presStyleCnt="5"/>
      <dgm:spPr/>
      <dgm:t>
        <a:bodyPr/>
        <a:lstStyle/>
        <a:p>
          <a:endParaRPr lang="en-US"/>
        </a:p>
      </dgm:t>
    </dgm:pt>
    <dgm:pt modelId="{1745B216-C72A-4D4D-B31B-B667B4AA8EBA}" type="pres">
      <dgm:prSet presAssocID="{76C974FB-8845-4685-8903-5105E73F75D4}" presName="compNode" presStyleCnt="0"/>
      <dgm:spPr/>
    </dgm:pt>
    <dgm:pt modelId="{533815AC-A882-448E-B91A-7D67DCFC502B}" type="pres">
      <dgm:prSet presAssocID="{76C974FB-8845-4685-8903-5105E73F75D4}" presName="dummyConnPt" presStyleCnt="0"/>
      <dgm:spPr/>
    </dgm:pt>
    <dgm:pt modelId="{37C62DB8-54C7-419A-BDD6-EC76C36FD7F9}" type="pres">
      <dgm:prSet presAssocID="{76C974FB-8845-4685-8903-5105E73F75D4}" presName="node" presStyleLbl="node1" presStyleIdx="3" presStyleCnt="6" custScaleX="133971">
        <dgm:presLayoutVars>
          <dgm:bulletEnabled val="1"/>
        </dgm:presLayoutVars>
      </dgm:prSet>
      <dgm:spPr/>
      <dgm:t>
        <a:bodyPr/>
        <a:lstStyle/>
        <a:p>
          <a:endParaRPr lang="en-US"/>
        </a:p>
      </dgm:t>
    </dgm:pt>
    <dgm:pt modelId="{80EACD78-DF98-4B4E-A9B5-74E252CD6A3F}" type="pres">
      <dgm:prSet presAssocID="{22CF1E82-4C56-4CB5-9C57-F71D7515087F}" presName="sibTrans" presStyleLbl="bgSibTrans2D1" presStyleIdx="3" presStyleCnt="5"/>
      <dgm:spPr/>
      <dgm:t>
        <a:bodyPr/>
        <a:lstStyle/>
        <a:p>
          <a:endParaRPr lang="en-US"/>
        </a:p>
      </dgm:t>
    </dgm:pt>
    <dgm:pt modelId="{D4895665-B21E-4C2A-AF29-0A54759EAEA0}" type="pres">
      <dgm:prSet presAssocID="{095ED0FD-C9A7-481A-BD20-4F95E75EEB1C}" presName="compNode" presStyleCnt="0"/>
      <dgm:spPr/>
    </dgm:pt>
    <dgm:pt modelId="{3742BE12-7CDD-4762-A493-2098351F7A94}" type="pres">
      <dgm:prSet presAssocID="{095ED0FD-C9A7-481A-BD20-4F95E75EEB1C}" presName="dummyConnPt" presStyleCnt="0"/>
      <dgm:spPr/>
    </dgm:pt>
    <dgm:pt modelId="{15A7081B-DED9-4F2B-A9EA-D0C36D0CC30E}" type="pres">
      <dgm:prSet presAssocID="{095ED0FD-C9A7-481A-BD20-4F95E75EEB1C}" presName="node" presStyleLbl="node1" presStyleIdx="4" presStyleCnt="6" custScaleX="133971">
        <dgm:presLayoutVars>
          <dgm:bulletEnabled val="1"/>
        </dgm:presLayoutVars>
      </dgm:prSet>
      <dgm:spPr/>
      <dgm:t>
        <a:bodyPr/>
        <a:lstStyle/>
        <a:p>
          <a:endParaRPr lang="en-US"/>
        </a:p>
      </dgm:t>
    </dgm:pt>
    <dgm:pt modelId="{5074751C-3D45-4BF5-94ED-938F9117BD03}" type="pres">
      <dgm:prSet presAssocID="{383DCC05-CFE2-4E76-AD38-66D8E5CA2609}" presName="sibTrans" presStyleLbl="bgSibTrans2D1" presStyleIdx="4" presStyleCnt="5"/>
      <dgm:spPr/>
      <dgm:t>
        <a:bodyPr/>
        <a:lstStyle/>
        <a:p>
          <a:endParaRPr lang="en-US"/>
        </a:p>
      </dgm:t>
    </dgm:pt>
    <dgm:pt modelId="{71BE165C-BAB1-4894-AE19-04F9FFD22CF0}" type="pres">
      <dgm:prSet presAssocID="{4E196ED6-A3C0-4446-B460-D8DE1410EF1A}" presName="compNode" presStyleCnt="0"/>
      <dgm:spPr/>
    </dgm:pt>
    <dgm:pt modelId="{3B6D8D3C-F88F-4ABD-BF34-269081E3C64D}" type="pres">
      <dgm:prSet presAssocID="{4E196ED6-A3C0-4446-B460-D8DE1410EF1A}" presName="dummyConnPt" presStyleCnt="0"/>
      <dgm:spPr/>
    </dgm:pt>
    <dgm:pt modelId="{D5B65EBB-CA12-4913-913A-4EAB6A34C12C}" type="pres">
      <dgm:prSet presAssocID="{4E196ED6-A3C0-4446-B460-D8DE1410EF1A}" presName="node" presStyleLbl="node1" presStyleIdx="5" presStyleCnt="6" custScaleX="141518">
        <dgm:presLayoutVars>
          <dgm:bulletEnabled val="1"/>
        </dgm:presLayoutVars>
      </dgm:prSet>
      <dgm:spPr/>
      <dgm:t>
        <a:bodyPr/>
        <a:lstStyle/>
        <a:p>
          <a:endParaRPr lang="en-US"/>
        </a:p>
      </dgm:t>
    </dgm:pt>
  </dgm:ptLst>
  <dgm:cxnLst>
    <dgm:cxn modelId="{C9030438-05BE-4611-8128-98C4ECAF447D}" type="presOf" srcId="{095ED0FD-C9A7-481A-BD20-4F95E75EEB1C}" destId="{15A7081B-DED9-4F2B-A9EA-D0C36D0CC30E}" srcOrd="0" destOrd="0" presId="urn:microsoft.com/office/officeart/2005/8/layout/bProcess4"/>
    <dgm:cxn modelId="{9DB97AC9-0738-4C32-BFDC-38051CCC6132}" type="presOf" srcId="{51A58C3A-C8B6-4DB3-8484-29B7FE2C2360}" destId="{F1B83353-DA90-4588-ACF8-B3FB7B46CEE1}" srcOrd="0" destOrd="0" presId="urn:microsoft.com/office/officeart/2005/8/layout/bProcess4"/>
    <dgm:cxn modelId="{59D1A3CD-EB66-44BA-B52B-EABA14EF3DBF}" type="presOf" srcId="{859A6E33-6C50-44B1-AF5F-65CD206FFD4E}" destId="{9884A19D-3FDB-4EFF-B954-6F5D626B9AB9}" srcOrd="0" destOrd="0" presId="urn:microsoft.com/office/officeart/2005/8/layout/bProcess4"/>
    <dgm:cxn modelId="{6A4FBC09-96AF-45F9-B296-D75FEB89ECBD}" type="presOf" srcId="{4E196ED6-A3C0-4446-B460-D8DE1410EF1A}" destId="{D5B65EBB-CA12-4913-913A-4EAB6A34C12C}" srcOrd="0" destOrd="0" presId="urn:microsoft.com/office/officeart/2005/8/layout/bProcess4"/>
    <dgm:cxn modelId="{1934D09D-6250-4CDF-9282-94144E0E7AC4}" type="presOf" srcId="{383DCC05-CFE2-4E76-AD38-66D8E5CA2609}" destId="{5074751C-3D45-4BF5-94ED-938F9117BD03}" srcOrd="0" destOrd="0" presId="urn:microsoft.com/office/officeart/2005/8/layout/bProcess4"/>
    <dgm:cxn modelId="{EB9AD91E-B6E0-4CCE-A66E-5E5AD84D9105}" type="presOf" srcId="{8ED46765-6066-409C-A793-DAFDDBF149CC}" destId="{C17E7D85-DFF7-40C6-908C-FCDB5BAC35E9}" srcOrd="0" destOrd="0" presId="urn:microsoft.com/office/officeart/2005/8/layout/bProcess4"/>
    <dgm:cxn modelId="{96063F6F-56E1-4923-A8D3-CB6D0486042D}" srcId="{965A35E7-04E8-45A0-9BE5-9D3375858A70}" destId="{095ED0FD-C9A7-481A-BD20-4F95E75EEB1C}" srcOrd="4" destOrd="0" parTransId="{3475DA18-AA86-4451-903B-C41C78267AE9}" sibTransId="{383DCC05-CFE2-4E76-AD38-66D8E5CA2609}"/>
    <dgm:cxn modelId="{3E5B278A-AD6D-4282-BF9E-2A46D8E17CBE}" type="presOf" srcId="{22CF1E82-4C56-4CB5-9C57-F71D7515087F}" destId="{80EACD78-DF98-4B4E-A9B5-74E252CD6A3F}" srcOrd="0" destOrd="0" presId="urn:microsoft.com/office/officeart/2005/8/layout/bProcess4"/>
    <dgm:cxn modelId="{C7429D20-E72B-460F-A003-5F9D8C52AF29}" srcId="{965A35E7-04E8-45A0-9BE5-9D3375858A70}" destId="{51A58C3A-C8B6-4DB3-8484-29B7FE2C2360}" srcOrd="2" destOrd="0" parTransId="{CD3E2A01-9045-40EE-8095-7E964FE1CD09}" sibTransId="{859A6E33-6C50-44B1-AF5F-65CD206FFD4E}"/>
    <dgm:cxn modelId="{F5E44E6F-1A6A-425D-8B74-F93F03E4C99C}" type="presOf" srcId="{260D4EA4-B84E-4B51-B5A1-841505175558}" destId="{B10520C6-2CCD-4015-AAAD-29BCBCDAAC2A}" srcOrd="0" destOrd="0" presId="urn:microsoft.com/office/officeart/2005/8/layout/bProcess4"/>
    <dgm:cxn modelId="{AEC2C708-6A3E-4EE3-A3EC-8E1D99ECDEEB}" type="presOf" srcId="{76C974FB-8845-4685-8903-5105E73F75D4}" destId="{37C62DB8-54C7-419A-BDD6-EC76C36FD7F9}" srcOrd="0" destOrd="0" presId="urn:microsoft.com/office/officeart/2005/8/layout/bProcess4"/>
    <dgm:cxn modelId="{B0E213BB-3F9B-4288-A0FE-C5DF6B696C93}" srcId="{965A35E7-04E8-45A0-9BE5-9D3375858A70}" destId="{8ED46765-6066-409C-A793-DAFDDBF149CC}" srcOrd="0" destOrd="0" parTransId="{636CCEA5-1A28-41BA-8AD1-42DA2DAA6C8A}" sibTransId="{527BF02D-750B-49A4-BEA4-A7D182278830}"/>
    <dgm:cxn modelId="{3960A88E-E443-4ADC-83E2-E2048E830037}" type="presOf" srcId="{965A35E7-04E8-45A0-9BE5-9D3375858A70}" destId="{BF8AA5D5-DAE0-4851-A7FC-E54F0EF542C3}" srcOrd="0" destOrd="0" presId="urn:microsoft.com/office/officeart/2005/8/layout/bProcess4"/>
    <dgm:cxn modelId="{AC630958-23E5-4560-9CEE-84F9BBD78DC3}" srcId="{965A35E7-04E8-45A0-9BE5-9D3375858A70}" destId="{4E196ED6-A3C0-4446-B460-D8DE1410EF1A}" srcOrd="5" destOrd="0" parTransId="{D097A5EA-D7EF-4F2F-AC47-DC98B1B9E059}" sibTransId="{784851B9-1478-4FA6-8600-0598EA984AFA}"/>
    <dgm:cxn modelId="{11FCDACC-1356-42E2-AD15-6B9666203409}" type="presOf" srcId="{D7CB6A29-722C-43E5-9699-F8BAD80272CC}" destId="{6C1CAFC1-AD24-4673-9663-C4499424B32D}" srcOrd="0" destOrd="0" presId="urn:microsoft.com/office/officeart/2005/8/layout/bProcess4"/>
    <dgm:cxn modelId="{A4776BBB-25B1-4998-B0C2-DAD33F742B61}" srcId="{965A35E7-04E8-45A0-9BE5-9D3375858A70}" destId="{76C974FB-8845-4685-8903-5105E73F75D4}" srcOrd="3" destOrd="0" parTransId="{2CCEE090-3F19-4E80-A936-F93099ABFCA7}" sibTransId="{22CF1E82-4C56-4CB5-9C57-F71D7515087F}"/>
    <dgm:cxn modelId="{D5F814BF-728C-45AB-8173-7011BB0FAB73}" type="presOf" srcId="{527BF02D-750B-49A4-BEA4-A7D182278830}" destId="{BD86438D-1FEF-4E0D-8E1B-4771056D4680}" srcOrd="0" destOrd="0" presId="urn:microsoft.com/office/officeart/2005/8/layout/bProcess4"/>
    <dgm:cxn modelId="{870DF791-0409-4441-BAC8-F03322695E51}" srcId="{965A35E7-04E8-45A0-9BE5-9D3375858A70}" destId="{D7CB6A29-722C-43E5-9699-F8BAD80272CC}" srcOrd="1" destOrd="0" parTransId="{4703F280-F229-4116-9D74-C6F288AD30A9}" sibTransId="{260D4EA4-B84E-4B51-B5A1-841505175558}"/>
    <dgm:cxn modelId="{5598C37B-982C-4B15-A574-1E9821640E39}" type="presParOf" srcId="{BF8AA5D5-DAE0-4851-A7FC-E54F0EF542C3}" destId="{D54F8DA7-3D1D-423C-89DA-3E387B44A679}" srcOrd="0" destOrd="0" presId="urn:microsoft.com/office/officeart/2005/8/layout/bProcess4"/>
    <dgm:cxn modelId="{45837886-A17F-4B43-86AD-F5E5B9FB2249}" type="presParOf" srcId="{D54F8DA7-3D1D-423C-89DA-3E387B44A679}" destId="{92C9135E-C712-4487-A7C0-2412AEE21CAE}" srcOrd="0" destOrd="0" presId="urn:microsoft.com/office/officeart/2005/8/layout/bProcess4"/>
    <dgm:cxn modelId="{F12262BA-4AF5-4D3B-B599-D4EC32A31720}" type="presParOf" srcId="{D54F8DA7-3D1D-423C-89DA-3E387B44A679}" destId="{C17E7D85-DFF7-40C6-908C-FCDB5BAC35E9}" srcOrd="1" destOrd="0" presId="urn:microsoft.com/office/officeart/2005/8/layout/bProcess4"/>
    <dgm:cxn modelId="{C3138117-90B5-418C-B435-27B627E584AA}" type="presParOf" srcId="{BF8AA5D5-DAE0-4851-A7FC-E54F0EF542C3}" destId="{BD86438D-1FEF-4E0D-8E1B-4771056D4680}" srcOrd="1" destOrd="0" presId="urn:microsoft.com/office/officeart/2005/8/layout/bProcess4"/>
    <dgm:cxn modelId="{EFEAB1B5-217C-4BFC-A5D1-FB8A469624A0}" type="presParOf" srcId="{BF8AA5D5-DAE0-4851-A7FC-E54F0EF542C3}" destId="{1B56EDCC-C7AB-4922-952E-01DB29CBB693}" srcOrd="2" destOrd="0" presId="urn:microsoft.com/office/officeart/2005/8/layout/bProcess4"/>
    <dgm:cxn modelId="{97469A39-89F7-4E2F-83F5-CDCEEE05BA16}" type="presParOf" srcId="{1B56EDCC-C7AB-4922-952E-01DB29CBB693}" destId="{0DADBAE9-E4DE-45DA-A580-1BD920B25D13}" srcOrd="0" destOrd="0" presId="urn:microsoft.com/office/officeart/2005/8/layout/bProcess4"/>
    <dgm:cxn modelId="{28CB32F4-4358-4C09-934B-956CA90A0D44}" type="presParOf" srcId="{1B56EDCC-C7AB-4922-952E-01DB29CBB693}" destId="{6C1CAFC1-AD24-4673-9663-C4499424B32D}" srcOrd="1" destOrd="0" presId="urn:microsoft.com/office/officeart/2005/8/layout/bProcess4"/>
    <dgm:cxn modelId="{AB57B2C1-6095-4CD2-988D-35BB320656E6}" type="presParOf" srcId="{BF8AA5D5-DAE0-4851-A7FC-E54F0EF542C3}" destId="{B10520C6-2CCD-4015-AAAD-29BCBCDAAC2A}" srcOrd="3" destOrd="0" presId="urn:microsoft.com/office/officeart/2005/8/layout/bProcess4"/>
    <dgm:cxn modelId="{9A8DBA5C-45D3-4920-B704-82A822697AA7}" type="presParOf" srcId="{BF8AA5D5-DAE0-4851-A7FC-E54F0EF542C3}" destId="{927F242E-5217-401B-9ADD-AE105908100F}" srcOrd="4" destOrd="0" presId="urn:microsoft.com/office/officeart/2005/8/layout/bProcess4"/>
    <dgm:cxn modelId="{A643D0B3-9CE4-412A-B995-DF91736D7255}" type="presParOf" srcId="{927F242E-5217-401B-9ADD-AE105908100F}" destId="{4018922D-5868-4905-B532-76969BEA9D60}" srcOrd="0" destOrd="0" presId="urn:microsoft.com/office/officeart/2005/8/layout/bProcess4"/>
    <dgm:cxn modelId="{10D4C008-8EB8-43A8-9D8C-002FB770E71E}" type="presParOf" srcId="{927F242E-5217-401B-9ADD-AE105908100F}" destId="{F1B83353-DA90-4588-ACF8-B3FB7B46CEE1}" srcOrd="1" destOrd="0" presId="urn:microsoft.com/office/officeart/2005/8/layout/bProcess4"/>
    <dgm:cxn modelId="{EF2AB796-EDC3-40B5-9BC3-1720029653EF}" type="presParOf" srcId="{BF8AA5D5-DAE0-4851-A7FC-E54F0EF542C3}" destId="{9884A19D-3FDB-4EFF-B954-6F5D626B9AB9}" srcOrd="5" destOrd="0" presId="urn:microsoft.com/office/officeart/2005/8/layout/bProcess4"/>
    <dgm:cxn modelId="{19034036-CC4A-468A-95F8-90C99C7D2BBB}" type="presParOf" srcId="{BF8AA5D5-DAE0-4851-A7FC-E54F0EF542C3}" destId="{1745B216-C72A-4D4D-B31B-B667B4AA8EBA}" srcOrd="6" destOrd="0" presId="urn:microsoft.com/office/officeart/2005/8/layout/bProcess4"/>
    <dgm:cxn modelId="{F5B03641-B837-4588-80A2-1F5E68A23577}" type="presParOf" srcId="{1745B216-C72A-4D4D-B31B-B667B4AA8EBA}" destId="{533815AC-A882-448E-B91A-7D67DCFC502B}" srcOrd="0" destOrd="0" presId="urn:microsoft.com/office/officeart/2005/8/layout/bProcess4"/>
    <dgm:cxn modelId="{9928024F-7179-47F9-9045-16322833811A}" type="presParOf" srcId="{1745B216-C72A-4D4D-B31B-B667B4AA8EBA}" destId="{37C62DB8-54C7-419A-BDD6-EC76C36FD7F9}" srcOrd="1" destOrd="0" presId="urn:microsoft.com/office/officeart/2005/8/layout/bProcess4"/>
    <dgm:cxn modelId="{F26139D3-08CC-477D-AFFC-3A07D4B5BFB9}" type="presParOf" srcId="{BF8AA5D5-DAE0-4851-A7FC-E54F0EF542C3}" destId="{80EACD78-DF98-4B4E-A9B5-74E252CD6A3F}" srcOrd="7" destOrd="0" presId="urn:microsoft.com/office/officeart/2005/8/layout/bProcess4"/>
    <dgm:cxn modelId="{6FA37E2A-A1F8-4850-9B3C-A291D84BB1F7}" type="presParOf" srcId="{BF8AA5D5-DAE0-4851-A7FC-E54F0EF542C3}" destId="{D4895665-B21E-4C2A-AF29-0A54759EAEA0}" srcOrd="8" destOrd="0" presId="urn:microsoft.com/office/officeart/2005/8/layout/bProcess4"/>
    <dgm:cxn modelId="{A97AA44B-D0B1-4462-A26D-70CAA381EB93}" type="presParOf" srcId="{D4895665-B21E-4C2A-AF29-0A54759EAEA0}" destId="{3742BE12-7CDD-4762-A493-2098351F7A94}" srcOrd="0" destOrd="0" presId="urn:microsoft.com/office/officeart/2005/8/layout/bProcess4"/>
    <dgm:cxn modelId="{0580A5A5-ECCE-4082-B4AA-6A9DFE64C7DE}" type="presParOf" srcId="{D4895665-B21E-4C2A-AF29-0A54759EAEA0}" destId="{15A7081B-DED9-4F2B-A9EA-D0C36D0CC30E}" srcOrd="1" destOrd="0" presId="urn:microsoft.com/office/officeart/2005/8/layout/bProcess4"/>
    <dgm:cxn modelId="{1AB052A4-F179-4A5D-BFA8-A2C8EF202895}" type="presParOf" srcId="{BF8AA5D5-DAE0-4851-A7FC-E54F0EF542C3}" destId="{5074751C-3D45-4BF5-94ED-938F9117BD03}" srcOrd="9" destOrd="0" presId="urn:microsoft.com/office/officeart/2005/8/layout/bProcess4"/>
    <dgm:cxn modelId="{E7EC2602-C5AB-456E-A6D0-D45B3386A7E9}" type="presParOf" srcId="{BF8AA5D5-DAE0-4851-A7FC-E54F0EF542C3}" destId="{71BE165C-BAB1-4894-AE19-04F9FFD22CF0}" srcOrd="10" destOrd="0" presId="urn:microsoft.com/office/officeart/2005/8/layout/bProcess4"/>
    <dgm:cxn modelId="{4C7AC5C7-EBC3-4A21-B8EA-B3245A19C864}" type="presParOf" srcId="{71BE165C-BAB1-4894-AE19-04F9FFD22CF0}" destId="{3B6D8D3C-F88F-4ABD-BF34-269081E3C64D}" srcOrd="0" destOrd="0" presId="urn:microsoft.com/office/officeart/2005/8/layout/bProcess4"/>
    <dgm:cxn modelId="{BCBD3DAE-0CE4-49BC-98D5-2D02680A1B02}" type="presParOf" srcId="{71BE165C-BAB1-4894-AE19-04F9FFD22CF0}" destId="{D5B65EBB-CA12-4913-913A-4EAB6A34C12C}"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B0EDD6-314F-4420-B002-D0FF402502EF}" type="doc">
      <dgm:prSet loTypeId="urn:microsoft.com/office/officeart/2005/8/layout/cycle3" loCatId="cycle" qsTypeId="urn:microsoft.com/office/officeart/2005/8/quickstyle/simple1" qsCatId="simple" csTypeId="urn:microsoft.com/office/officeart/2005/8/colors/colorful2" csCatId="colorful" phldr="1"/>
      <dgm:spPr/>
      <dgm:t>
        <a:bodyPr/>
        <a:lstStyle/>
        <a:p>
          <a:endParaRPr lang="en-US"/>
        </a:p>
      </dgm:t>
    </dgm:pt>
    <dgm:pt modelId="{432DE408-496A-45CB-868B-86547FB4B1E6}">
      <dgm:prSet phldrT="[Text]" custT="1"/>
      <dgm:spPr/>
      <dgm:t>
        <a:bodyPr/>
        <a:lstStyle/>
        <a:p>
          <a:r>
            <a:rPr lang="sq-AL" sz="2400" dirty="0">
              <a:latin typeface="Cambria" panose="02040503050406030204" pitchFamily="18" charset="0"/>
              <a:ea typeface="Cambria" panose="02040503050406030204" pitchFamily="18" charset="0"/>
              <a:cs typeface="Arial" panose="020B0604020202020204" pitchFamily="34" charset="0"/>
            </a:rPr>
            <a:t>Parimet e LPP janë</a:t>
          </a:r>
          <a:r>
            <a:rPr lang="sq-AL" sz="2000" dirty="0">
              <a:latin typeface="Cambria" panose="02040503050406030204" pitchFamily="18" charset="0"/>
              <a:ea typeface="Cambria" panose="02040503050406030204" pitchFamily="18" charset="0"/>
              <a:cs typeface="Arial" panose="020B0604020202020204" pitchFamily="34" charset="0"/>
            </a:rPr>
            <a:t>:</a:t>
          </a:r>
          <a:endParaRPr lang="en-US" sz="2000" dirty="0"/>
        </a:p>
      </dgm:t>
    </dgm:pt>
    <dgm:pt modelId="{278D8EE2-092A-496C-9D87-4A13CEFD0732}" type="parTrans" cxnId="{08D0DBC7-AEC4-487A-917D-1692704CF0AF}">
      <dgm:prSet/>
      <dgm:spPr/>
      <dgm:t>
        <a:bodyPr/>
        <a:lstStyle/>
        <a:p>
          <a:endParaRPr lang="en-US"/>
        </a:p>
      </dgm:t>
    </dgm:pt>
    <dgm:pt modelId="{889645A0-3883-4D9F-A8AE-8DE1351ABF02}" type="sibTrans" cxnId="{08D0DBC7-AEC4-487A-917D-1692704CF0AF}">
      <dgm:prSet/>
      <dgm:spPr/>
      <dgm:t>
        <a:bodyPr/>
        <a:lstStyle/>
        <a:p>
          <a:endParaRPr lang="en-US"/>
        </a:p>
      </dgm:t>
    </dgm:pt>
    <dgm:pt modelId="{A98BA9B8-AC00-49FC-B38B-BD056A010B1F}">
      <dgm:prSet phldrT="[Text]" custT="1"/>
      <dgm:spPr/>
      <dgm:t>
        <a:bodyPr/>
        <a:lstStyle/>
        <a:p>
          <a:r>
            <a:rPr lang="sq-AL" sz="2400" dirty="0">
              <a:latin typeface="Cambria" panose="02040503050406030204" pitchFamily="18" charset="0"/>
              <a:ea typeface="Cambria" panose="02040503050406030204" pitchFamily="18" charset="0"/>
              <a:cs typeface="Arial" panose="020B0604020202020204" pitchFamily="34" charset="0"/>
            </a:rPr>
            <a:t>Trajtimi i Barabarte/ jo-diskriminimi</a:t>
          </a:r>
          <a:endParaRPr lang="en-US" sz="2400" dirty="0"/>
        </a:p>
      </dgm:t>
    </dgm:pt>
    <dgm:pt modelId="{3CC1E73A-0F0C-4483-8B7D-0DD8FCF2508C}" type="parTrans" cxnId="{85609E8F-6665-4780-9D6A-76771EF530E5}">
      <dgm:prSet/>
      <dgm:spPr/>
      <dgm:t>
        <a:bodyPr/>
        <a:lstStyle/>
        <a:p>
          <a:endParaRPr lang="en-US"/>
        </a:p>
      </dgm:t>
    </dgm:pt>
    <dgm:pt modelId="{27EAE226-42DE-4901-9E35-1CEF4762CA6B}" type="sibTrans" cxnId="{85609E8F-6665-4780-9D6A-76771EF530E5}">
      <dgm:prSet/>
      <dgm:spPr/>
      <dgm:t>
        <a:bodyPr/>
        <a:lstStyle/>
        <a:p>
          <a:endParaRPr lang="en-US"/>
        </a:p>
      </dgm:t>
    </dgm:pt>
    <dgm:pt modelId="{666EF052-4DC8-4419-A30C-77F92523D945}">
      <dgm:prSet phldrT="[Text]" custT="1"/>
      <dgm:spPr/>
      <dgm:t>
        <a:bodyPr/>
        <a:lstStyle/>
        <a:p>
          <a:r>
            <a:rPr lang="sq-AL" sz="2400" dirty="0">
              <a:latin typeface="Cambria" panose="02040503050406030204" pitchFamily="18" charset="0"/>
              <a:ea typeface="Cambria" panose="02040503050406030204" pitchFamily="18" charset="0"/>
              <a:cs typeface="Arial" panose="020B0604020202020204" pitchFamily="34" charset="0"/>
            </a:rPr>
            <a:t>Përgjegjësia</a:t>
          </a:r>
          <a:r>
            <a:rPr lang="sq-AL" sz="1500" dirty="0">
              <a:latin typeface="Cambria" panose="02040503050406030204" pitchFamily="18" charset="0"/>
              <a:ea typeface="Cambria" panose="02040503050406030204" pitchFamily="18" charset="0"/>
              <a:cs typeface="Arial" panose="020B0604020202020204" pitchFamily="34" charset="0"/>
            </a:rPr>
            <a:t> </a:t>
          </a:r>
          <a:endParaRPr lang="en-US" sz="1500" dirty="0"/>
        </a:p>
      </dgm:t>
    </dgm:pt>
    <dgm:pt modelId="{BF4591AB-A494-4437-843A-6D748278EDDA}" type="parTrans" cxnId="{EF92C022-7DC5-4C63-9359-3B17FB833B5E}">
      <dgm:prSet/>
      <dgm:spPr/>
      <dgm:t>
        <a:bodyPr/>
        <a:lstStyle/>
        <a:p>
          <a:endParaRPr lang="en-US"/>
        </a:p>
      </dgm:t>
    </dgm:pt>
    <dgm:pt modelId="{5645BDFD-9EC8-4285-B160-D9C5448B00D9}" type="sibTrans" cxnId="{EF92C022-7DC5-4C63-9359-3B17FB833B5E}">
      <dgm:prSet/>
      <dgm:spPr/>
      <dgm:t>
        <a:bodyPr/>
        <a:lstStyle/>
        <a:p>
          <a:endParaRPr lang="en-US"/>
        </a:p>
      </dgm:t>
    </dgm:pt>
    <dgm:pt modelId="{A3877054-2320-47BD-A804-008F2F713760}">
      <dgm:prSet phldrT="[Text]" custT="1"/>
      <dgm:spPr/>
      <dgm:t>
        <a:bodyPr/>
        <a:lstStyle/>
        <a:p>
          <a:r>
            <a:rPr lang="sq-AL" sz="2400" dirty="0">
              <a:latin typeface="Cambria" panose="02040503050406030204" pitchFamily="18" charset="0"/>
              <a:ea typeface="Cambria" panose="02040503050406030204" pitchFamily="18" charset="0"/>
              <a:cs typeface="Arial" panose="020B0604020202020204" pitchFamily="34" charset="0"/>
            </a:rPr>
            <a:t>Transparenca</a:t>
          </a:r>
          <a:r>
            <a:rPr lang="sq-AL" sz="2000" dirty="0">
              <a:latin typeface="Cambria" panose="02040503050406030204" pitchFamily="18" charset="0"/>
              <a:ea typeface="Cambria" panose="02040503050406030204" pitchFamily="18" charset="0"/>
              <a:cs typeface="Arial" panose="020B0604020202020204" pitchFamily="34" charset="0"/>
            </a:rPr>
            <a:t> </a:t>
          </a:r>
          <a:endParaRPr lang="en-US" sz="2000" dirty="0"/>
        </a:p>
      </dgm:t>
    </dgm:pt>
    <dgm:pt modelId="{6B8011B7-4CDB-47A9-8931-85C102DE5E51}" type="parTrans" cxnId="{0EBC196E-45B5-4B29-945C-F143B307E43D}">
      <dgm:prSet/>
      <dgm:spPr/>
      <dgm:t>
        <a:bodyPr/>
        <a:lstStyle/>
        <a:p>
          <a:endParaRPr lang="en-US"/>
        </a:p>
      </dgm:t>
    </dgm:pt>
    <dgm:pt modelId="{7A85FC9E-E4AF-4EAA-B894-1DDC04410003}" type="sibTrans" cxnId="{0EBC196E-45B5-4B29-945C-F143B307E43D}">
      <dgm:prSet/>
      <dgm:spPr/>
      <dgm:t>
        <a:bodyPr/>
        <a:lstStyle/>
        <a:p>
          <a:endParaRPr lang="en-US"/>
        </a:p>
      </dgm:t>
    </dgm:pt>
    <dgm:pt modelId="{160EDD1F-E9CA-425B-B749-377DB67F99B9}">
      <dgm:prSet phldrT="[Text]" custT="1"/>
      <dgm:spPr/>
      <dgm:t>
        <a:bodyPr/>
        <a:lstStyle/>
        <a:p>
          <a:r>
            <a:rPr lang="sq-AL" sz="2400" dirty="0">
              <a:latin typeface="Cambria" panose="02040503050406030204" pitchFamily="18" charset="0"/>
              <a:ea typeface="Cambria" panose="02040503050406030204" pitchFamily="18" charset="0"/>
              <a:cs typeface="Arial" panose="020B0604020202020204" pitchFamily="34" charset="0"/>
            </a:rPr>
            <a:t>Ekonomizimi dhe efikasiteti</a:t>
          </a:r>
          <a:endParaRPr lang="en-US" sz="2400" dirty="0"/>
        </a:p>
      </dgm:t>
    </dgm:pt>
    <dgm:pt modelId="{B068A650-5EEB-4323-875A-82D5B9FDC0BC}" type="parTrans" cxnId="{0FDE2097-0323-42A6-92FA-32F6B4E317AC}">
      <dgm:prSet/>
      <dgm:spPr/>
      <dgm:t>
        <a:bodyPr/>
        <a:lstStyle/>
        <a:p>
          <a:endParaRPr lang="en-US"/>
        </a:p>
      </dgm:t>
    </dgm:pt>
    <dgm:pt modelId="{72504B1F-F8B0-4C55-8E6E-FD86BFFA11D0}" type="sibTrans" cxnId="{0FDE2097-0323-42A6-92FA-32F6B4E317AC}">
      <dgm:prSet/>
      <dgm:spPr/>
      <dgm:t>
        <a:bodyPr/>
        <a:lstStyle/>
        <a:p>
          <a:endParaRPr lang="en-US"/>
        </a:p>
      </dgm:t>
    </dgm:pt>
    <dgm:pt modelId="{E8572FFF-2C6C-45D4-8AEF-C980B021BEF8}">
      <dgm:prSet phldrT="[Text]" custT="1"/>
      <dgm:spPr/>
      <dgm:t>
        <a:bodyPr/>
        <a:lstStyle/>
        <a:p>
          <a:r>
            <a:rPr lang="sq-AL" sz="2400" dirty="0">
              <a:latin typeface="Cambria" panose="02040503050406030204" pitchFamily="18" charset="0"/>
              <a:ea typeface="Cambria" panose="02040503050406030204" pitchFamily="18" charset="0"/>
              <a:cs typeface="Arial" panose="020B0604020202020204" pitchFamily="34" charset="0"/>
            </a:rPr>
            <a:t>Profesionalizmi</a:t>
          </a:r>
          <a:r>
            <a:rPr lang="sq-AL" sz="2000" dirty="0">
              <a:latin typeface="Cambria" panose="02040503050406030204" pitchFamily="18" charset="0"/>
              <a:ea typeface="Cambria" panose="02040503050406030204" pitchFamily="18" charset="0"/>
              <a:cs typeface="Arial" panose="020B0604020202020204" pitchFamily="34" charset="0"/>
            </a:rPr>
            <a:t> </a:t>
          </a:r>
          <a:endParaRPr lang="en-US" sz="2000" dirty="0"/>
        </a:p>
      </dgm:t>
    </dgm:pt>
    <dgm:pt modelId="{99DE566C-CBC7-47BF-907A-D9A712FB5FAA}" type="parTrans" cxnId="{63D5EEF0-C5F4-4717-AE97-8B5E58A98728}">
      <dgm:prSet/>
      <dgm:spPr/>
      <dgm:t>
        <a:bodyPr/>
        <a:lstStyle/>
        <a:p>
          <a:endParaRPr lang="en-US"/>
        </a:p>
      </dgm:t>
    </dgm:pt>
    <dgm:pt modelId="{4B3D7371-12F7-4499-AE6F-5CA62A8F48E6}" type="sibTrans" cxnId="{63D5EEF0-C5F4-4717-AE97-8B5E58A98728}">
      <dgm:prSet/>
      <dgm:spPr/>
      <dgm:t>
        <a:bodyPr/>
        <a:lstStyle/>
        <a:p>
          <a:endParaRPr lang="en-US"/>
        </a:p>
      </dgm:t>
    </dgm:pt>
    <dgm:pt modelId="{B181C082-D7C9-4827-85C4-8A57215590A3}" type="pres">
      <dgm:prSet presAssocID="{59B0EDD6-314F-4420-B002-D0FF402502EF}" presName="Name0" presStyleCnt="0">
        <dgm:presLayoutVars>
          <dgm:dir/>
          <dgm:resizeHandles val="exact"/>
        </dgm:presLayoutVars>
      </dgm:prSet>
      <dgm:spPr/>
      <dgm:t>
        <a:bodyPr/>
        <a:lstStyle/>
        <a:p>
          <a:endParaRPr lang="en-US"/>
        </a:p>
      </dgm:t>
    </dgm:pt>
    <dgm:pt modelId="{34443CA0-3CC7-4E62-A74A-80E375925394}" type="pres">
      <dgm:prSet presAssocID="{59B0EDD6-314F-4420-B002-D0FF402502EF}" presName="cycle" presStyleCnt="0"/>
      <dgm:spPr/>
    </dgm:pt>
    <dgm:pt modelId="{D11A8A73-08E9-4E89-835D-B80F97DBFDDF}" type="pres">
      <dgm:prSet presAssocID="{432DE408-496A-45CB-868B-86547FB4B1E6}" presName="nodeFirstNode" presStyleLbl="node1" presStyleIdx="0" presStyleCnt="6" custScaleX="141996" custRadScaleRad="100093" custRadScaleInc="1035">
        <dgm:presLayoutVars>
          <dgm:bulletEnabled val="1"/>
        </dgm:presLayoutVars>
      </dgm:prSet>
      <dgm:spPr/>
      <dgm:t>
        <a:bodyPr/>
        <a:lstStyle/>
        <a:p>
          <a:endParaRPr lang="en-US"/>
        </a:p>
      </dgm:t>
    </dgm:pt>
    <dgm:pt modelId="{DA7ED337-FE1C-4A40-9C70-96F7C3F4514F}" type="pres">
      <dgm:prSet presAssocID="{889645A0-3883-4D9F-A8AE-8DE1351ABF02}" presName="sibTransFirstNode" presStyleLbl="bgShp" presStyleIdx="0" presStyleCnt="1"/>
      <dgm:spPr/>
      <dgm:t>
        <a:bodyPr/>
        <a:lstStyle/>
        <a:p>
          <a:endParaRPr lang="en-US"/>
        </a:p>
      </dgm:t>
    </dgm:pt>
    <dgm:pt modelId="{B30C31A8-2011-4D48-AC2F-53990CDAC0CF}" type="pres">
      <dgm:prSet presAssocID="{A98BA9B8-AC00-49FC-B38B-BD056A010B1F}" presName="nodeFollowingNodes" presStyleLbl="node1" presStyleIdx="1" presStyleCnt="6" custScaleX="110081" custRadScaleRad="108478" custRadScaleInc="11041">
        <dgm:presLayoutVars>
          <dgm:bulletEnabled val="1"/>
        </dgm:presLayoutVars>
      </dgm:prSet>
      <dgm:spPr/>
      <dgm:t>
        <a:bodyPr/>
        <a:lstStyle/>
        <a:p>
          <a:endParaRPr lang="en-US"/>
        </a:p>
      </dgm:t>
    </dgm:pt>
    <dgm:pt modelId="{D8305A4E-BE76-445C-8802-5A16F5D0B947}" type="pres">
      <dgm:prSet presAssocID="{666EF052-4DC8-4419-A30C-77F92523D945}" presName="nodeFollowingNodes" presStyleLbl="node1" presStyleIdx="2" presStyleCnt="6" custScaleX="115121" custRadScaleRad="107528" custRadScaleInc="-27633">
        <dgm:presLayoutVars>
          <dgm:bulletEnabled val="1"/>
        </dgm:presLayoutVars>
      </dgm:prSet>
      <dgm:spPr/>
      <dgm:t>
        <a:bodyPr/>
        <a:lstStyle/>
        <a:p>
          <a:endParaRPr lang="en-US"/>
        </a:p>
      </dgm:t>
    </dgm:pt>
    <dgm:pt modelId="{7C6BCA9C-DB97-49BF-B35E-516E4D290D23}" type="pres">
      <dgm:prSet presAssocID="{A3877054-2320-47BD-A804-008F2F713760}" presName="nodeFollowingNodes" presStyleLbl="node1" presStyleIdx="3" presStyleCnt="6" custScaleX="114366" custRadScaleRad="96197" custRadScaleInc="138751">
        <dgm:presLayoutVars>
          <dgm:bulletEnabled val="1"/>
        </dgm:presLayoutVars>
      </dgm:prSet>
      <dgm:spPr/>
      <dgm:t>
        <a:bodyPr/>
        <a:lstStyle/>
        <a:p>
          <a:endParaRPr lang="en-US"/>
        </a:p>
      </dgm:t>
    </dgm:pt>
    <dgm:pt modelId="{95BDA710-A047-47C7-BDFE-92C4124707F3}" type="pres">
      <dgm:prSet presAssocID="{160EDD1F-E9CA-425B-B749-377DB67F99B9}" presName="nodeFollowingNodes" presStyleLbl="node1" presStyleIdx="4" presStyleCnt="6" custScaleX="114367" custRadScaleRad="102840" custRadScaleInc="108497">
        <dgm:presLayoutVars>
          <dgm:bulletEnabled val="1"/>
        </dgm:presLayoutVars>
      </dgm:prSet>
      <dgm:spPr/>
      <dgm:t>
        <a:bodyPr/>
        <a:lstStyle/>
        <a:p>
          <a:endParaRPr lang="en-US"/>
        </a:p>
      </dgm:t>
    </dgm:pt>
    <dgm:pt modelId="{E6078084-F6B4-45C2-AC5D-292D334C3240}" type="pres">
      <dgm:prSet presAssocID="{E8572FFF-2C6C-45D4-8AEF-C980B021BEF8}" presName="nodeFollowingNodes" presStyleLbl="node1" presStyleIdx="5" presStyleCnt="6" custScaleX="129208" custRadScaleRad="80377" custRadScaleInc="-245781">
        <dgm:presLayoutVars>
          <dgm:bulletEnabled val="1"/>
        </dgm:presLayoutVars>
      </dgm:prSet>
      <dgm:spPr/>
      <dgm:t>
        <a:bodyPr/>
        <a:lstStyle/>
        <a:p>
          <a:endParaRPr lang="en-US"/>
        </a:p>
      </dgm:t>
    </dgm:pt>
  </dgm:ptLst>
  <dgm:cxnLst>
    <dgm:cxn modelId="{C8177A77-62EC-4C07-898D-2F656DE91C85}" type="presOf" srcId="{432DE408-496A-45CB-868B-86547FB4B1E6}" destId="{D11A8A73-08E9-4E89-835D-B80F97DBFDDF}" srcOrd="0" destOrd="0" presId="urn:microsoft.com/office/officeart/2005/8/layout/cycle3"/>
    <dgm:cxn modelId="{0ED88C06-9E3E-476B-A1F7-09B825EA71AB}" type="presOf" srcId="{59B0EDD6-314F-4420-B002-D0FF402502EF}" destId="{B181C082-D7C9-4827-85C4-8A57215590A3}" srcOrd="0" destOrd="0" presId="urn:microsoft.com/office/officeart/2005/8/layout/cycle3"/>
    <dgm:cxn modelId="{85609E8F-6665-4780-9D6A-76771EF530E5}" srcId="{59B0EDD6-314F-4420-B002-D0FF402502EF}" destId="{A98BA9B8-AC00-49FC-B38B-BD056A010B1F}" srcOrd="1" destOrd="0" parTransId="{3CC1E73A-0F0C-4483-8B7D-0DD8FCF2508C}" sibTransId="{27EAE226-42DE-4901-9E35-1CEF4762CA6B}"/>
    <dgm:cxn modelId="{0EBC196E-45B5-4B29-945C-F143B307E43D}" srcId="{59B0EDD6-314F-4420-B002-D0FF402502EF}" destId="{A3877054-2320-47BD-A804-008F2F713760}" srcOrd="3" destOrd="0" parTransId="{6B8011B7-4CDB-47A9-8931-85C102DE5E51}" sibTransId="{7A85FC9E-E4AF-4EAA-B894-1DDC04410003}"/>
    <dgm:cxn modelId="{9F810A0F-BD5F-4E8E-8806-152E4550CF4C}" type="presOf" srcId="{A3877054-2320-47BD-A804-008F2F713760}" destId="{7C6BCA9C-DB97-49BF-B35E-516E4D290D23}" srcOrd="0" destOrd="0" presId="urn:microsoft.com/office/officeart/2005/8/layout/cycle3"/>
    <dgm:cxn modelId="{08D0DBC7-AEC4-487A-917D-1692704CF0AF}" srcId="{59B0EDD6-314F-4420-B002-D0FF402502EF}" destId="{432DE408-496A-45CB-868B-86547FB4B1E6}" srcOrd="0" destOrd="0" parTransId="{278D8EE2-092A-496C-9D87-4A13CEFD0732}" sibTransId="{889645A0-3883-4D9F-A8AE-8DE1351ABF02}"/>
    <dgm:cxn modelId="{49677477-F48A-4C6D-B147-515309F9297D}" type="presOf" srcId="{666EF052-4DC8-4419-A30C-77F92523D945}" destId="{D8305A4E-BE76-445C-8802-5A16F5D0B947}" srcOrd="0" destOrd="0" presId="urn:microsoft.com/office/officeart/2005/8/layout/cycle3"/>
    <dgm:cxn modelId="{9E572899-B9A5-4B22-B040-A271AA0BE852}" type="presOf" srcId="{E8572FFF-2C6C-45D4-8AEF-C980B021BEF8}" destId="{E6078084-F6B4-45C2-AC5D-292D334C3240}" srcOrd="0" destOrd="0" presId="urn:microsoft.com/office/officeart/2005/8/layout/cycle3"/>
    <dgm:cxn modelId="{AB76960A-857D-404B-B451-34B9DAB591C4}" type="presOf" srcId="{889645A0-3883-4D9F-A8AE-8DE1351ABF02}" destId="{DA7ED337-FE1C-4A40-9C70-96F7C3F4514F}" srcOrd="0" destOrd="0" presId="urn:microsoft.com/office/officeart/2005/8/layout/cycle3"/>
    <dgm:cxn modelId="{2BCE2008-9E2C-4E38-A411-D65AD924C216}" type="presOf" srcId="{A98BA9B8-AC00-49FC-B38B-BD056A010B1F}" destId="{B30C31A8-2011-4D48-AC2F-53990CDAC0CF}" srcOrd="0" destOrd="0" presId="urn:microsoft.com/office/officeart/2005/8/layout/cycle3"/>
    <dgm:cxn modelId="{927D461D-7DDA-40EF-A9D0-9BF7B9C47056}" type="presOf" srcId="{160EDD1F-E9CA-425B-B749-377DB67F99B9}" destId="{95BDA710-A047-47C7-BDFE-92C4124707F3}" srcOrd="0" destOrd="0" presId="urn:microsoft.com/office/officeart/2005/8/layout/cycle3"/>
    <dgm:cxn modelId="{0FDE2097-0323-42A6-92FA-32F6B4E317AC}" srcId="{59B0EDD6-314F-4420-B002-D0FF402502EF}" destId="{160EDD1F-E9CA-425B-B749-377DB67F99B9}" srcOrd="4" destOrd="0" parTransId="{B068A650-5EEB-4323-875A-82D5B9FDC0BC}" sibTransId="{72504B1F-F8B0-4C55-8E6E-FD86BFFA11D0}"/>
    <dgm:cxn modelId="{63D5EEF0-C5F4-4717-AE97-8B5E58A98728}" srcId="{59B0EDD6-314F-4420-B002-D0FF402502EF}" destId="{E8572FFF-2C6C-45D4-8AEF-C980B021BEF8}" srcOrd="5" destOrd="0" parTransId="{99DE566C-CBC7-47BF-907A-D9A712FB5FAA}" sibTransId="{4B3D7371-12F7-4499-AE6F-5CA62A8F48E6}"/>
    <dgm:cxn modelId="{EF92C022-7DC5-4C63-9359-3B17FB833B5E}" srcId="{59B0EDD6-314F-4420-B002-D0FF402502EF}" destId="{666EF052-4DC8-4419-A30C-77F92523D945}" srcOrd="2" destOrd="0" parTransId="{BF4591AB-A494-4437-843A-6D748278EDDA}" sibTransId="{5645BDFD-9EC8-4285-B160-D9C5448B00D9}"/>
    <dgm:cxn modelId="{CE2D40BB-3C11-4FCA-A118-5F22F2465661}" type="presParOf" srcId="{B181C082-D7C9-4827-85C4-8A57215590A3}" destId="{34443CA0-3CC7-4E62-A74A-80E375925394}" srcOrd="0" destOrd="0" presId="urn:microsoft.com/office/officeart/2005/8/layout/cycle3"/>
    <dgm:cxn modelId="{76AD35E8-ED0A-411F-814D-49364C244BB5}" type="presParOf" srcId="{34443CA0-3CC7-4E62-A74A-80E375925394}" destId="{D11A8A73-08E9-4E89-835D-B80F97DBFDDF}" srcOrd="0" destOrd="0" presId="urn:microsoft.com/office/officeart/2005/8/layout/cycle3"/>
    <dgm:cxn modelId="{66646F5A-EBA4-45E4-817D-8D7C2CD62B26}" type="presParOf" srcId="{34443CA0-3CC7-4E62-A74A-80E375925394}" destId="{DA7ED337-FE1C-4A40-9C70-96F7C3F4514F}" srcOrd="1" destOrd="0" presId="urn:microsoft.com/office/officeart/2005/8/layout/cycle3"/>
    <dgm:cxn modelId="{FC5BC2BF-9EA7-4A7C-8368-4125315C361F}" type="presParOf" srcId="{34443CA0-3CC7-4E62-A74A-80E375925394}" destId="{B30C31A8-2011-4D48-AC2F-53990CDAC0CF}" srcOrd="2" destOrd="0" presId="urn:microsoft.com/office/officeart/2005/8/layout/cycle3"/>
    <dgm:cxn modelId="{7B62EAE9-3F21-4E55-9175-C36C97FC12CA}" type="presParOf" srcId="{34443CA0-3CC7-4E62-A74A-80E375925394}" destId="{D8305A4E-BE76-445C-8802-5A16F5D0B947}" srcOrd="3" destOrd="0" presId="urn:microsoft.com/office/officeart/2005/8/layout/cycle3"/>
    <dgm:cxn modelId="{404CE251-3E74-489F-8267-9F2B01DF292A}" type="presParOf" srcId="{34443CA0-3CC7-4E62-A74A-80E375925394}" destId="{7C6BCA9C-DB97-49BF-B35E-516E4D290D23}" srcOrd="4" destOrd="0" presId="urn:microsoft.com/office/officeart/2005/8/layout/cycle3"/>
    <dgm:cxn modelId="{397B3940-17EE-4432-8A7B-021129E0DA26}" type="presParOf" srcId="{34443CA0-3CC7-4E62-A74A-80E375925394}" destId="{95BDA710-A047-47C7-BDFE-92C4124707F3}" srcOrd="5" destOrd="0" presId="urn:microsoft.com/office/officeart/2005/8/layout/cycle3"/>
    <dgm:cxn modelId="{95FE52BF-CD5C-4A26-B90C-4A8218904DF3}" type="presParOf" srcId="{34443CA0-3CC7-4E62-A74A-80E375925394}" destId="{E6078084-F6B4-45C2-AC5D-292D334C3240}" srcOrd="6"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FE42A5E-E538-42FD-80DF-5896EA803ABF}"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n-US"/>
        </a:p>
      </dgm:t>
    </dgm:pt>
    <dgm:pt modelId="{F4FEA7F8-06DB-44AD-B144-E6F79B885177}">
      <dgm:prSet phldrT="[Text]" custT="1"/>
      <dgm:spPr>
        <a:solidFill>
          <a:schemeClr val="accent2">
            <a:lumMod val="60000"/>
            <a:lumOff val="40000"/>
          </a:schemeClr>
        </a:solidFill>
      </dgm:spPr>
      <dgm:t>
        <a:bodyPr/>
        <a:lstStyle/>
        <a:p>
          <a:r>
            <a:rPr lang="en-US" sz="2800" b="1" dirty="0">
              <a:solidFill>
                <a:schemeClr val="tx1"/>
              </a:solidFill>
              <a:latin typeface="Cambria" panose="02040503050406030204" pitchFamily="18" charset="0"/>
              <a:ea typeface="Cambria" panose="02040503050406030204" pitchFamily="18" charset="0"/>
            </a:rPr>
            <a:t>Katër lloje të Kontratave</a:t>
          </a:r>
        </a:p>
      </dgm:t>
    </dgm:pt>
    <dgm:pt modelId="{96F751A9-F39E-4B02-A939-D3E4F52CA7B6}" type="parTrans" cxnId="{8EE22C47-7A4B-40B5-A1C6-F829F408F721}">
      <dgm:prSet/>
      <dgm:spPr/>
      <dgm:t>
        <a:bodyPr/>
        <a:lstStyle/>
        <a:p>
          <a:endParaRPr lang="en-US"/>
        </a:p>
      </dgm:t>
    </dgm:pt>
    <dgm:pt modelId="{90F7DB54-602F-4DBE-8DC1-F2FE0F094F88}" type="sibTrans" cxnId="{8EE22C47-7A4B-40B5-A1C6-F829F408F721}">
      <dgm:prSet/>
      <dgm:spPr/>
      <dgm:t>
        <a:bodyPr/>
        <a:lstStyle/>
        <a:p>
          <a:endParaRPr lang="en-US"/>
        </a:p>
      </dgm:t>
    </dgm:pt>
    <dgm:pt modelId="{EE7468B1-B87E-42CF-9B16-6A0417D02D0E}">
      <dgm:prSet phldrT="[Text]" custT="1"/>
      <dgm:spPr>
        <a:solidFill>
          <a:schemeClr val="accent2">
            <a:lumMod val="40000"/>
            <a:lumOff val="60000"/>
          </a:schemeClr>
        </a:solidFill>
      </dgm:spPr>
      <dgm:t>
        <a:bodyPr/>
        <a:lstStyle/>
        <a:p>
          <a:r>
            <a:rPr lang="en-US" sz="2800" b="1" dirty="0">
              <a:solidFill>
                <a:schemeClr val="tx1"/>
              </a:solidFill>
              <a:latin typeface="Cambria" panose="02040503050406030204" pitchFamily="18" charset="0"/>
              <a:ea typeface="Cambria" panose="02040503050406030204" pitchFamily="18" charset="0"/>
            </a:rPr>
            <a:t>Kontratë me vlerë të madhe</a:t>
          </a:r>
        </a:p>
      </dgm:t>
    </dgm:pt>
    <dgm:pt modelId="{CFBDF83F-A909-4C9B-9D6C-2A4360B9303C}" type="parTrans" cxnId="{2F15388F-6947-4B7F-B9AE-1BCF85E7CAFA}">
      <dgm:prSet/>
      <dgm:spPr/>
      <dgm:t>
        <a:bodyPr/>
        <a:lstStyle/>
        <a:p>
          <a:endParaRPr lang="en-US"/>
        </a:p>
      </dgm:t>
    </dgm:pt>
    <dgm:pt modelId="{4B450292-3771-4C64-918E-09010E105DCC}" type="sibTrans" cxnId="{2F15388F-6947-4B7F-B9AE-1BCF85E7CAFA}">
      <dgm:prSet/>
      <dgm:spPr/>
      <dgm:t>
        <a:bodyPr/>
        <a:lstStyle/>
        <a:p>
          <a:endParaRPr lang="en-US"/>
        </a:p>
      </dgm:t>
    </dgm:pt>
    <dgm:pt modelId="{9DBA848B-40FD-4D47-AF76-5FB896BE1FBC}">
      <dgm:prSet phldrT="[Text]" custT="1"/>
      <dgm:spPr>
        <a:solidFill>
          <a:schemeClr val="accent2">
            <a:lumMod val="40000"/>
            <a:lumOff val="60000"/>
          </a:schemeClr>
        </a:solidFill>
      </dgm:spPr>
      <dgm:t>
        <a:bodyPr/>
        <a:lstStyle/>
        <a:p>
          <a:r>
            <a:rPr lang="en-US" sz="2800" b="1" dirty="0">
              <a:solidFill>
                <a:schemeClr val="tx1"/>
              </a:solidFill>
              <a:latin typeface="Cambria" panose="02040503050406030204" pitchFamily="18" charset="0"/>
              <a:ea typeface="Cambria" panose="02040503050406030204" pitchFamily="18" charset="0"/>
            </a:rPr>
            <a:t>Kontratë me vlerë te vogël</a:t>
          </a:r>
        </a:p>
      </dgm:t>
    </dgm:pt>
    <dgm:pt modelId="{A255C14E-B298-4644-9B3D-C78D08DF762C}" type="parTrans" cxnId="{3A6094AA-F683-405E-A767-BB4D28DA84E0}">
      <dgm:prSet/>
      <dgm:spPr/>
      <dgm:t>
        <a:bodyPr/>
        <a:lstStyle/>
        <a:p>
          <a:endParaRPr lang="en-US"/>
        </a:p>
      </dgm:t>
    </dgm:pt>
    <dgm:pt modelId="{BAB2D6B4-9479-4E1B-9C6D-BAB78DBA20F5}" type="sibTrans" cxnId="{3A6094AA-F683-405E-A767-BB4D28DA84E0}">
      <dgm:prSet/>
      <dgm:spPr/>
      <dgm:t>
        <a:bodyPr/>
        <a:lstStyle/>
        <a:p>
          <a:endParaRPr lang="en-US"/>
        </a:p>
      </dgm:t>
    </dgm:pt>
    <dgm:pt modelId="{408FFD1C-BF7B-4ACD-95BC-12FFD332C245}">
      <dgm:prSet phldrT="[Text]" custT="1"/>
      <dgm:spPr>
        <a:solidFill>
          <a:schemeClr val="accent2">
            <a:lumMod val="40000"/>
            <a:lumOff val="60000"/>
          </a:schemeClr>
        </a:solidFill>
      </dgm:spPr>
      <dgm:t>
        <a:bodyPr/>
        <a:lstStyle/>
        <a:p>
          <a:r>
            <a:rPr lang="en-US" sz="2800" b="1" dirty="0">
              <a:solidFill>
                <a:schemeClr val="tx1"/>
              </a:solidFill>
              <a:latin typeface="Cambria" panose="02040503050406030204" pitchFamily="18" charset="0"/>
              <a:ea typeface="Cambria" panose="02040503050406030204" pitchFamily="18" charset="0"/>
            </a:rPr>
            <a:t>Kontratë me vlerë minima</a:t>
          </a:r>
          <a:r>
            <a:rPr lang="en-US" sz="2800" b="1" dirty="0">
              <a:solidFill>
                <a:schemeClr val="tx1"/>
              </a:solidFill>
            </a:rPr>
            <a:t>le </a:t>
          </a:r>
        </a:p>
      </dgm:t>
    </dgm:pt>
    <dgm:pt modelId="{80544A8B-EEFE-49AD-AD7C-C5AD8CA28528}" type="parTrans" cxnId="{18D03A10-B044-48F9-B248-530AE31399F5}">
      <dgm:prSet/>
      <dgm:spPr/>
      <dgm:t>
        <a:bodyPr/>
        <a:lstStyle/>
        <a:p>
          <a:endParaRPr lang="en-US"/>
        </a:p>
      </dgm:t>
    </dgm:pt>
    <dgm:pt modelId="{8E072B41-1514-48CF-8E53-531DB4B108C8}" type="sibTrans" cxnId="{18D03A10-B044-48F9-B248-530AE31399F5}">
      <dgm:prSet/>
      <dgm:spPr/>
      <dgm:t>
        <a:bodyPr/>
        <a:lstStyle/>
        <a:p>
          <a:endParaRPr lang="en-US"/>
        </a:p>
      </dgm:t>
    </dgm:pt>
    <dgm:pt modelId="{1DF50DB7-8DE5-48AE-8083-0D6E07ADE99B}">
      <dgm:prSet phldrT="[Text]" custT="1"/>
      <dgm:spPr>
        <a:solidFill>
          <a:schemeClr val="accent2">
            <a:lumMod val="40000"/>
            <a:lumOff val="60000"/>
          </a:schemeClr>
        </a:solidFill>
      </dgm:spPr>
      <dgm:t>
        <a:bodyPr/>
        <a:lstStyle/>
        <a:p>
          <a:r>
            <a:rPr lang="en-US" sz="2800" b="1" dirty="0">
              <a:solidFill>
                <a:schemeClr val="tx1"/>
              </a:solidFill>
              <a:latin typeface="Cambria" panose="02040503050406030204" pitchFamily="18" charset="0"/>
              <a:ea typeface="Cambria" panose="02040503050406030204" pitchFamily="18" charset="0"/>
            </a:rPr>
            <a:t>Kontratë me vlerë të mesme</a:t>
          </a:r>
        </a:p>
      </dgm:t>
    </dgm:pt>
    <dgm:pt modelId="{87783A17-EC0D-4CFC-A09D-E686A894CC1A}" type="parTrans" cxnId="{DC7CDF35-A14D-47D7-8498-A1FF273174E9}">
      <dgm:prSet/>
      <dgm:spPr/>
      <dgm:t>
        <a:bodyPr/>
        <a:lstStyle/>
        <a:p>
          <a:endParaRPr lang="en-US"/>
        </a:p>
      </dgm:t>
    </dgm:pt>
    <dgm:pt modelId="{DB9557B4-BDD9-443C-AE64-EF4B12DF457D}" type="sibTrans" cxnId="{DC7CDF35-A14D-47D7-8498-A1FF273174E9}">
      <dgm:prSet/>
      <dgm:spPr/>
      <dgm:t>
        <a:bodyPr/>
        <a:lstStyle/>
        <a:p>
          <a:endParaRPr lang="en-US"/>
        </a:p>
      </dgm:t>
    </dgm:pt>
    <dgm:pt modelId="{BA9F2323-DC07-42E5-A7C4-F42233177BC3}" type="pres">
      <dgm:prSet presAssocID="{BFE42A5E-E538-42FD-80DF-5896EA803ABF}" presName="Name0" presStyleCnt="0">
        <dgm:presLayoutVars>
          <dgm:chPref val="1"/>
          <dgm:dir/>
          <dgm:animOne val="branch"/>
          <dgm:animLvl val="lvl"/>
          <dgm:resizeHandles val="exact"/>
        </dgm:presLayoutVars>
      </dgm:prSet>
      <dgm:spPr/>
      <dgm:t>
        <a:bodyPr/>
        <a:lstStyle/>
        <a:p>
          <a:endParaRPr lang="en-US"/>
        </a:p>
      </dgm:t>
    </dgm:pt>
    <dgm:pt modelId="{55058786-FB0C-4EBC-AEAF-F70EF60DF81D}" type="pres">
      <dgm:prSet presAssocID="{F4FEA7F8-06DB-44AD-B144-E6F79B885177}" presName="root1" presStyleCnt="0"/>
      <dgm:spPr/>
    </dgm:pt>
    <dgm:pt modelId="{938928F3-1BF7-40D0-AD5B-FB318DFDE214}" type="pres">
      <dgm:prSet presAssocID="{F4FEA7F8-06DB-44AD-B144-E6F79B885177}" presName="LevelOneTextNode" presStyleLbl="node0" presStyleIdx="0" presStyleCnt="1" custLinFactNeighborX="-64057" custLinFactNeighborY="1853">
        <dgm:presLayoutVars>
          <dgm:chPref val="3"/>
        </dgm:presLayoutVars>
      </dgm:prSet>
      <dgm:spPr/>
      <dgm:t>
        <a:bodyPr/>
        <a:lstStyle/>
        <a:p>
          <a:endParaRPr lang="en-US"/>
        </a:p>
      </dgm:t>
    </dgm:pt>
    <dgm:pt modelId="{116C3E6A-F897-4466-BA12-8157EDCD9AEC}" type="pres">
      <dgm:prSet presAssocID="{F4FEA7F8-06DB-44AD-B144-E6F79B885177}" presName="level2hierChild" presStyleCnt="0"/>
      <dgm:spPr/>
    </dgm:pt>
    <dgm:pt modelId="{E6A01D41-07AB-46F5-AD3E-63761C5883E9}" type="pres">
      <dgm:prSet presAssocID="{CFBDF83F-A909-4C9B-9D6C-2A4360B9303C}" presName="conn2-1" presStyleLbl="parChTrans1D2" presStyleIdx="0" presStyleCnt="4"/>
      <dgm:spPr/>
      <dgm:t>
        <a:bodyPr/>
        <a:lstStyle/>
        <a:p>
          <a:endParaRPr lang="en-US"/>
        </a:p>
      </dgm:t>
    </dgm:pt>
    <dgm:pt modelId="{DD0EA7BA-03BA-4130-B6A5-D048B62E6ED3}" type="pres">
      <dgm:prSet presAssocID="{CFBDF83F-A909-4C9B-9D6C-2A4360B9303C}" presName="connTx" presStyleLbl="parChTrans1D2" presStyleIdx="0" presStyleCnt="4"/>
      <dgm:spPr/>
      <dgm:t>
        <a:bodyPr/>
        <a:lstStyle/>
        <a:p>
          <a:endParaRPr lang="en-US"/>
        </a:p>
      </dgm:t>
    </dgm:pt>
    <dgm:pt modelId="{69A2DB1E-F4C9-42FD-98FC-A3D7B79410F8}" type="pres">
      <dgm:prSet presAssocID="{EE7468B1-B87E-42CF-9B16-6A0417D02D0E}" presName="root2" presStyleCnt="0"/>
      <dgm:spPr/>
    </dgm:pt>
    <dgm:pt modelId="{8B7ABBD8-0395-4AB5-B9AD-049BE1B27F0B}" type="pres">
      <dgm:prSet presAssocID="{EE7468B1-B87E-42CF-9B16-6A0417D02D0E}" presName="LevelTwoTextNode" presStyleLbl="node2" presStyleIdx="0" presStyleCnt="4" custScaleX="197912" custLinFactNeighborY="2035">
        <dgm:presLayoutVars>
          <dgm:chPref val="3"/>
        </dgm:presLayoutVars>
      </dgm:prSet>
      <dgm:spPr/>
      <dgm:t>
        <a:bodyPr/>
        <a:lstStyle/>
        <a:p>
          <a:endParaRPr lang="en-US"/>
        </a:p>
      </dgm:t>
    </dgm:pt>
    <dgm:pt modelId="{6D59C801-0825-4237-8F4F-D9FDEA818273}" type="pres">
      <dgm:prSet presAssocID="{EE7468B1-B87E-42CF-9B16-6A0417D02D0E}" presName="level3hierChild" presStyleCnt="0"/>
      <dgm:spPr/>
    </dgm:pt>
    <dgm:pt modelId="{7658038B-53DF-4EE1-A1EC-78DA9A763AAD}" type="pres">
      <dgm:prSet presAssocID="{87783A17-EC0D-4CFC-A09D-E686A894CC1A}" presName="conn2-1" presStyleLbl="parChTrans1D2" presStyleIdx="1" presStyleCnt="4"/>
      <dgm:spPr/>
      <dgm:t>
        <a:bodyPr/>
        <a:lstStyle/>
        <a:p>
          <a:endParaRPr lang="en-US"/>
        </a:p>
      </dgm:t>
    </dgm:pt>
    <dgm:pt modelId="{50FCA8A4-D2EE-44BB-9BF5-FC3F94730942}" type="pres">
      <dgm:prSet presAssocID="{87783A17-EC0D-4CFC-A09D-E686A894CC1A}" presName="connTx" presStyleLbl="parChTrans1D2" presStyleIdx="1" presStyleCnt="4"/>
      <dgm:spPr/>
      <dgm:t>
        <a:bodyPr/>
        <a:lstStyle/>
        <a:p>
          <a:endParaRPr lang="en-US"/>
        </a:p>
      </dgm:t>
    </dgm:pt>
    <dgm:pt modelId="{C6CAB625-66E3-4EB8-BB6C-23B411AA20EC}" type="pres">
      <dgm:prSet presAssocID="{1DF50DB7-8DE5-48AE-8083-0D6E07ADE99B}" presName="root2" presStyleCnt="0"/>
      <dgm:spPr/>
    </dgm:pt>
    <dgm:pt modelId="{69B13AF0-0FC5-4826-804A-53EFE39AF7F0}" type="pres">
      <dgm:prSet presAssocID="{1DF50DB7-8DE5-48AE-8083-0D6E07ADE99B}" presName="LevelTwoTextNode" presStyleLbl="node2" presStyleIdx="1" presStyleCnt="4" custScaleX="199231">
        <dgm:presLayoutVars>
          <dgm:chPref val="3"/>
        </dgm:presLayoutVars>
      </dgm:prSet>
      <dgm:spPr/>
      <dgm:t>
        <a:bodyPr/>
        <a:lstStyle/>
        <a:p>
          <a:endParaRPr lang="en-US"/>
        </a:p>
      </dgm:t>
    </dgm:pt>
    <dgm:pt modelId="{EBCA0781-CAC5-408C-B27B-114240E21184}" type="pres">
      <dgm:prSet presAssocID="{1DF50DB7-8DE5-48AE-8083-0D6E07ADE99B}" presName="level3hierChild" presStyleCnt="0"/>
      <dgm:spPr/>
    </dgm:pt>
    <dgm:pt modelId="{F1111784-4736-4926-AFC9-7FAD754D4637}" type="pres">
      <dgm:prSet presAssocID="{A255C14E-B298-4644-9B3D-C78D08DF762C}" presName="conn2-1" presStyleLbl="parChTrans1D2" presStyleIdx="2" presStyleCnt="4"/>
      <dgm:spPr/>
      <dgm:t>
        <a:bodyPr/>
        <a:lstStyle/>
        <a:p>
          <a:endParaRPr lang="en-US"/>
        </a:p>
      </dgm:t>
    </dgm:pt>
    <dgm:pt modelId="{86E2990A-15E6-4040-A1D5-5BF6894647A3}" type="pres">
      <dgm:prSet presAssocID="{A255C14E-B298-4644-9B3D-C78D08DF762C}" presName="connTx" presStyleLbl="parChTrans1D2" presStyleIdx="2" presStyleCnt="4"/>
      <dgm:spPr/>
      <dgm:t>
        <a:bodyPr/>
        <a:lstStyle/>
        <a:p>
          <a:endParaRPr lang="en-US"/>
        </a:p>
      </dgm:t>
    </dgm:pt>
    <dgm:pt modelId="{13F36FD9-050F-4ECD-9C05-0CC68EFA861A}" type="pres">
      <dgm:prSet presAssocID="{9DBA848B-40FD-4D47-AF76-5FB896BE1FBC}" presName="root2" presStyleCnt="0"/>
      <dgm:spPr/>
    </dgm:pt>
    <dgm:pt modelId="{63D87CCE-2D08-4ACF-B5B6-5B91C4A88FF7}" type="pres">
      <dgm:prSet presAssocID="{9DBA848B-40FD-4D47-AF76-5FB896BE1FBC}" presName="LevelTwoTextNode" presStyleLbl="node2" presStyleIdx="2" presStyleCnt="4" custScaleX="202240">
        <dgm:presLayoutVars>
          <dgm:chPref val="3"/>
        </dgm:presLayoutVars>
      </dgm:prSet>
      <dgm:spPr/>
      <dgm:t>
        <a:bodyPr/>
        <a:lstStyle/>
        <a:p>
          <a:endParaRPr lang="en-US"/>
        </a:p>
      </dgm:t>
    </dgm:pt>
    <dgm:pt modelId="{F359C62E-581F-487B-B63F-E34618442382}" type="pres">
      <dgm:prSet presAssocID="{9DBA848B-40FD-4D47-AF76-5FB896BE1FBC}" presName="level3hierChild" presStyleCnt="0"/>
      <dgm:spPr/>
    </dgm:pt>
    <dgm:pt modelId="{4CAFE27A-0F48-43E8-8CC1-C862C4C7BA94}" type="pres">
      <dgm:prSet presAssocID="{80544A8B-EEFE-49AD-AD7C-C5AD8CA28528}" presName="conn2-1" presStyleLbl="parChTrans1D2" presStyleIdx="3" presStyleCnt="4"/>
      <dgm:spPr/>
      <dgm:t>
        <a:bodyPr/>
        <a:lstStyle/>
        <a:p>
          <a:endParaRPr lang="en-US"/>
        </a:p>
      </dgm:t>
    </dgm:pt>
    <dgm:pt modelId="{2B9F056B-BAA7-4B55-9226-3E8CAD7EC9AF}" type="pres">
      <dgm:prSet presAssocID="{80544A8B-EEFE-49AD-AD7C-C5AD8CA28528}" presName="connTx" presStyleLbl="parChTrans1D2" presStyleIdx="3" presStyleCnt="4"/>
      <dgm:spPr/>
      <dgm:t>
        <a:bodyPr/>
        <a:lstStyle/>
        <a:p>
          <a:endParaRPr lang="en-US"/>
        </a:p>
      </dgm:t>
    </dgm:pt>
    <dgm:pt modelId="{6FC45717-4F76-4379-9BFA-57B30A159150}" type="pres">
      <dgm:prSet presAssocID="{408FFD1C-BF7B-4ACD-95BC-12FFD332C245}" presName="root2" presStyleCnt="0"/>
      <dgm:spPr/>
    </dgm:pt>
    <dgm:pt modelId="{358E4EC2-4856-4AA9-99B6-8A30C8CF9EC9}" type="pres">
      <dgm:prSet presAssocID="{408FFD1C-BF7B-4ACD-95BC-12FFD332C245}" presName="LevelTwoTextNode" presStyleLbl="node2" presStyleIdx="3" presStyleCnt="4" custScaleX="205249">
        <dgm:presLayoutVars>
          <dgm:chPref val="3"/>
        </dgm:presLayoutVars>
      </dgm:prSet>
      <dgm:spPr/>
      <dgm:t>
        <a:bodyPr/>
        <a:lstStyle/>
        <a:p>
          <a:endParaRPr lang="en-US"/>
        </a:p>
      </dgm:t>
    </dgm:pt>
    <dgm:pt modelId="{20699B4F-D9E6-4A46-AF79-30D6297715E9}" type="pres">
      <dgm:prSet presAssocID="{408FFD1C-BF7B-4ACD-95BC-12FFD332C245}" presName="level3hierChild" presStyleCnt="0"/>
      <dgm:spPr/>
    </dgm:pt>
  </dgm:ptLst>
  <dgm:cxnLst>
    <dgm:cxn modelId="{6D6658AD-6248-4573-A101-0AE37BD4A5FF}" type="presOf" srcId="{EE7468B1-B87E-42CF-9B16-6A0417D02D0E}" destId="{8B7ABBD8-0395-4AB5-B9AD-049BE1B27F0B}" srcOrd="0" destOrd="0" presId="urn:microsoft.com/office/officeart/2008/layout/HorizontalMultiLevelHierarchy"/>
    <dgm:cxn modelId="{F6F29438-C719-4D67-8B16-44FF1168AF42}" type="presOf" srcId="{A255C14E-B298-4644-9B3D-C78D08DF762C}" destId="{F1111784-4736-4926-AFC9-7FAD754D4637}" srcOrd="0" destOrd="0" presId="urn:microsoft.com/office/officeart/2008/layout/HorizontalMultiLevelHierarchy"/>
    <dgm:cxn modelId="{AA2674F4-851C-4ADA-AEC3-0EBA34666E61}" type="presOf" srcId="{80544A8B-EEFE-49AD-AD7C-C5AD8CA28528}" destId="{4CAFE27A-0F48-43E8-8CC1-C862C4C7BA94}" srcOrd="0" destOrd="0" presId="urn:microsoft.com/office/officeart/2008/layout/HorizontalMultiLevelHierarchy"/>
    <dgm:cxn modelId="{3A6094AA-F683-405E-A767-BB4D28DA84E0}" srcId="{F4FEA7F8-06DB-44AD-B144-E6F79B885177}" destId="{9DBA848B-40FD-4D47-AF76-5FB896BE1FBC}" srcOrd="2" destOrd="0" parTransId="{A255C14E-B298-4644-9B3D-C78D08DF762C}" sibTransId="{BAB2D6B4-9479-4E1B-9C6D-BAB78DBA20F5}"/>
    <dgm:cxn modelId="{8EE22C47-7A4B-40B5-A1C6-F829F408F721}" srcId="{BFE42A5E-E538-42FD-80DF-5896EA803ABF}" destId="{F4FEA7F8-06DB-44AD-B144-E6F79B885177}" srcOrd="0" destOrd="0" parTransId="{96F751A9-F39E-4B02-A939-D3E4F52CA7B6}" sibTransId="{90F7DB54-602F-4DBE-8DC1-F2FE0F094F88}"/>
    <dgm:cxn modelId="{28B4AE82-4571-49A7-85F2-50E9314A41DD}" type="presOf" srcId="{87783A17-EC0D-4CFC-A09D-E686A894CC1A}" destId="{50FCA8A4-D2EE-44BB-9BF5-FC3F94730942}" srcOrd="1" destOrd="0" presId="urn:microsoft.com/office/officeart/2008/layout/HorizontalMultiLevelHierarchy"/>
    <dgm:cxn modelId="{C9169A26-96C4-4BA7-B4C5-F33C361BA5CC}" type="presOf" srcId="{9DBA848B-40FD-4D47-AF76-5FB896BE1FBC}" destId="{63D87CCE-2D08-4ACF-B5B6-5B91C4A88FF7}" srcOrd="0" destOrd="0" presId="urn:microsoft.com/office/officeart/2008/layout/HorizontalMultiLevelHierarchy"/>
    <dgm:cxn modelId="{3CD35881-B8C0-4F4E-8BAC-021BFC862783}" type="presOf" srcId="{408FFD1C-BF7B-4ACD-95BC-12FFD332C245}" destId="{358E4EC2-4856-4AA9-99B6-8A30C8CF9EC9}" srcOrd="0" destOrd="0" presId="urn:microsoft.com/office/officeart/2008/layout/HorizontalMultiLevelHierarchy"/>
    <dgm:cxn modelId="{B3E9DB35-CFE9-40E1-882B-A1439F0DD9B2}" type="presOf" srcId="{A255C14E-B298-4644-9B3D-C78D08DF762C}" destId="{86E2990A-15E6-4040-A1D5-5BF6894647A3}" srcOrd="1" destOrd="0" presId="urn:microsoft.com/office/officeart/2008/layout/HorizontalMultiLevelHierarchy"/>
    <dgm:cxn modelId="{DC7CDF35-A14D-47D7-8498-A1FF273174E9}" srcId="{F4FEA7F8-06DB-44AD-B144-E6F79B885177}" destId="{1DF50DB7-8DE5-48AE-8083-0D6E07ADE99B}" srcOrd="1" destOrd="0" parTransId="{87783A17-EC0D-4CFC-A09D-E686A894CC1A}" sibTransId="{DB9557B4-BDD9-443C-AE64-EF4B12DF457D}"/>
    <dgm:cxn modelId="{1DA433AB-39A7-403C-AA33-3E7693C24DED}" type="presOf" srcId="{1DF50DB7-8DE5-48AE-8083-0D6E07ADE99B}" destId="{69B13AF0-0FC5-4826-804A-53EFE39AF7F0}" srcOrd="0" destOrd="0" presId="urn:microsoft.com/office/officeart/2008/layout/HorizontalMultiLevelHierarchy"/>
    <dgm:cxn modelId="{541F5EF1-02AF-4A06-86B0-23355E8DAADC}" type="presOf" srcId="{80544A8B-EEFE-49AD-AD7C-C5AD8CA28528}" destId="{2B9F056B-BAA7-4B55-9226-3E8CAD7EC9AF}" srcOrd="1" destOrd="0" presId="urn:microsoft.com/office/officeart/2008/layout/HorizontalMultiLevelHierarchy"/>
    <dgm:cxn modelId="{18D03A10-B044-48F9-B248-530AE31399F5}" srcId="{F4FEA7F8-06DB-44AD-B144-E6F79B885177}" destId="{408FFD1C-BF7B-4ACD-95BC-12FFD332C245}" srcOrd="3" destOrd="0" parTransId="{80544A8B-EEFE-49AD-AD7C-C5AD8CA28528}" sibTransId="{8E072B41-1514-48CF-8E53-531DB4B108C8}"/>
    <dgm:cxn modelId="{760683AE-2E3E-4F02-A504-1B6BD5A8A79E}" type="presOf" srcId="{BFE42A5E-E538-42FD-80DF-5896EA803ABF}" destId="{BA9F2323-DC07-42E5-A7C4-F42233177BC3}" srcOrd="0" destOrd="0" presId="urn:microsoft.com/office/officeart/2008/layout/HorizontalMultiLevelHierarchy"/>
    <dgm:cxn modelId="{237AE4BA-D620-42CC-9147-3CA6E3528A83}" type="presOf" srcId="{CFBDF83F-A909-4C9B-9D6C-2A4360B9303C}" destId="{E6A01D41-07AB-46F5-AD3E-63761C5883E9}" srcOrd="0" destOrd="0" presId="urn:microsoft.com/office/officeart/2008/layout/HorizontalMultiLevelHierarchy"/>
    <dgm:cxn modelId="{9799996F-8A26-47A0-86F8-E4550257461E}" type="presOf" srcId="{CFBDF83F-A909-4C9B-9D6C-2A4360B9303C}" destId="{DD0EA7BA-03BA-4130-B6A5-D048B62E6ED3}" srcOrd="1" destOrd="0" presId="urn:microsoft.com/office/officeart/2008/layout/HorizontalMultiLevelHierarchy"/>
    <dgm:cxn modelId="{B9A87D35-FD43-41C6-B850-B580CB7AC5D6}" type="presOf" srcId="{87783A17-EC0D-4CFC-A09D-E686A894CC1A}" destId="{7658038B-53DF-4EE1-A1EC-78DA9A763AAD}" srcOrd="0" destOrd="0" presId="urn:microsoft.com/office/officeart/2008/layout/HorizontalMultiLevelHierarchy"/>
    <dgm:cxn modelId="{2F15388F-6947-4B7F-B9AE-1BCF85E7CAFA}" srcId="{F4FEA7F8-06DB-44AD-B144-E6F79B885177}" destId="{EE7468B1-B87E-42CF-9B16-6A0417D02D0E}" srcOrd="0" destOrd="0" parTransId="{CFBDF83F-A909-4C9B-9D6C-2A4360B9303C}" sibTransId="{4B450292-3771-4C64-918E-09010E105DCC}"/>
    <dgm:cxn modelId="{4964A3D0-7AA2-42E1-9971-7D64D63E44B1}" type="presOf" srcId="{F4FEA7F8-06DB-44AD-B144-E6F79B885177}" destId="{938928F3-1BF7-40D0-AD5B-FB318DFDE214}" srcOrd="0" destOrd="0" presId="urn:microsoft.com/office/officeart/2008/layout/HorizontalMultiLevelHierarchy"/>
    <dgm:cxn modelId="{E458C65A-6FC6-4DA5-9F84-84C034BEEF60}" type="presParOf" srcId="{BA9F2323-DC07-42E5-A7C4-F42233177BC3}" destId="{55058786-FB0C-4EBC-AEAF-F70EF60DF81D}" srcOrd="0" destOrd="0" presId="urn:microsoft.com/office/officeart/2008/layout/HorizontalMultiLevelHierarchy"/>
    <dgm:cxn modelId="{B7BFF316-90A5-4849-951E-70A67E9EAF0F}" type="presParOf" srcId="{55058786-FB0C-4EBC-AEAF-F70EF60DF81D}" destId="{938928F3-1BF7-40D0-AD5B-FB318DFDE214}" srcOrd="0" destOrd="0" presId="urn:microsoft.com/office/officeart/2008/layout/HorizontalMultiLevelHierarchy"/>
    <dgm:cxn modelId="{5A6A8A29-03CF-483F-AC63-5BE03878C1AA}" type="presParOf" srcId="{55058786-FB0C-4EBC-AEAF-F70EF60DF81D}" destId="{116C3E6A-F897-4466-BA12-8157EDCD9AEC}" srcOrd="1" destOrd="0" presId="urn:microsoft.com/office/officeart/2008/layout/HorizontalMultiLevelHierarchy"/>
    <dgm:cxn modelId="{CE84F577-4E94-4B3E-ABF2-9829928248EC}" type="presParOf" srcId="{116C3E6A-F897-4466-BA12-8157EDCD9AEC}" destId="{E6A01D41-07AB-46F5-AD3E-63761C5883E9}" srcOrd="0" destOrd="0" presId="urn:microsoft.com/office/officeart/2008/layout/HorizontalMultiLevelHierarchy"/>
    <dgm:cxn modelId="{81B73CCA-FB93-4FFC-84AD-0E36BAA6932B}" type="presParOf" srcId="{E6A01D41-07AB-46F5-AD3E-63761C5883E9}" destId="{DD0EA7BA-03BA-4130-B6A5-D048B62E6ED3}" srcOrd="0" destOrd="0" presId="urn:microsoft.com/office/officeart/2008/layout/HorizontalMultiLevelHierarchy"/>
    <dgm:cxn modelId="{08A6CB44-ECBE-4AA9-B940-304D5BB32027}" type="presParOf" srcId="{116C3E6A-F897-4466-BA12-8157EDCD9AEC}" destId="{69A2DB1E-F4C9-42FD-98FC-A3D7B79410F8}" srcOrd="1" destOrd="0" presId="urn:microsoft.com/office/officeart/2008/layout/HorizontalMultiLevelHierarchy"/>
    <dgm:cxn modelId="{3183CF78-F4B8-4984-830C-691B6C607D03}" type="presParOf" srcId="{69A2DB1E-F4C9-42FD-98FC-A3D7B79410F8}" destId="{8B7ABBD8-0395-4AB5-B9AD-049BE1B27F0B}" srcOrd="0" destOrd="0" presId="urn:microsoft.com/office/officeart/2008/layout/HorizontalMultiLevelHierarchy"/>
    <dgm:cxn modelId="{44596B81-48BF-4B51-8ACC-94DFC6CD4009}" type="presParOf" srcId="{69A2DB1E-F4C9-42FD-98FC-A3D7B79410F8}" destId="{6D59C801-0825-4237-8F4F-D9FDEA818273}" srcOrd="1" destOrd="0" presId="urn:microsoft.com/office/officeart/2008/layout/HorizontalMultiLevelHierarchy"/>
    <dgm:cxn modelId="{5E786461-7513-4F94-A488-FED6B042FF04}" type="presParOf" srcId="{116C3E6A-F897-4466-BA12-8157EDCD9AEC}" destId="{7658038B-53DF-4EE1-A1EC-78DA9A763AAD}" srcOrd="2" destOrd="0" presId="urn:microsoft.com/office/officeart/2008/layout/HorizontalMultiLevelHierarchy"/>
    <dgm:cxn modelId="{66CCBF4A-0317-43FC-8FF4-380806BD4253}" type="presParOf" srcId="{7658038B-53DF-4EE1-A1EC-78DA9A763AAD}" destId="{50FCA8A4-D2EE-44BB-9BF5-FC3F94730942}" srcOrd="0" destOrd="0" presId="urn:microsoft.com/office/officeart/2008/layout/HorizontalMultiLevelHierarchy"/>
    <dgm:cxn modelId="{F378DC8D-5974-4141-BA7C-2EB57873B8D6}" type="presParOf" srcId="{116C3E6A-F897-4466-BA12-8157EDCD9AEC}" destId="{C6CAB625-66E3-4EB8-BB6C-23B411AA20EC}" srcOrd="3" destOrd="0" presId="urn:microsoft.com/office/officeart/2008/layout/HorizontalMultiLevelHierarchy"/>
    <dgm:cxn modelId="{060D3C56-6BF0-4A87-915D-52F1C62A8023}" type="presParOf" srcId="{C6CAB625-66E3-4EB8-BB6C-23B411AA20EC}" destId="{69B13AF0-0FC5-4826-804A-53EFE39AF7F0}" srcOrd="0" destOrd="0" presId="urn:microsoft.com/office/officeart/2008/layout/HorizontalMultiLevelHierarchy"/>
    <dgm:cxn modelId="{299B37DF-11CC-4380-9400-FEE1FBEDEF40}" type="presParOf" srcId="{C6CAB625-66E3-4EB8-BB6C-23B411AA20EC}" destId="{EBCA0781-CAC5-408C-B27B-114240E21184}" srcOrd="1" destOrd="0" presId="urn:microsoft.com/office/officeart/2008/layout/HorizontalMultiLevelHierarchy"/>
    <dgm:cxn modelId="{87907E1F-7023-4A15-8769-9887829158BB}" type="presParOf" srcId="{116C3E6A-F897-4466-BA12-8157EDCD9AEC}" destId="{F1111784-4736-4926-AFC9-7FAD754D4637}" srcOrd="4" destOrd="0" presId="urn:microsoft.com/office/officeart/2008/layout/HorizontalMultiLevelHierarchy"/>
    <dgm:cxn modelId="{A86C9EAB-928C-413A-A322-A89541C91788}" type="presParOf" srcId="{F1111784-4736-4926-AFC9-7FAD754D4637}" destId="{86E2990A-15E6-4040-A1D5-5BF6894647A3}" srcOrd="0" destOrd="0" presId="urn:microsoft.com/office/officeart/2008/layout/HorizontalMultiLevelHierarchy"/>
    <dgm:cxn modelId="{A786CF53-D7B5-4986-8CF2-835C4D942280}" type="presParOf" srcId="{116C3E6A-F897-4466-BA12-8157EDCD9AEC}" destId="{13F36FD9-050F-4ECD-9C05-0CC68EFA861A}" srcOrd="5" destOrd="0" presId="urn:microsoft.com/office/officeart/2008/layout/HorizontalMultiLevelHierarchy"/>
    <dgm:cxn modelId="{E64323B2-0744-4408-8B58-772ACBEAD47C}" type="presParOf" srcId="{13F36FD9-050F-4ECD-9C05-0CC68EFA861A}" destId="{63D87CCE-2D08-4ACF-B5B6-5B91C4A88FF7}" srcOrd="0" destOrd="0" presId="urn:microsoft.com/office/officeart/2008/layout/HorizontalMultiLevelHierarchy"/>
    <dgm:cxn modelId="{0461C13B-DFAC-4C7A-B246-C51C31F7EC10}" type="presParOf" srcId="{13F36FD9-050F-4ECD-9C05-0CC68EFA861A}" destId="{F359C62E-581F-487B-B63F-E34618442382}" srcOrd="1" destOrd="0" presId="urn:microsoft.com/office/officeart/2008/layout/HorizontalMultiLevelHierarchy"/>
    <dgm:cxn modelId="{B564CD78-FB62-46CB-AE9A-43CFCD65BB2A}" type="presParOf" srcId="{116C3E6A-F897-4466-BA12-8157EDCD9AEC}" destId="{4CAFE27A-0F48-43E8-8CC1-C862C4C7BA94}" srcOrd="6" destOrd="0" presId="urn:microsoft.com/office/officeart/2008/layout/HorizontalMultiLevelHierarchy"/>
    <dgm:cxn modelId="{4461334D-BFB5-49CD-BC95-6039D7E8F6DE}" type="presParOf" srcId="{4CAFE27A-0F48-43E8-8CC1-C862C4C7BA94}" destId="{2B9F056B-BAA7-4B55-9226-3E8CAD7EC9AF}" srcOrd="0" destOrd="0" presId="urn:microsoft.com/office/officeart/2008/layout/HorizontalMultiLevelHierarchy"/>
    <dgm:cxn modelId="{2279FB4D-6364-4446-85D5-0DC833B0D514}" type="presParOf" srcId="{116C3E6A-F897-4466-BA12-8157EDCD9AEC}" destId="{6FC45717-4F76-4379-9BFA-57B30A159150}" srcOrd="7" destOrd="0" presId="urn:microsoft.com/office/officeart/2008/layout/HorizontalMultiLevelHierarchy"/>
    <dgm:cxn modelId="{E5B6A535-8606-4DD4-B34B-A6C30E0AC843}" type="presParOf" srcId="{6FC45717-4F76-4379-9BFA-57B30A159150}" destId="{358E4EC2-4856-4AA9-99B6-8A30C8CF9EC9}" srcOrd="0" destOrd="0" presId="urn:microsoft.com/office/officeart/2008/layout/HorizontalMultiLevelHierarchy"/>
    <dgm:cxn modelId="{F3E3D8B6-1B7D-46A7-9942-6785F0EDCF32}" type="presParOf" srcId="{6FC45717-4F76-4379-9BFA-57B30A159150}" destId="{20699B4F-D9E6-4A46-AF79-30D6297715E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9D981C-6C9B-4B6C-8194-2803149B2095}">
      <dsp:nvSpPr>
        <dsp:cNvPr id="0" name=""/>
        <dsp:cNvSpPr/>
      </dsp:nvSpPr>
      <dsp:spPr>
        <a:xfrm>
          <a:off x="-317181" y="41712"/>
          <a:ext cx="8458195" cy="594360"/>
        </a:xfrm>
        <a:prstGeom prst="roundRect">
          <a:avLst>
            <a:gd name="adj" fmla="val 10000"/>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sq-AL" sz="2800" kern="1200" dirty="0">
              <a:solidFill>
                <a:schemeClr val="tx1"/>
              </a:solidFill>
              <a:latin typeface="Cambria" panose="02040503050406030204" pitchFamily="18" charset="0"/>
              <a:ea typeface="Cambria" panose="02040503050406030204" pitchFamily="18" charset="0"/>
              <a:cs typeface="Arial" panose="020B0604020202020204" pitchFamily="34" charset="0"/>
            </a:rPr>
            <a:t>Komisioni Rregullativ i Prokurimit Publik (KRPP)</a:t>
          </a:r>
          <a:endParaRPr lang="en-US" sz="2800" kern="1200" dirty="0">
            <a:solidFill>
              <a:schemeClr val="tx1"/>
            </a:solidFill>
          </a:endParaRPr>
        </a:p>
      </dsp:txBody>
      <dsp:txXfrm>
        <a:off x="-299773" y="59120"/>
        <a:ext cx="7709798" cy="559544"/>
      </dsp:txXfrm>
    </dsp:sp>
    <dsp:sp modelId="{A33E0383-4BB1-496F-9476-B49A71A55352}">
      <dsp:nvSpPr>
        <dsp:cNvPr id="0" name=""/>
        <dsp:cNvSpPr/>
      </dsp:nvSpPr>
      <dsp:spPr>
        <a:xfrm>
          <a:off x="838204" y="693419"/>
          <a:ext cx="7416153" cy="594360"/>
        </a:xfrm>
        <a:prstGeom prst="roundRect">
          <a:avLst>
            <a:gd name="adj" fmla="val 10000"/>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sq-AL" sz="2800" kern="1200" dirty="0">
              <a:solidFill>
                <a:schemeClr val="tx1"/>
              </a:solidFill>
              <a:latin typeface="Cambria" panose="02040503050406030204" pitchFamily="18" charset="0"/>
              <a:ea typeface="Cambria" panose="02040503050406030204" pitchFamily="18" charset="0"/>
              <a:cs typeface="Arial" panose="020B0604020202020204" pitchFamily="34" charset="0"/>
            </a:rPr>
            <a:t>Agjenci</a:t>
          </a:r>
          <a:r>
            <a:rPr lang="en-US" sz="2800" kern="1200" dirty="0">
              <a:solidFill>
                <a:schemeClr val="tx1"/>
              </a:solidFill>
              <a:latin typeface="Cambria" panose="02040503050406030204" pitchFamily="18" charset="0"/>
              <a:ea typeface="Cambria" panose="02040503050406030204" pitchFamily="18" charset="0"/>
              <a:cs typeface="Arial" panose="020B0604020202020204" pitchFamily="34" charset="0"/>
            </a:rPr>
            <a:t>a e Prokurimit </a:t>
          </a:r>
          <a:r>
            <a:rPr lang="en-US" sz="2800" kern="1200" dirty="0" err="1">
              <a:solidFill>
                <a:schemeClr val="tx1"/>
              </a:solidFill>
              <a:latin typeface="Cambria" panose="02040503050406030204" pitchFamily="18" charset="0"/>
              <a:ea typeface="Cambria" panose="02040503050406030204" pitchFamily="18" charset="0"/>
              <a:cs typeface="Arial" panose="020B0604020202020204" pitchFamily="34" charset="0"/>
            </a:rPr>
            <a:t>Publik</a:t>
          </a:r>
          <a:r>
            <a:rPr lang="en-US" sz="2800" kern="1200" dirty="0">
              <a:solidFill>
                <a:schemeClr val="tx1"/>
              </a:solidFill>
              <a:latin typeface="Cambria" panose="02040503050406030204" pitchFamily="18" charset="0"/>
              <a:ea typeface="Cambria" panose="02040503050406030204" pitchFamily="18" charset="0"/>
              <a:cs typeface="Arial" panose="020B0604020202020204" pitchFamily="34" charset="0"/>
            </a:rPr>
            <a:t> </a:t>
          </a:r>
          <a:r>
            <a:rPr lang="sq-AL" sz="2800" kern="1200" dirty="0">
              <a:solidFill>
                <a:schemeClr val="tx1"/>
              </a:solidFill>
              <a:latin typeface="Cambria" panose="02040503050406030204" pitchFamily="18" charset="0"/>
              <a:ea typeface="Cambria" panose="02040503050406030204" pitchFamily="18" charset="0"/>
              <a:cs typeface="Arial" panose="020B0604020202020204" pitchFamily="34" charset="0"/>
            </a:rPr>
            <a:t>(</a:t>
          </a:r>
          <a:r>
            <a:rPr lang="en-US" sz="2800" kern="1200" dirty="0">
              <a:solidFill>
                <a:schemeClr val="tx1"/>
              </a:solidFill>
              <a:latin typeface="Cambria" panose="02040503050406030204" pitchFamily="18" charset="0"/>
              <a:ea typeface="Cambria" panose="02040503050406030204" pitchFamily="18" charset="0"/>
              <a:cs typeface="Arial" panose="020B0604020202020204" pitchFamily="34" charset="0"/>
            </a:rPr>
            <a:t>APP</a:t>
          </a:r>
          <a:r>
            <a:rPr lang="sq-AL" sz="2800" kern="1200" dirty="0">
              <a:solidFill>
                <a:schemeClr val="tx1"/>
              </a:solidFill>
              <a:latin typeface="Cambria" panose="02040503050406030204" pitchFamily="18" charset="0"/>
              <a:ea typeface="Cambria" panose="02040503050406030204" pitchFamily="18" charset="0"/>
              <a:cs typeface="Arial" panose="020B0604020202020204" pitchFamily="34" charset="0"/>
            </a:rPr>
            <a:t>)</a:t>
          </a:r>
          <a:endParaRPr lang="en-US" sz="2800" kern="1200" dirty="0">
            <a:solidFill>
              <a:schemeClr val="tx1"/>
            </a:solidFill>
          </a:endParaRPr>
        </a:p>
      </dsp:txBody>
      <dsp:txXfrm>
        <a:off x="855612" y="710827"/>
        <a:ext cx="6328456" cy="559544"/>
      </dsp:txXfrm>
    </dsp:sp>
    <dsp:sp modelId="{8B159D1D-F315-4218-8473-7A671683990D}">
      <dsp:nvSpPr>
        <dsp:cNvPr id="0" name=""/>
        <dsp:cNvSpPr/>
      </dsp:nvSpPr>
      <dsp:spPr>
        <a:xfrm>
          <a:off x="1371593" y="1371600"/>
          <a:ext cx="6859904" cy="594360"/>
        </a:xfrm>
        <a:prstGeom prst="roundRect">
          <a:avLst>
            <a:gd name="adj" fmla="val 10000"/>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sq-AL" sz="2800" kern="1200" dirty="0">
              <a:solidFill>
                <a:schemeClr val="tx1"/>
              </a:solidFill>
              <a:latin typeface="Cambria" panose="02040503050406030204" pitchFamily="18" charset="0"/>
              <a:ea typeface="Cambria" panose="02040503050406030204" pitchFamily="18" charset="0"/>
              <a:cs typeface="Arial" panose="020B0604020202020204" pitchFamily="34" charset="0"/>
            </a:rPr>
            <a:t>Organi Shqyrtues i Prokurimit (OSHP</a:t>
          </a:r>
          <a:endParaRPr lang="en-US" sz="2800" kern="1200" dirty="0">
            <a:solidFill>
              <a:schemeClr val="tx1"/>
            </a:solidFill>
          </a:endParaRPr>
        </a:p>
      </dsp:txBody>
      <dsp:txXfrm>
        <a:off x="1389001" y="1389008"/>
        <a:ext cx="5851178" cy="559544"/>
      </dsp:txXfrm>
    </dsp:sp>
    <dsp:sp modelId="{ABF3FD24-6406-423E-A18D-F2EABA9ECB50}">
      <dsp:nvSpPr>
        <dsp:cNvPr id="0" name=""/>
        <dsp:cNvSpPr/>
      </dsp:nvSpPr>
      <dsp:spPr>
        <a:xfrm>
          <a:off x="7120317" y="450723"/>
          <a:ext cx="386334" cy="386334"/>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en-US" sz="1700" kern="1200"/>
        </a:p>
      </dsp:txBody>
      <dsp:txXfrm>
        <a:off x="7207242" y="450723"/>
        <a:ext cx="212484" cy="290716"/>
      </dsp:txXfrm>
    </dsp:sp>
    <dsp:sp modelId="{6806CB47-44B2-4FC7-B682-1E0C116CA21A}">
      <dsp:nvSpPr>
        <dsp:cNvPr id="0" name=""/>
        <dsp:cNvSpPr/>
      </dsp:nvSpPr>
      <dsp:spPr>
        <a:xfrm>
          <a:off x="7754682" y="1140180"/>
          <a:ext cx="386334" cy="386334"/>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en-US" sz="1700" kern="1200"/>
        </a:p>
      </dsp:txBody>
      <dsp:txXfrm>
        <a:off x="7841607" y="1140180"/>
        <a:ext cx="212484" cy="2907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A73ED5-C2A2-479F-B910-19866504A4BA}">
      <dsp:nvSpPr>
        <dsp:cNvPr id="0" name=""/>
        <dsp:cNvSpPr/>
      </dsp:nvSpPr>
      <dsp:spPr>
        <a:xfrm>
          <a:off x="2616200" y="0"/>
          <a:ext cx="2616200" cy="965200"/>
        </a:xfrm>
        <a:prstGeom prst="trapezoid">
          <a:avLst>
            <a:gd name="adj" fmla="val 135526"/>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noProof="0" dirty="0">
            <a:solidFill>
              <a:srgbClr val="FFFF00"/>
            </a:solidFill>
          </a:endParaRPr>
        </a:p>
        <a:p>
          <a:pPr lvl="0" algn="ctr" defTabSz="1244600">
            <a:lnSpc>
              <a:spcPct val="90000"/>
            </a:lnSpc>
            <a:spcBef>
              <a:spcPct val="0"/>
            </a:spcBef>
            <a:spcAft>
              <a:spcPct val="35000"/>
            </a:spcAft>
          </a:pPr>
          <a:r>
            <a:rPr lang="sq-AL" sz="2800" kern="1200" noProof="0" dirty="0">
              <a:solidFill>
                <a:schemeClr val="tx1"/>
              </a:solidFill>
              <a:latin typeface="Times New Roman" pitchFamily="18" charset="0"/>
              <a:cs typeface="Times New Roman" pitchFamily="18" charset="0"/>
            </a:rPr>
            <a:t>Ligji</a:t>
          </a:r>
        </a:p>
      </dsp:txBody>
      <dsp:txXfrm>
        <a:off x="2616200" y="0"/>
        <a:ext cx="2616200" cy="965200"/>
      </dsp:txXfrm>
    </dsp:sp>
    <dsp:sp modelId="{B831125B-9921-44D3-A6CA-80961DBCE403}">
      <dsp:nvSpPr>
        <dsp:cNvPr id="0" name=""/>
        <dsp:cNvSpPr/>
      </dsp:nvSpPr>
      <dsp:spPr>
        <a:xfrm>
          <a:off x="1308100" y="965200"/>
          <a:ext cx="5232400" cy="965200"/>
        </a:xfrm>
        <a:prstGeom prst="trapezoid">
          <a:avLst>
            <a:gd name="adj" fmla="val 135526"/>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sq-AL" sz="2800" kern="1200" noProof="0" dirty="0">
              <a:solidFill>
                <a:schemeClr val="tx1"/>
              </a:solidFill>
              <a:latin typeface="Times New Roman" pitchFamily="18" charset="0"/>
              <a:cs typeface="Times New Roman" pitchFamily="18" charset="0"/>
            </a:rPr>
            <a:t>Legjislacioni dytësor</a:t>
          </a:r>
        </a:p>
      </dsp:txBody>
      <dsp:txXfrm>
        <a:off x="2223769" y="965200"/>
        <a:ext cx="3401060" cy="965200"/>
      </dsp:txXfrm>
    </dsp:sp>
    <dsp:sp modelId="{328E09C0-1950-4FB4-A283-35BE094421FA}">
      <dsp:nvSpPr>
        <dsp:cNvPr id="0" name=""/>
        <dsp:cNvSpPr/>
      </dsp:nvSpPr>
      <dsp:spPr>
        <a:xfrm>
          <a:off x="0" y="1930400"/>
          <a:ext cx="7848600" cy="965200"/>
        </a:xfrm>
        <a:prstGeom prst="trapezoid">
          <a:avLst>
            <a:gd name="adj" fmla="val 13552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sq-AL" sz="2800" kern="1200" noProof="0" dirty="0">
              <a:solidFill>
                <a:schemeClr val="tx1"/>
              </a:solidFill>
              <a:latin typeface="Times New Roman" pitchFamily="18" charset="0"/>
              <a:cs typeface="Times New Roman" pitchFamily="18" charset="0"/>
            </a:rPr>
            <a:t>Dokumentet standarde</a:t>
          </a:r>
        </a:p>
      </dsp:txBody>
      <dsp:txXfrm>
        <a:off x="1373504" y="1930400"/>
        <a:ext cx="5101590" cy="9652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B9A84A-6157-48CA-91AD-7A63214DD0D1}">
      <dsp:nvSpPr>
        <dsp:cNvPr id="0" name=""/>
        <dsp:cNvSpPr/>
      </dsp:nvSpPr>
      <dsp:spPr>
        <a:xfrm>
          <a:off x="1410443" y="-30233"/>
          <a:ext cx="4455819" cy="117069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a:latin typeface="Cambria" panose="02040503050406030204" pitchFamily="18" charset="0"/>
              <a:ea typeface="Cambria" panose="02040503050406030204" pitchFamily="18" charset="0"/>
              <a:cs typeface="Arial" panose="020B0604020202020204" pitchFamily="34" charset="0"/>
            </a:rPr>
            <a:t>Ligji</a:t>
          </a:r>
          <a:r>
            <a:rPr lang="en-US" sz="2400" kern="1200" dirty="0">
              <a:latin typeface="Cambria" panose="02040503050406030204" pitchFamily="18" charset="0"/>
              <a:ea typeface="Cambria" panose="02040503050406030204" pitchFamily="18" charset="0"/>
              <a:cs typeface="Arial" panose="020B0604020202020204" pitchFamily="34" charset="0"/>
            </a:rPr>
            <a:t>t   për prokurim public</a:t>
          </a:r>
          <a:endParaRPr lang="en-US" sz="2400" kern="1200" dirty="0"/>
        </a:p>
      </dsp:txBody>
      <dsp:txXfrm>
        <a:off x="1444731" y="4055"/>
        <a:ext cx="4387243" cy="1102117"/>
      </dsp:txXfrm>
    </dsp:sp>
    <dsp:sp modelId="{0FB96CE2-A6EB-4C98-83B9-FC62A4F18FA7}">
      <dsp:nvSpPr>
        <dsp:cNvPr id="0" name=""/>
        <dsp:cNvSpPr/>
      </dsp:nvSpPr>
      <dsp:spPr>
        <a:xfrm rot="2809893">
          <a:off x="4521954" y="1392232"/>
          <a:ext cx="146777" cy="366191"/>
        </a:xfrm>
        <a:prstGeom prst="lef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4565987" y="1465470"/>
        <a:ext cx="58711" cy="219715"/>
      </dsp:txXfrm>
    </dsp:sp>
    <dsp:sp modelId="{05D6AA0B-13DD-49BA-B7DB-A3642D22EE06}">
      <dsp:nvSpPr>
        <dsp:cNvPr id="0" name=""/>
        <dsp:cNvSpPr/>
      </dsp:nvSpPr>
      <dsp:spPr>
        <a:xfrm>
          <a:off x="3748942" y="2010196"/>
          <a:ext cx="3490057" cy="1046261"/>
        </a:xfrm>
        <a:prstGeom prst="roundRect">
          <a:avLst>
            <a:gd name="adj" fmla="val 10000"/>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a:latin typeface="Cambria" panose="02040503050406030204" pitchFamily="18" charset="0"/>
              <a:ea typeface="Cambria" panose="02040503050406030204" pitchFamily="18" charset="0"/>
              <a:cs typeface="Arial" panose="020B0604020202020204" pitchFamily="34" charset="0"/>
            </a:rPr>
            <a:t>Dokumentet Standarde dhe format</a:t>
          </a:r>
          <a:endParaRPr lang="en-US" sz="2400" kern="1200" dirty="0"/>
        </a:p>
      </dsp:txBody>
      <dsp:txXfrm>
        <a:off x="3779586" y="2040840"/>
        <a:ext cx="3428769" cy="984973"/>
      </dsp:txXfrm>
    </dsp:sp>
    <dsp:sp modelId="{0F58726B-B416-411E-8665-7E10420DE24F}">
      <dsp:nvSpPr>
        <dsp:cNvPr id="0" name=""/>
        <dsp:cNvSpPr/>
      </dsp:nvSpPr>
      <dsp:spPr>
        <a:xfrm rot="10799691">
          <a:off x="3583818" y="2350396"/>
          <a:ext cx="146777" cy="366191"/>
        </a:xfrm>
        <a:prstGeom prst="leftRightArrow">
          <a:avLst>
            <a:gd name="adj1" fmla="val 60000"/>
            <a:gd name="adj2" fmla="val 50000"/>
          </a:avLst>
        </a:prstGeom>
        <a:solidFill>
          <a:schemeClr val="accent5">
            <a:hueOff val="-3676672"/>
            <a:satOff val="-5114"/>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3627851" y="2423634"/>
        <a:ext cx="58711" cy="219715"/>
      </dsp:txXfrm>
    </dsp:sp>
    <dsp:sp modelId="{80E5458E-98A9-4C83-B5AE-960B1173D126}">
      <dsp:nvSpPr>
        <dsp:cNvPr id="0" name=""/>
        <dsp:cNvSpPr/>
      </dsp:nvSpPr>
      <dsp:spPr>
        <a:xfrm>
          <a:off x="0" y="2010530"/>
          <a:ext cx="3565471" cy="1046261"/>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a:latin typeface="Cambria" panose="02040503050406030204" pitchFamily="18" charset="0"/>
              <a:ea typeface="Cambria" panose="02040503050406030204" pitchFamily="18" charset="0"/>
              <a:cs typeface="Arial" panose="020B0604020202020204" pitchFamily="34" charset="0"/>
            </a:rPr>
            <a:t>Rregullat dhe/ose Udhëzuesit (sekondare)</a:t>
          </a:r>
          <a:endParaRPr lang="en-US" sz="2400" kern="1200" dirty="0"/>
        </a:p>
      </dsp:txBody>
      <dsp:txXfrm>
        <a:off x="30644" y="2041174"/>
        <a:ext cx="3504183" cy="984973"/>
      </dsp:txXfrm>
    </dsp:sp>
    <dsp:sp modelId="{313954B9-FFFB-406D-91A1-C794E3AA989C}">
      <dsp:nvSpPr>
        <dsp:cNvPr id="0" name=""/>
        <dsp:cNvSpPr/>
      </dsp:nvSpPr>
      <dsp:spPr>
        <a:xfrm rot="18789818">
          <a:off x="2607980" y="1392399"/>
          <a:ext cx="146777" cy="366191"/>
        </a:xfrm>
        <a:prstGeom prst="leftRightArrow">
          <a:avLst>
            <a:gd name="adj1" fmla="val 60000"/>
            <a:gd name="adj2" fmla="val 50000"/>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2652013" y="1465637"/>
        <a:ext cx="58711" cy="2197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86438D-1FEF-4E0D-8E1B-4771056D4680}">
      <dsp:nvSpPr>
        <dsp:cNvPr id="0" name=""/>
        <dsp:cNvSpPr/>
      </dsp:nvSpPr>
      <dsp:spPr>
        <a:xfrm rot="5487182">
          <a:off x="333149" y="964788"/>
          <a:ext cx="1505016" cy="181730"/>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7E7D85-DFF7-40C6-908C-FCDB5BAC35E9}">
      <dsp:nvSpPr>
        <dsp:cNvPr id="0" name=""/>
        <dsp:cNvSpPr/>
      </dsp:nvSpPr>
      <dsp:spPr>
        <a:xfrm>
          <a:off x="152392" y="0"/>
          <a:ext cx="3105629" cy="121153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a:latin typeface="Cambria" panose="02040503050406030204" pitchFamily="18" charset="0"/>
              <a:ea typeface="Cambria" panose="02040503050406030204" pitchFamily="18" charset="0"/>
              <a:cs typeface="Arial" panose="020B0604020202020204" pitchFamily="34" charset="0"/>
            </a:rPr>
            <a:t>Fushën e Aplikimit </a:t>
          </a:r>
          <a:endParaRPr lang="en-US" sz="2400" kern="1200" dirty="0"/>
        </a:p>
      </dsp:txBody>
      <dsp:txXfrm>
        <a:off x="187877" y="35485"/>
        <a:ext cx="3034659" cy="1140565"/>
      </dsp:txXfrm>
    </dsp:sp>
    <dsp:sp modelId="{B10520C6-2CCD-4015-AAAD-29BCBCDAAC2A}">
      <dsp:nvSpPr>
        <dsp:cNvPr id="0" name=""/>
        <dsp:cNvSpPr/>
      </dsp:nvSpPr>
      <dsp:spPr>
        <a:xfrm rot="5400000">
          <a:off x="314666" y="2479564"/>
          <a:ext cx="1503819" cy="181730"/>
        </a:xfrm>
        <a:prstGeom prst="rect">
          <a:avLst/>
        </a:prstGeom>
        <a:solidFill>
          <a:schemeClr val="accent2">
            <a:hueOff val="-363841"/>
            <a:satOff val="-20982"/>
            <a:lumOff val="215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C1CAFC1-AD24-4673-9663-C4499424B32D}">
      <dsp:nvSpPr>
        <dsp:cNvPr id="0" name=""/>
        <dsp:cNvSpPr/>
      </dsp:nvSpPr>
      <dsp:spPr>
        <a:xfrm>
          <a:off x="114229" y="1515132"/>
          <a:ext cx="3105629" cy="1211535"/>
        </a:xfrm>
        <a:prstGeom prst="roundRect">
          <a:avLst>
            <a:gd name="adj" fmla="val 10000"/>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a:latin typeface="Cambria" panose="02040503050406030204" pitchFamily="18" charset="0"/>
              <a:ea typeface="Cambria" panose="02040503050406030204" pitchFamily="18" charset="0"/>
              <a:cs typeface="Arial" panose="020B0604020202020204" pitchFamily="34" charset="0"/>
            </a:rPr>
            <a:t>Kornizën Institucionale  </a:t>
          </a:r>
          <a:endParaRPr lang="en-US" sz="2400" kern="1200" dirty="0"/>
        </a:p>
      </dsp:txBody>
      <dsp:txXfrm>
        <a:off x="149714" y="1550617"/>
        <a:ext cx="3034659" cy="1140565"/>
      </dsp:txXfrm>
    </dsp:sp>
    <dsp:sp modelId="{9884A19D-3FDB-4EFF-B954-6F5D626B9AB9}">
      <dsp:nvSpPr>
        <dsp:cNvPr id="0" name=""/>
        <dsp:cNvSpPr/>
      </dsp:nvSpPr>
      <dsp:spPr>
        <a:xfrm>
          <a:off x="1074327" y="3236773"/>
          <a:ext cx="3633091" cy="181730"/>
        </a:xfrm>
        <a:prstGeom prst="rect">
          <a:avLst/>
        </a:prstGeom>
        <a:solidFill>
          <a:schemeClr val="accent2">
            <a:hueOff val="-727682"/>
            <a:satOff val="-41964"/>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B83353-DA90-4588-ACF8-B3FB7B46CEE1}">
      <dsp:nvSpPr>
        <dsp:cNvPr id="0" name=""/>
        <dsp:cNvSpPr/>
      </dsp:nvSpPr>
      <dsp:spPr>
        <a:xfrm>
          <a:off x="190434" y="3029551"/>
          <a:ext cx="2953218" cy="1211535"/>
        </a:xfrm>
        <a:prstGeom prst="roundRect">
          <a:avLst>
            <a:gd name="adj" fmla="val 10000"/>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a:latin typeface="Cambria" panose="02040503050406030204" pitchFamily="18" charset="0"/>
              <a:ea typeface="Cambria" panose="02040503050406030204" pitchFamily="18" charset="0"/>
              <a:cs typeface="Arial" panose="020B0604020202020204" pitchFamily="34" charset="0"/>
            </a:rPr>
            <a:t>Përgjegjësitë</a:t>
          </a:r>
          <a:endParaRPr lang="en-US" sz="2400" kern="1200" dirty="0"/>
        </a:p>
      </dsp:txBody>
      <dsp:txXfrm>
        <a:off x="225919" y="3065036"/>
        <a:ext cx="2882248" cy="1140565"/>
      </dsp:txXfrm>
    </dsp:sp>
    <dsp:sp modelId="{80EACD78-DF98-4B4E-A9B5-74E252CD6A3F}">
      <dsp:nvSpPr>
        <dsp:cNvPr id="0" name=""/>
        <dsp:cNvSpPr/>
      </dsp:nvSpPr>
      <dsp:spPr>
        <a:xfrm rot="16200000">
          <a:off x="3962609" y="2479564"/>
          <a:ext cx="1503819" cy="181730"/>
        </a:xfrm>
        <a:prstGeom prst="rect">
          <a:avLst/>
        </a:prstGeom>
        <a:solidFill>
          <a:schemeClr val="accent2">
            <a:hueOff val="-1091522"/>
            <a:satOff val="-62946"/>
            <a:lumOff val="647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C62DB8-54C7-419A-BDD6-EC76C36FD7F9}">
      <dsp:nvSpPr>
        <dsp:cNvPr id="0" name=""/>
        <dsp:cNvSpPr/>
      </dsp:nvSpPr>
      <dsp:spPr>
        <a:xfrm>
          <a:off x="3962398" y="3029551"/>
          <a:ext cx="2705176" cy="1211535"/>
        </a:xfrm>
        <a:prstGeom prst="roundRect">
          <a:avLst>
            <a:gd name="adj" fmla="val 10000"/>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a:latin typeface="Cambria" panose="02040503050406030204" pitchFamily="18" charset="0"/>
              <a:ea typeface="Cambria" panose="02040503050406030204" pitchFamily="18" charset="0"/>
              <a:cs typeface="Arial" panose="020B0604020202020204" pitchFamily="34" charset="0"/>
            </a:rPr>
            <a:t>Ankesat dhe Ndëshkimet </a:t>
          </a:r>
          <a:endParaRPr lang="en-US" sz="2400" kern="1200" dirty="0"/>
        </a:p>
      </dsp:txBody>
      <dsp:txXfrm>
        <a:off x="3997883" y="3065036"/>
        <a:ext cx="2634206" cy="1140565"/>
      </dsp:txXfrm>
    </dsp:sp>
    <dsp:sp modelId="{5074751C-3D45-4BF5-94ED-938F9117BD03}">
      <dsp:nvSpPr>
        <dsp:cNvPr id="0" name=""/>
        <dsp:cNvSpPr/>
      </dsp:nvSpPr>
      <dsp:spPr>
        <a:xfrm rot="16200000">
          <a:off x="3962609" y="965145"/>
          <a:ext cx="1503819" cy="181730"/>
        </a:xfrm>
        <a:prstGeom prst="rect">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A7081B-DED9-4F2B-A9EA-D0C36D0CC30E}">
      <dsp:nvSpPr>
        <dsp:cNvPr id="0" name=""/>
        <dsp:cNvSpPr/>
      </dsp:nvSpPr>
      <dsp:spPr>
        <a:xfrm>
          <a:off x="3962398" y="1515132"/>
          <a:ext cx="2705176" cy="1211535"/>
        </a:xfrm>
        <a:prstGeom prst="roundRect">
          <a:avLst>
            <a:gd name="adj" fmla="val 10000"/>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a:latin typeface="Cambria" panose="02040503050406030204" pitchFamily="18" charset="0"/>
              <a:ea typeface="Cambria" panose="02040503050406030204" pitchFamily="18" charset="0"/>
              <a:cs typeface="Arial" panose="020B0604020202020204" pitchFamily="34" charset="0"/>
            </a:rPr>
            <a:t>Parimet dhe procedurat e Prokurimit Publik</a:t>
          </a:r>
          <a:endParaRPr lang="en-US" sz="2400" kern="1200" dirty="0"/>
        </a:p>
      </dsp:txBody>
      <dsp:txXfrm>
        <a:off x="3997883" y="1550617"/>
        <a:ext cx="2634206" cy="1140565"/>
      </dsp:txXfrm>
    </dsp:sp>
    <dsp:sp modelId="{D5B65EBB-CA12-4913-913A-4EAB6A34C12C}">
      <dsp:nvSpPr>
        <dsp:cNvPr id="0" name=""/>
        <dsp:cNvSpPr/>
      </dsp:nvSpPr>
      <dsp:spPr>
        <a:xfrm>
          <a:off x="3886203" y="713"/>
          <a:ext cx="2857567" cy="1211535"/>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a:latin typeface="Cambria" panose="02040503050406030204" pitchFamily="18" charset="0"/>
              <a:ea typeface="Cambria" panose="02040503050406030204" pitchFamily="18" charset="0"/>
              <a:cs typeface="Arial" panose="020B0604020202020204" pitchFamily="34" charset="0"/>
            </a:rPr>
            <a:t>Kornizën ligjore </a:t>
          </a:r>
          <a:endParaRPr lang="en-US" sz="2400" kern="1200" dirty="0"/>
        </a:p>
      </dsp:txBody>
      <dsp:txXfrm>
        <a:off x="3921688" y="36198"/>
        <a:ext cx="2786597" cy="11405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ED337-FE1C-4A40-9C70-96F7C3F4514F}">
      <dsp:nvSpPr>
        <dsp:cNvPr id="0" name=""/>
        <dsp:cNvSpPr/>
      </dsp:nvSpPr>
      <dsp:spPr>
        <a:xfrm>
          <a:off x="2077944" y="-259319"/>
          <a:ext cx="5166404" cy="5166404"/>
        </a:xfrm>
        <a:prstGeom prst="circularArrow">
          <a:avLst>
            <a:gd name="adj1" fmla="val 5274"/>
            <a:gd name="adj2" fmla="val 312630"/>
            <a:gd name="adj3" fmla="val 13426487"/>
            <a:gd name="adj4" fmla="val 17613909"/>
            <a:gd name="adj5" fmla="val 547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1A8A73-08E9-4E89-835D-B80F97DBFDDF}">
      <dsp:nvSpPr>
        <dsp:cNvPr id="0" name=""/>
        <dsp:cNvSpPr/>
      </dsp:nvSpPr>
      <dsp:spPr>
        <a:xfrm>
          <a:off x="3256858" y="937"/>
          <a:ext cx="2808575" cy="98896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a:latin typeface="Cambria" panose="02040503050406030204" pitchFamily="18" charset="0"/>
              <a:ea typeface="Cambria" panose="02040503050406030204" pitchFamily="18" charset="0"/>
              <a:cs typeface="Arial" panose="020B0604020202020204" pitchFamily="34" charset="0"/>
            </a:rPr>
            <a:t>Parimet e LPP janë</a:t>
          </a:r>
          <a:r>
            <a:rPr lang="sq-AL" sz="2000" kern="1200" dirty="0">
              <a:latin typeface="Cambria" panose="02040503050406030204" pitchFamily="18" charset="0"/>
              <a:ea typeface="Cambria" panose="02040503050406030204" pitchFamily="18" charset="0"/>
              <a:cs typeface="Arial" panose="020B0604020202020204" pitchFamily="34" charset="0"/>
            </a:rPr>
            <a:t>:</a:t>
          </a:r>
          <a:endParaRPr lang="en-US" sz="2000" kern="1200" dirty="0"/>
        </a:p>
      </dsp:txBody>
      <dsp:txXfrm>
        <a:off x="3305135" y="49214"/>
        <a:ext cx="2712021" cy="892408"/>
      </dsp:txXfrm>
    </dsp:sp>
    <dsp:sp modelId="{B30C31A8-2011-4D48-AC2F-53990CDAC0CF}">
      <dsp:nvSpPr>
        <dsp:cNvPr id="0" name=""/>
        <dsp:cNvSpPr/>
      </dsp:nvSpPr>
      <dsp:spPr>
        <a:xfrm>
          <a:off x="5624803" y="1162295"/>
          <a:ext cx="2177320" cy="988962"/>
        </a:xfrm>
        <a:prstGeom prst="round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a:latin typeface="Cambria" panose="02040503050406030204" pitchFamily="18" charset="0"/>
              <a:ea typeface="Cambria" panose="02040503050406030204" pitchFamily="18" charset="0"/>
              <a:cs typeface="Arial" panose="020B0604020202020204" pitchFamily="34" charset="0"/>
            </a:rPr>
            <a:t>Trajtimi i Barabarte/ jo-diskriminimi</a:t>
          </a:r>
          <a:endParaRPr lang="en-US" sz="2400" kern="1200" dirty="0"/>
        </a:p>
      </dsp:txBody>
      <dsp:txXfrm>
        <a:off x="5673080" y="1210572"/>
        <a:ext cx="2080766" cy="892408"/>
      </dsp:txXfrm>
    </dsp:sp>
    <dsp:sp modelId="{D8305A4E-BE76-445C-8802-5A16F5D0B947}">
      <dsp:nvSpPr>
        <dsp:cNvPr id="0" name=""/>
        <dsp:cNvSpPr/>
      </dsp:nvSpPr>
      <dsp:spPr>
        <a:xfrm>
          <a:off x="5671809" y="2711907"/>
          <a:ext cx="2277007" cy="988962"/>
        </a:xfrm>
        <a:prstGeom prst="round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a:latin typeface="Cambria" panose="02040503050406030204" pitchFamily="18" charset="0"/>
              <a:ea typeface="Cambria" panose="02040503050406030204" pitchFamily="18" charset="0"/>
              <a:cs typeface="Arial" panose="020B0604020202020204" pitchFamily="34" charset="0"/>
            </a:rPr>
            <a:t>Përgjegjësia</a:t>
          </a:r>
          <a:r>
            <a:rPr lang="sq-AL" sz="1500" kern="1200" dirty="0">
              <a:latin typeface="Cambria" panose="02040503050406030204" pitchFamily="18" charset="0"/>
              <a:ea typeface="Cambria" panose="02040503050406030204" pitchFamily="18" charset="0"/>
              <a:cs typeface="Arial" panose="020B0604020202020204" pitchFamily="34" charset="0"/>
            </a:rPr>
            <a:t> </a:t>
          </a:r>
          <a:endParaRPr lang="en-US" sz="1500" kern="1200" dirty="0"/>
        </a:p>
      </dsp:txBody>
      <dsp:txXfrm>
        <a:off x="5720086" y="2760184"/>
        <a:ext cx="2180453" cy="892408"/>
      </dsp:txXfrm>
    </dsp:sp>
    <dsp:sp modelId="{7C6BCA9C-DB97-49BF-B35E-516E4D290D23}">
      <dsp:nvSpPr>
        <dsp:cNvPr id="0" name=""/>
        <dsp:cNvSpPr/>
      </dsp:nvSpPr>
      <dsp:spPr>
        <a:xfrm>
          <a:off x="1600208" y="2743196"/>
          <a:ext cx="2262074" cy="988962"/>
        </a:xfrm>
        <a:prstGeom prst="round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a:latin typeface="Cambria" panose="02040503050406030204" pitchFamily="18" charset="0"/>
              <a:ea typeface="Cambria" panose="02040503050406030204" pitchFamily="18" charset="0"/>
              <a:cs typeface="Arial" panose="020B0604020202020204" pitchFamily="34" charset="0"/>
            </a:rPr>
            <a:t>Transparenca</a:t>
          </a:r>
          <a:r>
            <a:rPr lang="sq-AL" sz="2000" kern="1200" dirty="0">
              <a:latin typeface="Cambria" panose="02040503050406030204" pitchFamily="18" charset="0"/>
              <a:ea typeface="Cambria" panose="02040503050406030204" pitchFamily="18" charset="0"/>
              <a:cs typeface="Arial" panose="020B0604020202020204" pitchFamily="34" charset="0"/>
            </a:rPr>
            <a:t> </a:t>
          </a:r>
          <a:endParaRPr lang="en-US" sz="2000" kern="1200" dirty="0"/>
        </a:p>
      </dsp:txBody>
      <dsp:txXfrm>
        <a:off x="1648485" y="2791473"/>
        <a:ext cx="2165520" cy="892408"/>
      </dsp:txXfrm>
    </dsp:sp>
    <dsp:sp modelId="{95BDA710-A047-47C7-BDFE-92C4124707F3}">
      <dsp:nvSpPr>
        <dsp:cNvPr id="0" name=""/>
        <dsp:cNvSpPr/>
      </dsp:nvSpPr>
      <dsp:spPr>
        <a:xfrm>
          <a:off x="1570012" y="1160642"/>
          <a:ext cx="2262094" cy="988962"/>
        </a:xfrm>
        <a:prstGeom prst="round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a:latin typeface="Cambria" panose="02040503050406030204" pitchFamily="18" charset="0"/>
              <a:ea typeface="Cambria" panose="02040503050406030204" pitchFamily="18" charset="0"/>
              <a:cs typeface="Arial" panose="020B0604020202020204" pitchFamily="34" charset="0"/>
            </a:rPr>
            <a:t>Ekonomizimi dhe efikasiteti</a:t>
          </a:r>
          <a:endParaRPr lang="en-US" sz="2400" kern="1200" dirty="0"/>
        </a:p>
      </dsp:txBody>
      <dsp:txXfrm>
        <a:off x="1618289" y="1208919"/>
        <a:ext cx="2165540" cy="892408"/>
      </dsp:txXfrm>
    </dsp:sp>
    <dsp:sp modelId="{E6078084-F6B4-45C2-AC5D-292D334C3240}">
      <dsp:nvSpPr>
        <dsp:cNvPr id="0" name=""/>
        <dsp:cNvSpPr/>
      </dsp:nvSpPr>
      <dsp:spPr>
        <a:xfrm>
          <a:off x="3551670" y="3772820"/>
          <a:ext cx="2555638" cy="988962"/>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a:latin typeface="Cambria" panose="02040503050406030204" pitchFamily="18" charset="0"/>
              <a:ea typeface="Cambria" panose="02040503050406030204" pitchFamily="18" charset="0"/>
              <a:cs typeface="Arial" panose="020B0604020202020204" pitchFamily="34" charset="0"/>
            </a:rPr>
            <a:t>Profesionalizmi</a:t>
          </a:r>
          <a:r>
            <a:rPr lang="sq-AL" sz="2000" kern="1200" dirty="0">
              <a:latin typeface="Cambria" panose="02040503050406030204" pitchFamily="18" charset="0"/>
              <a:ea typeface="Cambria" panose="02040503050406030204" pitchFamily="18" charset="0"/>
              <a:cs typeface="Arial" panose="020B0604020202020204" pitchFamily="34" charset="0"/>
            </a:rPr>
            <a:t> </a:t>
          </a:r>
          <a:endParaRPr lang="en-US" sz="2000" kern="1200" dirty="0"/>
        </a:p>
      </dsp:txBody>
      <dsp:txXfrm>
        <a:off x="3599947" y="3821097"/>
        <a:ext cx="2459084" cy="8924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AFE27A-0F48-43E8-8CC1-C862C4C7BA94}">
      <dsp:nvSpPr>
        <dsp:cNvPr id="0" name=""/>
        <dsp:cNvSpPr/>
      </dsp:nvSpPr>
      <dsp:spPr>
        <a:xfrm>
          <a:off x="898540" y="2512218"/>
          <a:ext cx="592787" cy="1610945"/>
        </a:xfrm>
        <a:custGeom>
          <a:avLst/>
          <a:gdLst/>
          <a:ahLst/>
          <a:cxnLst/>
          <a:rect l="0" t="0" r="0" b="0"/>
          <a:pathLst>
            <a:path>
              <a:moveTo>
                <a:pt x="0" y="0"/>
              </a:moveTo>
              <a:lnTo>
                <a:pt x="296393" y="0"/>
              </a:lnTo>
              <a:lnTo>
                <a:pt x="296393" y="1610945"/>
              </a:lnTo>
              <a:lnTo>
                <a:pt x="592787" y="1610945"/>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1152020" y="3274777"/>
        <a:ext cx="85827" cy="85827"/>
      </dsp:txXfrm>
    </dsp:sp>
    <dsp:sp modelId="{F1111784-4736-4926-AFC9-7FAD754D4637}">
      <dsp:nvSpPr>
        <dsp:cNvPr id="0" name=""/>
        <dsp:cNvSpPr/>
      </dsp:nvSpPr>
      <dsp:spPr>
        <a:xfrm>
          <a:off x="898540" y="2512218"/>
          <a:ext cx="592787" cy="487769"/>
        </a:xfrm>
        <a:custGeom>
          <a:avLst/>
          <a:gdLst/>
          <a:ahLst/>
          <a:cxnLst/>
          <a:rect l="0" t="0" r="0" b="0"/>
          <a:pathLst>
            <a:path>
              <a:moveTo>
                <a:pt x="0" y="0"/>
              </a:moveTo>
              <a:lnTo>
                <a:pt x="296393" y="0"/>
              </a:lnTo>
              <a:lnTo>
                <a:pt x="296393" y="487769"/>
              </a:lnTo>
              <a:lnTo>
                <a:pt x="592787" y="48776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175742" y="2736911"/>
        <a:ext cx="38383" cy="38383"/>
      </dsp:txXfrm>
    </dsp:sp>
    <dsp:sp modelId="{7658038B-53DF-4EE1-A1EC-78DA9A763AAD}">
      <dsp:nvSpPr>
        <dsp:cNvPr id="0" name=""/>
        <dsp:cNvSpPr/>
      </dsp:nvSpPr>
      <dsp:spPr>
        <a:xfrm>
          <a:off x="898540" y="1876811"/>
          <a:ext cx="592787" cy="635406"/>
        </a:xfrm>
        <a:custGeom>
          <a:avLst/>
          <a:gdLst/>
          <a:ahLst/>
          <a:cxnLst/>
          <a:rect l="0" t="0" r="0" b="0"/>
          <a:pathLst>
            <a:path>
              <a:moveTo>
                <a:pt x="0" y="635406"/>
              </a:moveTo>
              <a:lnTo>
                <a:pt x="296393" y="635406"/>
              </a:lnTo>
              <a:lnTo>
                <a:pt x="296393" y="0"/>
              </a:lnTo>
              <a:lnTo>
                <a:pt x="592787"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173209" y="2172790"/>
        <a:ext cx="43449" cy="43449"/>
      </dsp:txXfrm>
    </dsp:sp>
    <dsp:sp modelId="{E6A01D41-07AB-46F5-AD3E-63761C5883E9}">
      <dsp:nvSpPr>
        <dsp:cNvPr id="0" name=""/>
        <dsp:cNvSpPr/>
      </dsp:nvSpPr>
      <dsp:spPr>
        <a:xfrm>
          <a:off x="898540" y="771921"/>
          <a:ext cx="592787" cy="1740297"/>
        </a:xfrm>
        <a:custGeom>
          <a:avLst/>
          <a:gdLst/>
          <a:ahLst/>
          <a:cxnLst/>
          <a:rect l="0" t="0" r="0" b="0"/>
          <a:pathLst>
            <a:path>
              <a:moveTo>
                <a:pt x="0" y="1740297"/>
              </a:moveTo>
              <a:lnTo>
                <a:pt x="296393" y="1740297"/>
              </a:lnTo>
              <a:lnTo>
                <a:pt x="296393" y="0"/>
              </a:lnTo>
              <a:lnTo>
                <a:pt x="592787"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1148972" y="1596107"/>
        <a:ext cx="91924" cy="91924"/>
      </dsp:txXfrm>
    </dsp:sp>
    <dsp:sp modelId="{938928F3-1BF7-40D0-AD5B-FB318DFDE214}">
      <dsp:nvSpPr>
        <dsp:cNvPr id="0" name=""/>
        <dsp:cNvSpPr/>
      </dsp:nvSpPr>
      <dsp:spPr>
        <a:xfrm rot="16200000">
          <a:off x="-1915310" y="2062948"/>
          <a:ext cx="4729162" cy="898540"/>
        </a:xfrm>
        <a:prstGeom prst="rec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a:solidFill>
                <a:schemeClr val="tx1"/>
              </a:solidFill>
              <a:latin typeface="Cambria" panose="02040503050406030204" pitchFamily="18" charset="0"/>
              <a:ea typeface="Cambria" panose="02040503050406030204" pitchFamily="18" charset="0"/>
            </a:rPr>
            <a:t>Katër lloje të Kontratave</a:t>
          </a:r>
        </a:p>
      </dsp:txBody>
      <dsp:txXfrm>
        <a:off x="-1915310" y="2062948"/>
        <a:ext cx="4729162" cy="898540"/>
      </dsp:txXfrm>
    </dsp:sp>
    <dsp:sp modelId="{8B7ABBD8-0395-4AB5-B9AD-049BE1B27F0B}">
      <dsp:nvSpPr>
        <dsp:cNvPr id="0" name=""/>
        <dsp:cNvSpPr/>
      </dsp:nvSpPr>
      <dsp:spPr>
        <a:xfrm>
          <a:off x="1491328" y="322650"/>
          <a:ext cx="5832890" cy="898540"/>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a:solidFill>
                <a:schemeClr val="tx1"/>
              </a:solidFill>
              <a:latin typeface="Cambria" panose="02040503050406030204" pitchFamily="18" charset="0"/>
              <a:ea typeface="Cambria" panose="02040503050406030204" pitchFamily="18" charset="0"/>
            </a:rPr>
            <a:t>Kontratë me vlerë të madhe</a:t>
          </a:r>
        </a:p>
      </dsp:txBody>
      <dsp:txXfrm>
        <a:off x="1491328" y="322650"/>
        <a:ext cx="5832890" cy="898540"/>
      </dsp:txXfrm>
    </dsp:sp>
    <dsp:sp modelId="{69B13AF0-0FC5-4826-804A-53EFE39AF7F0}">
      <dsp:nvSpPr>
        <dsp:cNvPr id="0" name=""/>
        <dsp:cNvSpPr/>
      </dsp:nvSpPr>
      <dsp:spPr>
        <a:xfrm>
          <a:off x="1491328" y="1427541"/>
          <a:ext cx="5871764" cy="898540"/>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a:solidFill>
                <a:schemeClr val="tx1"/>
              </a:solidFill>
              <a:latin typeface="Cambria" panose="02040503050406030204" pitchFamily="18" charset="0"/>
              <a:ea typeface="Cambria" panose="02040503050406030204" pitchFamily="18" charset="0"/>
            </a:rPr>
            <a:t>Kontratë me vlerë të mesme</a:t>
          </a:r>
        </a:p>
      </dsp:txBody>
      <dsp:txXfrm>
        <a:off x="1491328" y="1427541"/>
        <a:ext cx="5871764" cy="898540"/>
      </dsp:txXfrm>
    </dsp:sp>
    <dsp:sp modelId="{63D87CCE-2D08-4ACF-B5B6-5B91C4A88FF7}">
      <dsp:nvSpPr>
        <dsp:cNvPr id="0" name=""/>
        <dsp:cNvSpPr/>
      </dsp:nvSpPr>
      <dsp:spPr>
        <a:xfrm>
          <a:off x="1491328" y="2550717"/>
          <a:ext cx="5960445" cy="898540"/>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a:solidFill>
                <a:schemeClr val="tx1"/>
              </a:solidFill>
              <a:latin typeface="Cambria" panose="02040503050406030204" pitchFamily="18" charset="0"/>
              <a:ea typeface="Cambria" panose="02040503050406030204" pitchFamily="18" charset="0"/>
            </a:rPr>
            <a:t>Kontratë me vlerë te vogël</a:t>
          </a:r>
        </a:p>
      </dsp:txBody>
      <dsp:txXfrm>
        <a:off x="1491328" y="2550717"/>
        <a:ext cx="5960445" cy="898540"/>
      </dsp:txXfrm>
    </dsp:sp>
    <dsp:sp modelId="{358E4EC2-4856-4AA9-99B6-8A30C8CF9EC9}">
      <dsp:nvSpPr>
        <dsp:cNvPr id="0" name=""/>
        <dsp:cNvSpPr/>
      </dsp:nvSpPr>
      <dsp:spPr>
        <a:xfrm>
          <a:off x="1491328" y="3673893"/>
          <a:ext cx="6049127" cy="898540"/>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a:solidFill>
                <a:schemeClr val="tx1"/>
              </a:solidFill>
              <a:latin typeface="Cambria" panose="02040503050406030204" pitchFamily="18" charset="0"/>
              <a:ea typeface="Cambria" panose="02040503050406030204" pitchFamily="18" charset="0"/>
            </a:rPr>
            <a:t>Kontratë me vlerë minima</a:t>
          </a:r>
          <a:r>
            <a:rPr lang="en-US" sz="2800" b="1" kern="1200" dirty="0">
              <a:solidFill>
                <a:schemeClr val="tx1"/>
              </a:solidFill>
            </a:rPr>
            <a:t>le </a:t>
          </a:r>
        </a:p>
      </dsp:txBody>
      <dsp:txXfrm>
        <a:off x="1491328" y="3673893"/>
        <a:ext cx="6049127" cy="89854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2" y="0"/>
            <a:ext cx="4027367" cy="3507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r>
              <a:rPr lang="sq-AL" altLang="el-GR"/>
              <a:t>Departamenti per trajnime /KRPP</a:t>
            </a:r>
            <a:endParaRPr lang="el-GR" altLang="el-GR"/>
          </a:p>
        </p:txBody>
      </p:sp>
      <p:sp>
        <p:nvSpPr>
          <p:cNvPr id="124931" name="Rectangle 3"/>
          <p:cNvSpPr>
            <a:spLocks noGrp="1" noChangeArrowheads="1"/>
          </p:cNvSpPr>
          <p:nvPr>
            <p:ph type="dt" sz="quarter" idx="1"/>
          </p:nvPr>
        </p:nvSpPr>
        <p:spPr bwMode="auto">
          <a:xfrm>
            <a:off x="5266889" y="0"/>
            <a:ext cx="4027367" cy="3507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2" y="6658443"/>
            <a:ext cx="4027367" cy="3507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r>
              <a:rPr lang="sq-AL" altLang="el-GR"/>
              <a:t>Departamenti per trajnime /KRPP</a:t>
            </a:r>
            <a:endParaRPr lang="el-GR" altLang="el-GR"/>
          </a:p>
        </p:txBody>
      </p:sp>
      <p:sp>
        <p:nvSpPr>
          <p:cNvPr id="124933" name="Rectangle 5"/>
          <p:cNvSpPr>
            <a:spLocks noGrp="1" noChangeArrowheads="1"/>
          </p:cNvSpPr>
          <p:nvPr>
            <p:ph type="sldNum" sz="quarter" idx="3"/>
          </p:nvPr>
        </p:nvSpPr>
        <p:spPr bwMode="auto">
          <a:xfrm>
            <a:off x="5266889" y="6658443"/>
            <a:ext cx="4027367" cy="3507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2" y="0"/>
            <a:ext cx="4027367" cy="3507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r>
              <a:rPr lang="sq-AL" altLang="el-GR"/>
              <a:t>Departamenti per trajnime /KRPP</a:t>
            </a:r>
            <a:endParaRPr lang="el-GR" altLang="el-GR"/>
          </a:p>
        </p:txBody>
      </p:sp>
      <p:sp>
        <p:nvSpPr>
          <p:cNvPr id="5123" name="Rectangle 3"/>
          <p:cNvSpPr>
            <a:spLocks noGrp="1" noChangeArrowheads="1"/>
          </p:cNvSpPr>
          <p:nvPr>
            <p:ph type="dt" idx="1"/>
          </p:nvPr>
        </p:nvSpPr>
        <p:spPr bwMode="auto">
          <a:xfrm>
            <a:off x="5266889" y="0"/>
            <a:ext cx="4027367" cy="3507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2895600" y="525463"/>
            <a:ext cx="3503613" cy="26289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5125" name="Rectangle 5"/>
          <p:cNvSpPr>
            <a:spLocks noGrp="1" noChangeArrowheads="1"/>
          </p:cNvSpPr>
          <p:nvPr>
            <p:ph type="body" sz="quarter" idx="3"/>
          </p:nvPr>
        </p:nvSpPr>
        <p:spPr bwMode="auto">
          <a:xfrm>
            <a:off x="928570" y="3330420"/>
            <a:ext cx="7439263" cy="31544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2" y="6658443"/>
            <a:ext cx="4027367" cy="3507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r>
              <a:rPr lang="sq-AL" altLang="el-GR"/>
              <a:t>Departamenti per trajnime /KRPP</a:t>
            </a:r>
            <a:endParaRPr lang="el-GR" altLang="el-GR"/>
          </a:p>
        </p:txBody>
      </p:sp>
      <p:sp>
        <p:nvSpPr>
          <p:cNvPr id="5127" name="Rectangle 7"/>
          <p:cNvSpPr>
            <a:spLocks noGrp="1" noChangeArrowheads="1"/>
          </p:cNvSpPr>
          <p:nvPr>
            <p:ph type="sldNum" sz="quarter" idx="5"/>
          </p:nvPr>
        </p:nvSpPr>
        <p:spPr bwMode="auto">
          <a:xfrm>
            <a:off x="5266889" y="6658443"/>
            <a:ext cx="4027367" cy="3507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
        <p:nvSpPr>
          <p:cNvPr id="3" name="Footer Placeholder 2"/>
          <p:cNvSpPr>
            <a:spLocks noGrp="1"/>
          </p:cNvSpPr>
          <p:nvPr>
            <p:ph type="ftr" sz="quarter" idx="11"/>
          </p:nvPr>
        </p:nvSpPr>
        <p:spPr/>
        <p:txBody>
          <a:bodyPr/>
          <a:lstStyle/>
          <a:p>
            <a:pPr>
              <a:defRPr/>
            </a:pPr>
            <a:r>
              <a:rPr lang="sq-AL" altLang="el-GR"/>
              <a:t>Departamenti per trajnime /KRPP</a:t>
            </a:r>
            <a:endParaRPr lang="el-GR" altLang="el-GR"/>
          </a:p>
        </p:txBody>
      </p:sp>
    </p:spTree>
    <p:extLst>
      <p:ext uri="{BB962C8B-B14F-4D97-AF65-F5344CB8AC3E}">
        <p14:creationId xmlns:p14="http://schemas.microsoft.com/office/powerpoint/2010/main" val="3680186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a:p>
        </p:txBody>
      </p:sp>
      <p:sp>
        <p:nvSpPr>
          <p:cNvPr id="4" name="Footer Placeholder 3"/>
          <p:cNvSpPr>
            <a:spLocks noGrp="1"/>
          </p:cNvSpPr>
          <p:nvPr>
            <p:ph type="ftr" sz="quarter" idx="10"/>
          </p:nvPr>
        </p:nvSpPr>
        <p:spPr/>
        <p:txBody>
          <a:bodyPr/>
          <a:lstStyle/>
          <a:p>
            <a:pPr>
              <a:defRPr/>
            </a:pPr>
            <a:r>
              <a:rPr lang="sq-AL" altLang="el-GR"/>
              <a:t>Departamenti per trajnime /KRPP</a:t>
            </a:r>
            <a:endParaRPr lang="el-GR" altLang="el-GR"/>
          </a:p>
        </p:txBody>
      </p:sp>
      <p:sp>
        <p:nvSpPr>
          <p:cNvPr id="5" name="Slide Number Placeholder 4"/>
          <p:cNvSpPr>
            <a:spLocks noGrp="1"/>
          </p:cNvSpPr>
          <p:nvPr>
            <p:ph type="sldNum" sz="quarter" idx="11"/>
          </p:nvPr>
        </p:nvSpPr>
        <p:spPr/>
        <p:txBody>
          <a:bodyPr/>
          <a:lstStyle/>
          <a:p>
            <a:pPr>
              <a:defRPr/>
            </a:pPr>
            <a:fld id="{F18B602E-255D-43AF-84C6-842A0E86BA24}" type="slidenum">
              <a:rPr lang="el-GR" altLang="el-GR" smtClean="0"/>
              <a:pPr>
                <a:defRPr/>
              </a:pPr>
              <a:t>4</a:t>
            </a:fld>
            <a:endParaRPr lang="el-GR" altLang="el-GR"/>
          </a:p>
        </p:txBody>
      </p:sp>
    </p:spTree>
    <p:extLst>
      <p:ext uri="{BB962C8B-B14F-4D97-AF65-F5344CB8AC3E}">
        <p14:creationId xmlns:p14="http://schemas.microsoft.com/office/powerpoint/2010/main" val="3202760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q-AL" altLang="sq-AL">
              <a:latin typeface="Arial" panose="020B0604020202020204" pitchFamily="34" charset="0"/>
              <a:ea typeface="ＭＳ Ｐゴシック" pitchFamily="34" charset="-128"/>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D2638FF2-5CCA-440D-B1DC-710DDA7DA51E}" type="slidenum">
              <a:rPr lang="en-US" altLang="sq-AL">
                <a:latin typeface="Arial" panose="020B0604020202020204" pitchFamily="34" charset="0"/>
              </a:rPr>
              <a:pPr/>
              <a:t>13</a:t>
            </a:fld>
            <a:endParaRPr lang="en-US" altLang="sq-AL">
              <a:latin typeface="Arial" panose="020B0604020202020204" pitchFamily="34" charset="0"/>
            </a:endParaRPr>
          </a:p>
        </p:txBody>
      </p:sp>
      <p:sp>
        <p:nvSpPr>
          <p:cNvPr id="3" name="Footer Placeholder 2"/>
          <p:cNvSpPr>
            <a:spLocks noGrp="1"/>
          </p:cNvSpPr>
          <p:nvPr>
            <p:ph type="ftr" sz="quarter" idx="11"/>
          </p:nvPr>
        </p:nvSpPr>
        <p:spPr/>
        <p:txBody>
          <a:bodyPr/>
          <a:lstStyle/>
          <a:p>
            <a:pPr>
              <a:defRPr/>
            </a:pPr>
            <a:r>
              <a:rPr lang="sq-AL" altLang="el-GR"/>
              <a:t>Departamenti per trajnime /KRPP</a:t>
            </a:r>
            <a:endParaRPr lang="el-GR" altLang="el-GR"/>
          </a:p>
        </p:txBody>
      </p:sp>
    </p:spTree>
    <p:extLst>
      <p:ext uri="{BB962C8B-B14F-4D97-AF65-F5344CB8AC3E}">
        <p14:creationId xmlns:p14="http://schemas.microsoft.com/office/powerpoint/2010/main" val="2623209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a:p>
        </p:txBody>
      </p:sp>
      <p:sp>
        <p:nvSpPr>
          <p:cNvPr id="4" name="Footer Placeholder 3"/>
          <p:cNvSpPr>
            <a:spLocks noGrp="1"/>
          </p:cNvSpPr>
          <p:nvPr>
            <p:ph type="ftr" sz="quarter" idx="10"/>
          </p:nvPr>
        </p:nvSpPr>
        <p:spPr/>
        <p:txBody>
          <a:bodyPr/>
          <a:lstStyle/>
          <a:p>
            <a:pPr>
              <a:defRPr/>
            </a:pPr>
            <a:r>
              <a:rPr lang="sq-AL" altLang="el-GR"/>
              <a:t>Departamenti per trajnime /KRPP</a:t>
            </a:r>
            <a:endParaRPr lang="el-GR" altLang="el-GR"/>
          </a:p>
        </p:txBody>
      </p:sp>
      <p:sp>
        <p:nvSpPr>
          <p:cNvPr id="5" name="Slide Number Placeholder 4"/>
          <p:cNvSpPr>
            <a:spLocks noGrp="1"/>
          </p:cNvSpPr>
          <p:nvPr>
            <p:ph type="sldNum" sz="quarter" idx="11"/>
          </p:nvPr>
        </p:nvSpPr>
        <p:spPr/>
        <p:txBody>
          <a:bodyPr/>
          <a:lstStyle/>
          <a:p>
            <a:pPr>
              <a:defRPr/>
            </a:pPr>
            <a:fld id="{F18B602E-255D-43AF-84C6-842A0E86BA24}" type="slidenum">
              <a:rPr lang="el-GR" altLang="el-GR" smtClean="0"/>
              <a:pPr>
                <a:defRPr/>
              </a:pPr>
              <a:t>58</a:t>
            </a:fld>
            <a:endParaRPr lang="el-GR" altLang="el-GR"/>
          </a:p>
        </p:txBody>
      </p:sp>
    </p:spTree>
    <p:extLst>
      <p:ext uri="{BB962C8B-B14F-4D97-AF65-F5344CB8AC3E}">
        <p14:creationId xmlns:p14="http://schemas.microsoft.com/office/powerpoint/2010/main" val="880220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Departamenti per Trajnime /KRPP  </a:t>
            </a:r>
          </a:p>
        </p:txBody>
      </p:sp>
      <p:sp>
        <p:nvSpPr>
          <p:cNvPr id="6" name="Slide Number Placeholder 5"/>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58339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Departamenti per Trajnime /KRPP  </a:t>
            </a:r>
          </a:p>
        </p:txBody>
      </p:sp>
      <p:sp>
        <p:nvSpPr>
          <p:cNvPr id="6" name="Slide Number Placeholder 5"/>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770775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Departamenti per Trajnime /KRPP  </a:t>
            </a:r>
          </a:p>
        </p:txBody>
      </p:sp>
      <p:sp>
        <p:nvSpPr>
          <p:cNvPr id="6" name="Slide Number Placeholder 5"/>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1830953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1169441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3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3004258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Departamenti per Trajnime /KRPP  </a:t>
            </a:r>
          </a:p>
        </p:txBody>
      </p:sp>
      <p:sp>
        <p:nvSpPr>
          <p:cNvPr id="6" name="Slide Number Placeholder 5"/>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3467268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Departamenti per Trajnime /KRPP  </a:t>
            </a:r>
          </a:p>
        </p:txBody>
      </p:sp>
      <p:sp>
        <p:nvSpPr>
          <p:cNvPr id="6" name="Slide Number Placeholder 5"/>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390767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Departamenti per Trajnime /KRPP  </a:t>
            </a:r>
          </a:p>
        </p:txBody>
      </p:sp>
      <p:sp>
        <p:nvSpPr>
          <p:cNvPr id="7" name="Slide Number Placeholder 6"/>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524032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Departamenti per Trajnime /KRPP  </a:t>
            </a:r>
          </a:p>
        </p:txBody>
      </p:sp>
      <p:sp>
        <p:nvSpPr>
          <p:cNvPr id="9" name="Slide Number Placeholder 8"/>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187677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Departamenti per Trajnime /KRPP  </a:t>
            </a:r>
          </a:p>
        </p:txBody>
      </p:sp>
      <p:sp>
        <p:nvSpPr>
          <p:cNvPr id="5" name="Slide Number Placeholder 4"/>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577814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Departamenti per Trajnime /KRPP  </a:t>
            </a:r>
          </a:p>
        </p:txBody>
      </p:sp>
      <p:sp>
        <p:nvSpPr>
          <p:cNvPr id="4" name="Slide Number Placeholder 3"/>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807303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Departamenti per Trajnime /KRPP  </a:t>
            </a:r>
          </a:p>
        </p:txBody>
      </p:sp>
      <p:sp>
        <p:nvSpPr>
          <p:cNvPr id="7" name="Slide Number Placeholder 6"/>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1434031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Departamenti per Trajnime /KRPP  </a:t>
            </a:r>
          </a:p>
        </p:txBody>
      </p:sp>
      <p:sp>
        <p:nvSpPr>
          <p:cNvPr id="7" name="Slide Number Placeholder 6"/>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310532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file:///\\http\europa.eu\abc\symbols\emblem\images\flag_1.gif" TargetMode="Externa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Departamenti per Trajnime /KRPP  </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F98CF-7F0B-4F7C-9297-12472D36FA30}" type="slidenum">
              <a:rPr lang="en-US" smtClean="0"/>
              <a:t>‹#›</a:t>
            </a:fld>
            <a:endParaRPr lang="en-US"/>
          </a:p>
        </p:txBody>
      </p:sp>
      <p:grpSp>
        <p:nvGrpSpPr>
          <p:cNvPr id="7" name="Group 4"/>
          <p:cNvGrpSpPr>
            <a:grpSpLocks/>
          </p:cNvGrpSpPr>
          <p:nvPr userDrawn="1"/>
        </p:nvGrpSpPr>
        <p:grpSpPr bwMode="auto">
          <a:xfrm>
            <a:off x="0" y="0"/>
            <a:ext cx="9144000" cy="546100"/>
            <a:chOff x="0" y="0"/>
            <a:chExt cx="5760" cy="344"/>
          </a:xfrm>
        </p:grpSpPr>
        <p:sp>
          <p:nvSpPr>
            <p:cNvPr id="8"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9"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11"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12"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13"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14"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16"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7" name="Group 17"/>
          <p:cNvGrpSpPr>
            <a:grpSpLocks/>
          </p:cNvGrpSpPr>
          <p:nvPr userDrawn="1"/>
        </p:nvGrpSpPr>
        <p:grpSpPr bwMode="auto">
          <a:xfrm>
            <a:off x="0" y="0"/>
            <a:ext cx="9144000" cy="546100"/>
            <a:chOff x="0" y="0"/>
            <a:chExt cx="5760" cy="344"/>
          </a:xfrm>
        </p:grpSpPr>
        <p:sp>
          <p:nvSpPr>
            <p:cNvPr id="18"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19"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20"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21"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22"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23"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24"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25"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26"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27" name="Picture 27" descr="Planet"/>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8" name="Picture 2" descr="http://europa.eu/abc/symbols/emblem/images/flag_1.gif"/>
          <p:cNvPicPr>
            <a:picLocks noChangeAspect="1" noChangeArrowheads="1"/>
          </p:cNvPicPr>
          <p:nvPr userDrawn="1"/>
        </p:nvPicPr>
        <p:blipFill>
          <a:blip r:embed="rId16" r:link="rId17"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9"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a:latin typeface="Agency FB" pitchFamily="34" charset="0"/>
              </a:rPr>
              <a:t>An EU funded project managed by the European Union Office in Kosovo </a:t>
            </a:r>
            <a:r>
              <a:rPr lang="en-US" altLang="el-GR" sz="1200" dirty="0">
                <a:latin typeface="Agency FB" pitchFamily="34" charset="0"/>
              </a:rPr>
              <a:t>and implemented by </a:t>
            </a:r>
          </a:p>
        </p:txBody>
      </p:sp>
      <p:pic>
        <p:nvPicPr>
          <p:cNvPr id="30" name="Picture 29" descr="baneri"/>
          <p:cNvPicPr/>
          <p:nvPr userDrawn="1"/>
        </p:nvPicPr>
        <p:blipFill>
          <a:blip r:embed="rId18" cstate="print"/>
          <a:srcRect/>
          <a:stretch>
            <a:fillRect/>
          </a:stretch>
        </p:blipFill>
        <p:spPr bwMode="auto">
          <a:xfrm>
            <a:off x="228600" y="6172200"/>
            <a:ext cx="1872208" cy="504056"/>
          </a:xfrm>
          <a:prstGeom prst="rect">
            <a:avLst/>
          </a:prstGeom>
          <a:noFill/>
          <a:ln w="9525">
            <a:noFill/>
            <a:miter lim="800000"/>
            <a:headEnd/>
            <a:tailEnd/>
          </a:ln>
        </p:spPr>
      </p:pic>
      <p:pic>
        <p:nvPicPr>
          <p:cNvPr id="31" name="Picture 30" descr="j"/>
          <p:cNvPicPr/>
          <p:nvPr userDrawn="1"/>
        </p:nvPicPr>
        <p:blipFill>
          <a:blip r:embed="rId19" cstate="print"/>
          <a:srcRect/>
          <a:stretch>
            <a:fillRect/>
          </a:stretch>
        </p:blipFill>
        <p:spPr bwMode="auto">
          <a:xfrm>
            <a:off x="2209800" y="6172200"/>
            <a:ext cx="1080120" cy="432048"/>
          </a:xfrm>
          <a:prstGeom prst="rect">
            <a:avLst/>
          </a:prstGeom>
          <a:noFill/>
          <a:ln w="9525">
            <a:noFill/>
            <a:miter lim="800000"/>
            <a:headEnd/>
            <a:tailEnd/>
          </a:ln>
        </p:spPr>
      </p:pic>
    </p:spTree>
    <p:extLst>
      <p:ext uri="{BB962C8B-B14F-4D97-AF65-F5344CB8AC3E}">
        <p14:creationId xmlns:p14="http://schemas.microsoft.com/office/powerpoint/2010/main" val="3552489870"/>
      </p:ext>
    </p:extLst>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 id="2147483952" r:id="rId12"/>
    <p:sldLayoutId id="2147483955"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e-prokurimi.rks-gov.net/HOME/Documents/Lajmet%20levizese/srb/439/B59_Pravila%20za%20posebne%20usluge%20(individualni%20savjetnici_izvo%C4%91a%C4%8Di).pdf" TargetMode="External"/><Relationship Id="rId13" Type="http://schemas.openxmlformats.org/officeDocument/2006/relationships/hyperlink" Target="https://e-prokurimi.rks-gov.net/HOME/Documents/Legislation/SecondaryLegislation/shq/A01_Rregullat%20dhe%20Udhezuesi%20Operativ%20per%20Prokurimin%20Publik.pdf" TargetMode="External"/><Relationship Id="rId18" Type="http://schemas.openxmlformats.org/officeDocument/2006/relationships/hyperlink" Target="https://e-prokurimi.rks-gov.net/HOME/Documents/Legislation/SecondaryLegislation/eng/B/B01%20Procurement%20Forecast.xlsx" TargetMode="External"/><Relationship Id="rId3" Type="http://schemas.openxmlformats.org/officeDocument/2006/relationships/hyperlink" Target="https://e-prokurimi.rks-gov.net/HOME/Documents/Legislation/Rregulloret/shq/A01%20Rregullat%20dhe%20Udh%C3%ABzuesi%20Operativ%20p%C3%ABr%20Prokurimin%20Publik.pdf" TargetMode="External"/><Relationship Id="rId7" Type="http://schemas.openxmlformats.org/officeDocument/2006/relationships/hyperlink" Target="https://e-prokurimi.rks-gov.net/HOME/Documents/Lajmet%20levizese/alb/439/Ndryshim_Plot%C3%ABsim%20i%20Rregullave%20p%C3%ABr%20prokurim%20te%20Sh%C3%ABrbimeve%20te%20ve%C3%A7anta%20.pdf" TargetMode="External"/><Relationship Id="rId12" Type="http://schemas.openxmlformats.org/officeDocument/2006/relationships/hyperlink" Target="https://e-prokurimi.rks-gov.net/HOME/Documents/Legislation/SecondaryLegislation/eng/Administrative%20Instruction%20No_1_2019.docx" TargetMode="External"/><Relationship Id="rId17" Type="http://schemas.openxmlformats.org/officeDocument/2006/relationships/hyperlink" Target="https://e-prokurimi.rks-gov.net/HOME/Documents/Legislation/SecondaryLegislation/srb/B/B01%20Planiranje%20Nabavke.xls" TargetMode="External"/><Relationship Id="rId2" Type="http://schemas.openxmlformats.org/officeDocument/2006/relationships/hyperlink" Target="https://e-prokurimi.rks-gov.net/" TargetMode="External"/><Relationship Id="rId16" Type="http://schemas.openxmlformats.org/officeDocument/2006/relationships/hyperlink" Target="https://e-prokurimi.rks-gov.net/HOME/Documents/Legislation/SecondaryLegislation/shq/B/B01%20Planifikimi%20i%20Prokurimit.xlsx" TargetMode="External"/><Relationship Id="rId1" Type="http://schemas.openxmlformats.org/officeDocument/2006/relationships/slideLayout" Target="../slideLayouts/slideLayout2.xml"/><Relationship Id="rId6" Type="http://schemas.openxmlformats.org/officeDocument/2006/relationships/hyperlink" Target="https://e-prokurimi.rks-gov.net/HOME/Documents/Legislation/SecondaryLegislation/shq/B60%20Dosja%20e%20tenderit%20-%20sherbime%20te%20vecanta.docx" TargetMode="External"/><Relationship Id="rId11" Type="http://schemas.openxmlformats.org/officeDocument/2006/relationships/hyperlink" Target="https://e-prokurimi.rks-gov.net/HOME/Documents/Legislation/SecondaryLegislation/srb/Administrativno%20uputstvo%20br.%201_2019.docx" TargetMode="External"/><Relationship Id="rId5" Type="http://schemas.openxmlformats.org/officeDocument/2006/relationships/hyperlink" Target="https://e-prokurimi.rks-gov.net/HOME/Documents/Legislation/Rregulloret/eng/A01%20Rules%20and%20Operational%20Guidelines%20for%20Public%20Procurement.pdf" TargetMode="External"/><Relationship Id="rId15" Type="http://schemas.openxmlformats.org/officeDocument/2006/relationships/hyperlink" Target="https://e-prokurimi.rks-gov.net/HOME/Documents/Legislation/SecondaryLegislation/eng/A01%20Rules%20and%20Operational%20Guidelines%20for%20Public%20Procurement.pdf" TargetMode="External"/><Relationship Id="rId10" Type="http://schemas.openxmlformats.org/officeDocument/2006/relationships/hyperlink" Target="https://e-prokurimi.rks-gov.net/HOME/Documents/Legislation/SecondaryLegislation/shq/Udhezim%20Administrativ%20Nr.1_2019.pdf" TargetMode="External"/><Relationship Id="rId4" Type="http://schemas.openxmlformats.org/officeDocument/2006/relationships/hyperlink" Target="https://e-prokurimi.rks-gov.net/HOME/Documents/Legislation/Rregulloret/srb/A01%20Pravila%20i%20Operativno%20Uputstvo%20za%20Javne%20Nabavke.pdf" TargetMode="External"/><Relationship Id="rId9" Type="http://schemas.openxmlformats.org/officeDocument/2006/relationships/hyperlink" Target="https://e-prokurimi.rks-gov.net/HOME/Documents/Lajmet%20levizese/eng/439/B59_Rules%20for%20Procurement%20of%20Special%20Services%20(%20Consultants_Individual%20Contractors).pdf" TargetMode="External"/><Relationship Id="rId14" Type="http://schemas.openxmlformats.org/officeDocument/2006/relationships/hyperlink" Target="https://e-prokurimi.rks-gov.net/HOME/Documents/Legislation/SecondaryLegislation/srb/A01%20Pravila%20i%20Operativno%20Uputstvo%20za%20Javnu%20Nabavku.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0" y="1676400"/>
            <a:ext cx="9144000" cy="5755422"/>
          </a:xfrm>
          <a:prstGeom prst="rect">
            <a:avLst/>
          </a:prstGeom>
        </p:spPr>
        <p:txBody>
          <a:bodyPr wrap="square">
            <a:spAutoFit/>
          </a:bodyPr>
          <a:lstStyle/>
          <a:p>
            <a:pPr algn="just">
              <a:spcBef>
                <a:spcPts val="0"/>
              </a:spcBef>
              <a:spcAft>
                <a:spcPts val="0"/>
              </a:spcAft>
            </a:pPr>
            <a:r>
              <a:rPr lang="en-US" sz="2000" b="1" dirty="0"/>
              <a:t>           </a:t>
            </a:r>
          </a:p>
          <a:p>
            <a:pPr algn="just">
              <a:spcBef>
                <a:spcPts val="0"/>
              </a:spcBef>
              <a:spcAft>
                <a:spcPts val="0"/>
              </a:spcAft>
            </a:pPr>
            <a:r>
              <a:rPr lang="en-US" sz="2000" b="1" dirty="0"/>
              <a:t>           </a:t>
            </a:r>
            <a:r>
              <a:rPr lang="en-US" sz="2000" b="1" i="1" dirty="0">
                <a:latin typeface="Arial" panose="020B0604020202020204" pitchFamily="34" charset="0"/>
                <a:ea typeface="Calibri" panose="020F0502020204030204" pitchFamily="34" charset="0"/>
                <a:cs typeface="Arial" panose="020B0604020202020204" pitchFamily="34" charset="0"/>
              </a:rPr>
              <a:t>                                       </a:t>
            </a:r>
            <a:r>
              <a:rPr lang="sq-AL" sz="2000" b="1" i="1" dirty="0">
                <a:latin typeface="Arial" panose="020B0604020202020204" pitchFamily="34" charset="0"/>
                <a:ea typeface="Calibri" panose="020F0502020204030204" pitchFamily="34" charset="0"/>
                <a:cs typeface="Arial" panose="020B0604020202020204" pitchFamily="34" charset="0"/>
              </a:rPr>
              <a:t>         </a:t>
            </a:r>
            <a:endParaRPr lang="en-US" sz="2000" b="1" i="1" dirty="0">
              <a:latin typeface="Arial" panose="020B0604020202020204" pitchFamily="34" charset="0"/>
              <a:ea typeface="Calibri" panose="020F0502020204030204" pitchFamily="34" charset="0"/>
              <a:cs typeface="Arial" panose="020B0604020202020204" pitchFamily="34" charset="0"/>
            </a:endParaRPr>
          </a:p>
          <a:p>
            <a:pPr algn="ctr">
              <a:spcBef>
                <a:spcPts val="0"/>
              </a:spcBef>
              <a:spcAft>
                <a:spcPts val="0"/>
              </a:spcAft>
            </a:pPr>
            <a:r>
              <a:rPr lang="sq-AL" sz="2400" b="1" i="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400" b="1" i="1" dirty="0">
                <a:solidFill>
                  <a:srgbClr val="002060"/>
                </a:solidFill>
                <a:latin typeface="Cambria" panose="02040503050406030204" pitchFamily="18" charset="0"/>
                <a:ea typeface="Cambria" panose="02040503050406030204" pitchFamily="18" charset="0"/>
                <a:cs typeface="Arial" panose="020B0604020202020204" pitchFamily="34" charset="0"/>
              </a:rPr>
              <a:t>Moduli </a:t>
            </a:r>
            <a:r>
              <a:rPr lang="en-US" sz="2400" b="1" i="1">
                <a:solidFill>
                  <a:srgbClr val="002060"/>
                </a:solidFill>
                <a:latin typeface="Cambria" panose="02040503050406030204" pitchFamily="18" charset="0"/>
                <a:ea typeface="Cambria" panose="02040503050406030204" pitchFamily="18" charset="0"/>
                <a:cs typeface="Arial" panose="020B0604020202020204" pitchFamily="34" charset="0"/>
              </a:rPr>
              <a:t> 1</a:t>
            </a:r>
            <a:endParaRPr lang="en-US" sz="2400" b="1" i="1" dirty="0">
              <a:latin typeface="Arial" panose="020B0604020202020204" pitchFamily="34" charset="0"/>
              <a:ea typeface="Calibri" panose="020F0502020204030204" pitchFamily="34" charset="0"/>
              <a:cs typeface="Arial" panose="020B0604020202020204" pitchFamily="34" charset="0"/>
            </a:endParaRPr>
          </a:p>
          <a:p>
            <a:pPr algn="just">
              <a:spcBef>
                <a:spcPts val="0"/>
              </a:spcBef>
              <a:spcAft>
                <a:spcPts val="0"/>
              </a:spcAft>
            </a:pPr>
            <a:r>
              <a:rPr lang="sq-AL" sz="2000" b="1" i="1" dirty="0">
                <a:latin typeface="Arial" panose="020B0604020202020204" pitchFamily="34" charset="0"/>
                <a:ea typeface="Calibri" panose="020F0502020204030204" pitchFamily="34" charset="0"/>
                <a:cs typeface="Arial" panose="020B0604020202020204" pitchFamily="34" charset="0"/>
              </a:rPr>
              <a:t>                              </a:t>
            </a:r>
          </a:p>
          <a:p>
            <a:pPr marL="0" marR="0" algn="just">
              <a:spcBef>
                <a:spcPts val="0"/>
              </a:spcBef>
              <a:spcAft>
                <a:spcPts val="0"/>
              </a:spcAft>
            </a:pPr>
            <a:r>
              <a:rPr lang="sq-AL" sz="2800" b="1" i="1" dirty="0">
                <a:solidFill>
                  <a:srgbClr val="002060"/>
                </a:solidFill>
                <a:latin typeface="Cambria" panose="02040503050406030204" pitchFamily="18" charset="0"/>
                <a:ea typeface="Cambria" panose="02040503050406030204" pitchFamily="18" charset="0"/>
                <a:cs typeface="Arial" panose="020B0604020202020204" pitchFamily="34" charset="0"/>
              </a:rPr>
              <a:t>             LIGJI I PROKURIMIT PUBLIK / Nr.04/L-042</a:t>
            </a:r>
          </a:p>
          <a:p>
            <a:pPr marL="0" marR="0" algn="just">
              <a:spcBef>
                <a:spcPts val="0"/>
              </a:spcBef>
              <a:spcAft>
                <a:spcPts val="0"/>
              </a:spcAft>
            </a:pPr>
            <a:r>
              <a:rPr lang="sq-AL" sz="2800" b="1" i="1" dirty="0">
                <a:solidFill>
                  <a:srgbClr val="002060"/>
                </a:solidFill>
                <a:latin typeface="Cambria" panose="02040503050406030204" pitchFamily="18" charset="0"/>
                <a:ea typeface="Cambria" panose="02040503050406030204" pitchFamily="18" charset="0"/>
                <a:cs typeface="Arial" panose="020B0604020202020204" pitchFamily="34" charset="0"/>
              </a:rPr>
              <a:t>                      I PLOTESUAR DHE I NDRYSHUAR  </a:t>
            </a:r>
          </a:p>
          <a:p>
            <a:pPr marL="0" marR="0" algn="just">
              <a:spcBef>
                <a:spcPts val="0"/>
              </a:spcBef>
              <a:spcAft>
                <a:spcPts val="0"/>
              </a:spcAft>
            </a:pPr>
            <a:r>
              <a:rPr lang="sq-AL" sz="2800" b="1" i="1" dirty="0">
                <a:solidFill>
                  <a:srgbClr val="002060"/>
                </a:solidFill>
                <a:latin typeface="Cambria" panose="02040503050406030204" pitchFamily="18" charset="0"/>
                <a:ea typeface="Cambria" panose="02040503050406030204" pitchFamily="18" charset="0"/>
                <a:cs typeface="Arial" panose="020B0604020202020204" pitchFamily="34" charset="0"/>
              </a:rPr>
              <a:t>                         </a:t>
            </a:r>
            <a:endParaRPr lang="en-US" sz="2800" b="1" i="1" dirty="0">
              <a:solidFill>
                <a:srgbClr val="002060"/>
              </a:solidFill>
              <a:effectLst/>
              <a:latin typeface="Cambria" panose="02040503050406030204" pitchFamily="18" charset="0"/>
              <a:ea typeface="Cambria" panose="02040503050406030204" pitchFamily="18" charset="0"/>
              <a:cs typeface="Arial" panose="020B0604020202020204" pitchFamily="34" charset="0"/>
            </a:endParaRPr>
          </a:p>
          <a:p>
            <a:pPr algn="just">
              <a:spcBef>
                <a:spcPts val="0"/>
              </a:spcBef>
              <a:spcAft>
                <a:spcPts val="0"/>
              </a:spcAft>
            </a:pPr>
            <a:endParaRPr lang="en-US" sz="2400" b="1" i="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a:p>
            <a:pPr algn="ctr">
              <a:spcBef>
                <a:spcPts val="0"/>
              </a:spcBef>
              <a:spcAft>
                <a:spcPts val="0"/>
              </a:spcAft>
            </a:pPr>
            <a:r>
              <a:rPr lang="en-US" sz="2800" b="1" i="1" dirty="0">
                <a:solidFill>
                  <a:srgbClr val="002060"/>
                </a:solidFill>
                <a:latin typeface="Cambria" panose="02040503050406030204" pitchFamily="18" charset="0"/>
                <a:ea typeface="Cambria" panose="02040503050406030204" pitchFamily="18" charset="0"/>
                <a:cs typeface="Arial" panose="020B0604020202020204" pitchFamily="34" charset="0"/>
              </a:rPr>
              <a:t>2024</a:t>
            </a:r>
            <a:r>
              <a:rPr lang="en-US" sz="2800" b="1" i="1" dirty="0">
                <a:solidFill>
                  <a:srgbClr val="002060"/>
                </a:solidFill>
                <a:effectLst/>
                <a:latin typeface="Cambria" panose="02040503050406030204" pitchFamily="18" charset="0"/>
                <a:ea typeface="Cambria" panose="02040503050406030204" pitchFamily="18" charset="0"/>
                <a:cs typeface="Arial" panose="020B0604020202020204" pitchFamily="34" charset="0"/>
              </a:rPr>
              <a:t> </a:t>
            </a:r>
            <a:endParaRPr lang="sq-AL" sz="2800" b="1" i="1" dirty="0">
              <a:solidFill>
                <a:srgbClr val="002060"/>
              </a:solidFill>
              <a:effectLst/>
              <a:latin typeface="Cambria" panose="02040503050406030204" pitchFamily="18" charset="0"/>
              <a:ea typeface="Cambria" panose="02040503050406030204" pitchFamily="18" charset="0"/>
              <a:cs typeface="Arial" panose="020B0604020202020204" pitchFamily="34" charset="0"/>
            </a:endParaRPr>
          </a:p>
          <a:p>
            <a:pPr algn="just">
              <a:spcBef>
                <a:spcPts val="0"/>
              </a:spcBef>
              <a:spcAft>
                <a:spcPts val="0"/>
              </a:spcAft>
            </a:pPr>
            <a:endParaRPr lang="sq-AL" sz="2800" b="1" i="1" dirty="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just">
              <a:spcBef>
                <a:spcPts val="0"/>
              </a:spcBef>
              <a:spcAft>
                <a:spcPts val="0"/>
              </a:spcAft>
            </a:pPr>
            <a:r>
              <a:rPr lang="en-US" sz="2800" b="1" i="1" dirty="0">
                <a:solidFill>
                  <a:srgbClr val="002060"/>
                </a:solidFill>
                <a:effectLst/>
                <a:latin typeface="Cambria" panose="02040503050406030204" pitchFamily="18" charset="0"/>
                <a:ea typeface="Cambria" panose="02040503050406030204" pitchFamily="18" charset="0"/>
                <a:cs typeface="Arial" panose="020B0604020202020204" pitchFamily="34" charset="0"/>
              </a:rPr>
              <a:t>    </a:t>
            </a:r>
          </a:p>
          <a:p>
            <a:pPr algn="just">
              <a:spcBef>
                <a:spcPts val="0"/>
              </a:spcBef>
              <a:spcAft>
                <a:spcPts val="0"/>
              </a:spcAft>
            </a:pPr>
            <a:r>
              <a:rPr lang="en-US" sz="2400" b="1" i="1"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a:t>
            </a:r>
            <a:r>
              <a:rPr lang="sq-AL" sz="2400" b="1" i="1"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a:t>
            </a:r>
            <a:r>
              <a:rPr lang="en-US" sz="2400" b="1" i="1"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a:t>
            </a:r>
            <a:r>
              <a:rPr lang="sq-AL" sz="24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Departamenti për Trajnime / KRPP </a:t>
            </a:r>
            <a:r>
              <a:rPr lang="en-US" sz="24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endParaRPr lang="sq-AL" sz="2400"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spcAft>
                <a:spcPts val="0"/>
              </a:spcAft>
            </a:pPr>
            <a:r>
              <a:rPr lang="en-US" sz="2400" b="1" i="1"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a:t>
            </a:r>
            <a:endParaRPr lang="en-US" sz="2400" b="1" i="1"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algn="just">
              <a:spcBef>
                <a:spcPts val="0"/>
              </a:spcBef>
              <a:spcAft>
                <a:spcPts val="0"/>
              </a:spcAft>
            </a:pPr>
            <a:r>
              <a:rPr lang="en-US" sz="2000" b="1" i="1" dirty="0">
                <a:latin typeface="Arial" panose="020B0604020202020204" pitchFamily="34" charset="0"/>
                <a:ea typeface="Calibri" panose="020F0502020204030204" pitchFamily="34" charset="0"/>
                <a:cs typeface="Arial" panose="020B0604020202020204" pitchFamily="34" charset="0"/>
              </a:rPr>
              <a:t>                             </a:t>
            </a:r>
            <a:r>
              <a:rPr lang="en-US" sz="2000" b="1" i="1" dirty="0">
                <a:effectLst/>
                <a:latin typeface="Arial" panose="020B0604020202020204" pitchFamily="34" charset="0"/>
                <a:ea typeface="Calibri" panose="020F0502020204030204" pitchFamily="34" charset="0"/>
                <a:cs typeface="Arial" panose="020B0604020202020204" pitchFamily="34" charset="0"/>
              </a:rPr>
              <a:t> </a:t>
            </a:r>
            <a:endParaRPr lang="sq-AL" sz="2000" b="1" i="1" dirty="0">
              <a:effectLst/>
              <a:latin typeface="Arial" panose="020B0604020202020204" pitchFamily="34" charset="0"/>
              <a:ea typeface="Calibri" panose="020F0502020204030204" pitchFamily="34" charset="0"/>
              <a:cs typeface="Arial" panose="020B0604020202020204" pitchFamily="34" charset="0"/>
            </a:endParaRPr>
          </a:p>
          <a:p>
            <a:pPr algn="just">
              <a:spcBef>
                <a:spcPts val="0"/>
              </a:spcBef>
              <a:spcAft>
                <a:spcPts val="0"/>
              </a:spcAft>
            </a:pPr>
            <a:endParaRPr lang="sq-AL" sz="2000" i="1" dirty="0">
              <a:effectLst/>
              <a:latin typeface="Arial" panose="020B0604020202020204" pitchFamily="34" charset="0"/>
              <a:ea typeface="Calibri" panose="020F0502020204030204" pitchFamily="34" charset="0"/>
              <a:cs typeface="Arial" panose="020B0604020202020204" pitchFamily="34" charset="0"/>
            </a:endParaRPr>
          </a:p>
        </p:txBody>
      </p:sp>
      <p:pic>
        <p:nvPicPr>
          <p:cNvPr id="4" name="Picture 3" descr="C:\Users\agron\OneDrive\Desktop\PRB1\log.JPG">
            <a:extLst>
              <a:ext uri="{FF2B5EF4-FFF2-40B4-BE49-F238E27FC236}">
                <a16:creationId xmlns:a16="http://schemas.microsoft.com/office/drawing/2014/main" id="{D1D66953-1172-4905-8B1F-BA6E459CB4C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0" y="533400"/>
            <a:ext cx="5798820" cy="99504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14375" y="152400"/>
            <a:ext cx="7358063" cy="457200"/>
          </a:xfrm>
        </p:spPr>
        <p:txBody>
          <a:bodyPr>
            <a:noAutofit/>
          </a:bodyPr>
          <a:lstStyle/>
          <a:p>
            <a:pPr algn="ctr" eaLnBrk="1" hangingPunct="1"/>
            <a:r>
              <a:rPr lang="en-US" alt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alt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Sistemi i Prokurimit Publik në Kosovë</a:t>
            </a:r>
            <a:endParaRPr lang="sq-AL" altLang="sq-AL" sz="2400" b="1" dirty="0">
              <a:solidFill>
                <a:schemeClr val="accent1">
                  <a:lumMod val="75000"/>
                </a:schemeClr>
              </a:solidFill>
              <a:latin typeface="Cambria" panose="02040503050406030204" pitchFamily="18" charset="0"/>
              <a:ea typeface="Cambria" panose="02040503050406030204" pitchFamily="18" charset="0"/>
            </a:endParaRPr>
          </a:p>
        </p:txBody>
      </p:sp>
      <p:sp>
        <p:nvSpPr>
          <p:cNvPr id="4099" name="Rectangle 3"/>
          <p:cNvSpPr>
            <a:spLocks noGrp="1" noChangeArrowheads="1"/>
          </p:cNvSpPr>
          <p:nvPr>
            <p:ph idx="1"/>
          </p:nvPr>
        </p:nvSpPr>
        <p:spPr>
          <a:xfrm>
            <a:off x="0" y="609600"/>
            <a:ext cx="9144000" cy="6248400"/>
          </a:xfrm>
        </p:spPr>
        <p:txBody>
          <a:bodyPr rtlCol="0">
            <a:normAutofit/>
          </a:bodyPr>
          <a:lstStyle/>
          <a:p>
            <a:pPr marL="0" indent="0">
              <a:buNone/>
              <a:defRPr/>
            </a:pPr>
            <a:endParaRPr lang="en-US" altLang="sq-AL" sz="2400" b="1" dirty="0">
              <a:latin typeface="Cambria" panose="02040503050406030204" pitchFamily="18" charset="0"/>
              <a:ea typeface="Cambria" panose="02040503050406030204" pitchFamily="18" charset="0"/>
              <a:cs typeface="Arial" panose="020B0604020202020204" pitchFamily="34" charset="0"/>
            </a:endParaRPr>
          </a:p>
          <a:p>
            <a:pPr marL="0" indent="0" algn="ctr">
              <a:buNone/>
              <a:defRPr/>
            </a:pPr>
            <a:r>
              <a:rPr lang="en-US" altLang="sq-AL" sz="2400" b="1" u="sng" dirty="0">
                <a:solidFill>
                  <a:srgbClr val="C00000"/>
                </a:solidFill>
                <a:latin typeface="Cambria" panose="02040503050406030204" pitchFamily="18" charset="0"/>
                <a:ea typeface="Cambria" panose="02040503050406030204" pitchFamily="18" charset="0"/>
                <a:cs typeface="Arial" panose="020B0604020202020204" pitchFamily="34" charset="0"/>
              </a:rPr>
              <a:t>P</a:t>
            </a:r>
            <a:r>
              <a:rPr lang="sq-AL" altLang="sq-AL" sz="2400" b="1" u="sng" dirty="0">
                <a:solidFill>
                  <a:srgbClr val="C00000"/>
                </a:solidFill>
                <a:latin typeface="Cambria" panose="02040503050406030204" pitchFamily="18" charset="0"/>
                <a:ea typeface="Cambria" panose="02040503050406030204" pitchFamily="18" charset="0"/>
                <a:cs typeface="Arial" panose="020B0604020202020204" pitchFamily="34" charset="0"/>
              </a:rPr>
              <a:t>ërbëhet prej  tri shtyllave</a:t>
            </a:r>
            <a:r>
              <a:rPr lang="en-US" altLang="sq-AL" sz="2400" b="1" u="sng" dirty="0">
                <a:solidFill>
                  <a:srgbClr val="C00000"/>
                </a:solidFill>
                <a:latin typeface="Cambria" panose="02040503050406030204" pitchFamily="18" charset="0"/>
                <a:ea typeface="Cambria" panose="02040503050406030204" pitchFamily="18" charset="0"/>
                <a:cs typeface="Arial" panose="020B0604020202020204" pitchFamily="34" charset="0"/>
              </a:rPr>
              <a:t> </a:t>
            </a:r>
            <a:r>
              <a:rPr lang="en-US" altLang="sq-AL" sz="2400" b="1" u="sng" dirty="0" err="1">
                <a:solidFill>
                  <a:srgbClr val="C00000"/>
                </a:solidFill>
                <a:latin typeface="Cambria" panose="02040503050406030204" pitchFamily="18" charset="0"/>
                <a:ea typeface="Cambria" panose="02040503050406030204" pitchFamily="18" charset="0"/>
                <a:cs typeface="Arial" panose="020B0604020202020204" pitchFamily="34" charset="0"/>
              </a:rPr>
              <a:t>Kryesore</a:t>
            </a:r>
            <a:r>
              <a:rPr lang="en-US" altLang="sq-AL" sz="2400" b="1" u="sng" dirty="0">
                <a:solidFill>
                  <a:srgbClr val="C00000"/>
                </a:solidFill>
                <a:latin typeface="Cambria" panose="02040503050406030204" pitchFamily="18" charset="0"/>
                <a:ea typeface="Cambria" panose="02040503050406030204" pitchFamily="18" charset="0"/>
              </a:rPr>
              <a:t>:</a:t>
            </a:r>
          </a:p>
          <a:p>
            <a:pPr marL="0" indent="0">
              <a:buNone/>
              <a:defRPr/>
            </a:pPr>
            <a:endParaRPr lang="en-US" altLang="sq-AL" sz="2400" b="1" u="sng" dirty="0">
              <a:latin typeface="Cambria" panose="02040503050406030204" pitchFamily="18" charset="0"/>
              <a:ea typeface="Cambria" panose="02040503050406030204" pitchFamily="18" charset="0"/>
            </a:endParaRPr>
          </a:p>
          <a:p>
            <a:pPr marL="0" indent="0">
              <a:spcBef>
                <a:spcPts val="0"/>
              </a:spcBef>
              <a:buNone/>
              <a:defRPr/>
            </a:pP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eaLnBrk="1" fontAlgn="auto" hangingPunct="1">
              <a:spcBef>
                <a:spcPts val="0"/>
              </a:spcBef>
              <a:spcAft>
                <a:spcPts val="0"/>
              </a:spcAft>
              <a:buNone/>
              <a:defRPr/>
            </a:pPr>
            <a:r>
              <a:rPr lang="en-US" sz="2400" dirty="0">
                <a:latin typeface="Cambria" panose="02040503050406030204" pitchFamily="18" charset="0"/>
                <a:ea typeface="Cambria" panose="02040503050406030204" pitchFamily="18" charset="0"/>
                <a:cs typeface="Arial" panose="020B0604020202020204" pitchFamily="34" charset="0"/>
              </a:rPr>
              <a:t> </a:t>
            </a:r>
          </a:p>
          <a:p>
            <a:pPr marL="0" indent="0" eaLnBrk="1" fontAlgn="auto" hangingPunct="1">
              <a:spcAft>
                <a:spcPts val="0"/>
              </a:spcAft>
              <a:buNone/>
              <a:defRPr/>
            </a:pP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eaLnBrk="1" fontAlgn="auto" hangingPunct="1">
              <a:spcAft>
                <a:spcPts val="0"/>
              </a:spcAft>
              <a:buNone/>
              <a:defRPr/>
            </a:pPr>
            <a:endParaRPr lang="en-US" sz="2400" b="1" dirty="0">
              <a:latin typeface="Cambria" panose="02040503050406030204" pitchFamily="18" charset="0"/>
              <a:ea typeface="Cambria" panose="02040503050406030204" pitchFamily="18" charset="0"/>
              <a:cs typeface="Arial" panose="020B0604020202020204" pitchFamily="34" charset="0"/>
            </a:endParaRPr>
          </a:p>
        </p:txBody>
      </p:sp>
      <p:sp>
        <p:nvSpPr>
          <p:cNvPr id="8197" name="Slide Number Placeholder 3"/>
          <p:cNvSpPr>
            <a:spLocks noGrp="1"/>
          </p:cNvSpPr>
          <p:nvPr>
            <p:ph type="sldNum" sz="quarter" idx="12"/>
          </p:nvPr>
        </p:nvSpPr>
        <p:spPr>
          <a:xfrm>
            <a:off x="3124200" y="6248400"/>
            <a:ext cx="2895600" cy="476250"/>
          </a:xfrm>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fld id="{878F275A-F0CE-4F5F-884E-C99C5726CFA1}" type="slidenum">
              <a:rPr lang="en-US" altLang="sq-AL">
                <a:solidFill>
                  <a:srgbClr val="898989"/>
                </a:solidFill>
              </a:rPr>
              <a:pPr algn="ctr"/>
              <a:t>10</a:t>
            </a:fld>
            <a:endParaRPr lang="en-US" altLang="sq-AL" dirty="0">
              <a:solidFill>
                <a:srgbClr val="898989"/>
              </a:solidFill>
            </a:endParaRPr>
          </a:p>
        </p:txBody>
      </p:sp>
      <p:sp>
        <p:nvSpPr>
          <p:cNvPr id="2" name="Footer Placeholder 1"/>
          <p:cNvSpPr>
            <a:spLocks noGrp="1"/>
          </p:cNvSpPr>
          <p:nvPr>
            <p:ph type="ftr" sz="quarter" idx="11"/>
          </p:nvPr>
        </p:nvSpPr>
        <p:spPr/>
        <p:txBody>
          <a:bodyPr/>
          <a:lstStyle/>
          <a:p>
            <a:r>
              <a:rPr lang="en-US"/>
              <a:t>Departamenti per Trajnime /KRPP  </a:t>
            </a:r>
          </a:p>
        </p:txBody>
      </p:sp>
      <p:graphicFrame>
        <p:nvGraphicFramePr>
          <p:cNvPr id="3" name="Diagram 2"/>
          <p:cNvGraphicFramePr/>
          <p:nvPr>
            <p:extLst>
              <p:ext uri="{D42A27DB-BD31-4B8C-83A1-F6EECF244321}">
                <p14:modId xmlns:p14="http://schemas.microsoft.com/office/powerpoint/2010/main" val="2594351156"/>
              </p:ext>
            </p:extLst>
          </p:nvPr>
        </p:nvGraphicFramePr>
        <p:xfrm>
          <a:off x="833438" y="1905000"/>
          <a:ext cx="72390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504715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Departamenti per Trajnime /KRPP  </a:t>
            </a:r>
          </a:p>
        </p:txBody>
      </p:sp>
      <p:sp>
        <p:nvSpPr>
          <p:cNvPr id="5" name="Slide Number Placeholder 4"/>
          <p:cNvSpPr>
            <a:spLocks noGrp="1"/>
          </p:cNvSpPr>
          <p:nvPr>
            <p:ph type="sldNum" sz="quarter" idx="12"/>
          </p:nvPr>
        </p:nvSpPr>
        <p:spPr/>
        <p:txBody>
          <a:bodyPr/>
          <a:lstStyle/>
          <a:p>
            <a:fld id="{DCFF98CF-7F0B-4F7C-9297-12472D36FA30}" type="slidenum">
              <a:rPr lang="en-US" smtClean="0"/>
              <a:t>11</a:t>
            </a:fld>
            <a:endParaRPr lang="en-US"/>
          </a:p>
        </p:txBody>
      </p:sp>
      <p:sp>
        <p:nvSpPr>
          <p:cNvPr id="6" name="Rectangle 5"/>
          <p:cNvSpPr/>
          <p:nvPr/>
        </p:nvSpPr>
        <p:spPr>
          <a:xfrm>
            <a:off x="76200" y="304800"/>
            <a:ext cx="9067800" cy="4524315"/>
          </a:xfrm>
          <a:prstGeom prst="rect">
            <a:avLst/>
          </a:prstGeom>
        </p:spPr>
        <p:txBody>
          <a:bodyPr wrap="square">
            <a:spAutoFit/>
          </a:bodyPr>
          <a:lstStyle/>
          <a:p>
            <a:pPr marL="0" indent="0">
              <a:buNone/>
            </a:pPr>
            <a:r>
              <a:rPr lang="sq-AL" sz="2400" dirty="0">
                <a:latin typeface="Cambria" panose="02040503050406030204" pitchFamily="18" charset="0"/>
                <a:ea typeface="Cambria" panose="02040503050406030204" pitchFamily="18" charset="0"/>
                <a:cs typeface="Arial" panose="020B0604020202020204" pitchFamily="34" charset="0"/>
              </a:rPr>
              <a:t>Akti me i lart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ligjor</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për prokurimin publik është Ligji për Prokurim Publik</a:t>
            </a:r>
            <a:r>
              <a:rPr lang="en-US" sz="2400" dirty="0">
                <a:latin typeface="Cambria" panose="02040503050406030204" pitchFamily="18" charset="0"/>
                <a:ea typeface="Cambria" panose="02040503050406030204" pitchFamily="18" charset="0"/>
                <a:cs typeface="Arial" panose="020B0604020202020204" pitchFamily="34" charset="0"/>
              </a:rPr>
              <a:t> i </a:t>
            </a:r>
            <a:r>
              <a:rPr lang="en-US" sz="2400" dirty="0" err="1">
                <a:latin typeface="Cambria" panose="02040503050406030204" pitchFamily="18" charset="0"/>
                <a:ea typeface="Cambria" panose="02040503050406030204" pitchFamily="18" charset="0"/>
                <a:cs typeface="Arial" panose="020B0604020202020204" pitchFamily="34" charset="0"/>
              </a:rPr>
              <a:t>cili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përfshin</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a:p>
            <a:pPr lvl="1"/>
            <a:endParaRPr lang="en-GB"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endParaRPr lang="en-GB"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endParaRPr lang="en-GB"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endParaRPr lang="en-GB"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endParaRPr lang="en-GB"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endParaRPr lang="en-GB"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p:txBody>
      </p:sp>
      <p:graphicFrame>
        <p:nvGraphicFramePr>
          <p:cNvPr id="7" name="Diagram 6"/>
          <p:cNvGraphicFramePr/>
          <p:nvPr>
            <p:extLst>
              <p:ext uri="{D42A27DB-BD31-4B8C-83A1-F6EECF244321}">
                <p14:modId xmlns:p14="http://schemas.microsoft.com/office/powerpoint/2010/main" val="2897544616"/>
              </p:ext>
            </p:extLst>
          </p:nvPr>
        </p:nvGraphicFramePr>
        <p:xfrm>
          <a:off x="838200" y="1524000"/>
          <a:ext cx="6858000" cy="424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1579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38200"/>
          </a:xfrm>
        </p:spPr>
        <p:txBody>
          <a:bodyPr>
            <a:normAutofit/>
          </a:bodyPr>
          <a:lstStyle/>
          <a:p>
            <a:pPr algn="ct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L</a:t>
            </a:r>
            <a:r>
              <a:rPr lang="sq-AL"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egjislacioni</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sekondare</a:t>
            </a:r>
            <a:r>
              <a:rPr lang="en-US" sz="2400" b="1" dirty="0">
                <a:latin typeface="Cambria" panose="02040503050406030204" pitchFamily="18" charset="0"/>
                <a:ea typeface="Cambria" panose="02040503050406030204" pitchFamily="18" charset="0"/>
                <a:cs typeface="Arial" panose="020B0604020202020204" pitchFamily="34" charset="0"/>
              </a:rPr>
              <a:t/>
            </a:r>
            <a:br>
              <a:rPr lang="en-US" sz="2400" b="1" dirty="0">
                <a:latin typeface="Cambria" panose="02040503050406030204" pitchFamily="18" charset="0"/>
                <a:ea typeface="Cambria" panose="02040503050406030204" pitchFamily="18" charset="0"/>
                <a:cs typeface="Arial" panose="020B0604020202020204" pitchFamily="34" charset="0"/>
              </a:rPr>
            </a:br>
            <a:endParaRPr lang="sq-AL" sz="24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762001"/>
            <a:ext cx="9144000" cy="6096000"/>
          </a:xfrm>
        </p:spPr>
        <p:txBody>
          <a:bodyPr>
            <a:normAutofit/>
          </a:bodyPr>
          <a:lstStyle/>
          <a:p>
            <a:pPr>
              <a:buFont typeface="Wingdings" pitchFamily="2" charset="2"/>
              <a:buChar char="§"/>
              <a:defRPr/>
            </a:pPr>
            <a:r>
              <a:rPr lang="sq-AL" sz="2400" b="1" dirty="0">
                <a:latin typeface="Cambria" panose="02040503050406030204" pitchFamily="18" charset="0"/>
                <a:ea typeface="Cambria" panose="02040503050406030204" pitchFamily="18" charset="0"/>
                <a:cs typeface="Arial" panose="020B0604020202020204" pitchFamily="34" charset="0"/>
              </a:rPr>
              <a:t>Rregullat </a:t>
            </a:r>
            <a:r>
              <a:rPr lang="en-US" sz="2400" b="1" dirty="0">
                <a:latin typeface="Cambria" panose="02040503050406030204" pitchFamily="18" charset="0"/>
                <a:ea typeface="Cambria" panose="02040503050406030204" pitchFamily="18" charset="0"/>
                <a:cs typeface="Arial" panose="020B0604020202020204" pitchFamily="34" charset="0"/>
              </a:rPr>
              <a:t> dhe </a:t>
            </a:r>
            <a:r>
              <a:rPr lang="en-US" sz="2400" b="1" dirty="0" err="1">
                <a:latin typeface="Cambria" panose="02040503050406030204" pitchFamily="18" charset="0"/>
                <a:ea typeface="Cambria" panose="02040503050406030204" pitchFamily="18" charset="0"/>
                <a:cs typeface="Arial" panose="020B0604020202020204" pitchFamily="34" charset="0"/>
              </a:rPr>
              <a:t>Udhzuesit</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Operativ</a:t>
            </a:r>
            <a:r>
              <a:rPr lang="en-US" sz="2400" b="1" dirty="0">
                <a:latin typeface="Cambria" panose="02040503050406030204" pitchFamily="18" charset="0"/>
                <a:ea typeface="Cambria" panose="02040503050406030204" pitchFamily="18" charset="0"/>
                <a:cs typeface="Arial" panose="020B0604020202020204" pitchFamily="34" charset="0"/>
              </a:rPr>
              <a:t> p</a:t>
            </a:r>
            <a:r>
              <a:rPr lang="en-US" sz="2400" dirty="0">
                <a:latin typeface="Cambria" panose="02040503050406030204" pitchFamily="18" charset="0"/>
                <a:ea typeface="Cambria" panose="02040503050406030204" pitchFamily="18" charset="0"/>
                <a:cs typeface="Arial" panose="020B0604020202020204" pitchFamily="34" charset="0"/>
              </a:rPr>
              <a:t>ë</a:t>
            </a:r>
            <a:r>
              <a:rPr lang="en-US" sz="2400" b="1" dirty="0">
                <a:latin typeface="Cambria" panose="02040503050406030204" pitchFamily="18" charset="0"/>
                <a:ea typeface="Cambria" panose="02040503050406030204" pitchFamily="18" charset="0"/>
                <a:cs typeface="Arial" panose="020B0604020202020204" pitchFamily="34" charset="0"/>
              </a:rPr>
              <a:t>r </a:t>
            </a:r>
            <a:r>
              <a:rPr lang="sq-AL" sz="2400" b="1" dirty="0">
                <a:latin typeface="Cambria" panose="02040503050406030204" pitchFamily="18" charset="0"/>
                <a:ea typeface="Cambria" panose="02040503050406030204" pitchFamily="18" charset="0"/>
                <a:cs typeface="Arial" panose="020B0604020202020204" pitchFamily="34" charset="0"/>
              </a:rPr>
              <a:t>Prokurim Publik</a:t>
            </a:r>
            <a:r>
              <a:rPr lang="en-US" sz="2400" b="1" dirty="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(legjislacioni sekondare</a:t>
            </a:r>
            <a:r>
              <a:rPr lang="en-US" sz="2400" b="1" dirty="0">
                <a:latin typeface="Cambria" panose="02040503050406030204" pitchFamily="18" charset="0"/>
                <a:ea typeface="Cambria" panose="02040503050406030204" pitchFamily="18" charset="0"/>
                <a:cs typeface="Arial" panose="020B0604020202020204" pitchFamily="34" charset="0"/>
              </a:rPr>
              <a:t>.</a:t>
            </a:r>
          </a:p>
          <a:p>
            <a:pPr>
              <a:buFont typeface="Wingdings" pitchFamily="2" charset="2"/>
              <a:buChar char="§"/>
              <a:defRPr/>
            </a:pPr>
            <a:endParaRPr lang="sq-AL" sz="2400" dirty="0">
              <a:effectLst>
                <a:outerShdw blurRad="38100" dist="38100" dir="2700000" algn="tl">
                  <a:srgbClr val="C0C0C0"/>
                </a:outerShdw>
              </a:effectLst>
              <a:latin typeface="Cambria" panose="02040503050406030204" pitchFamily="18" charset="0"/>
              <a:ea typeface="Cambria" panose="02040503050406030204" pitchFamily="18" charset="0"/>
              <a:cs typeface="Arial" panose="020B0604020202020204" pitchFamily="34" charset="0"/>
            </a:endParaRPr>
          </a:p>
          <a:p>
            <a:pPr>
              <a:buFont typeface="Wingdings" pitchFamily="2" charset="2"/>
              <a:buChar char="§"/>
              <a:defRPr/>
            </a:pPr>
            <a:r>
              <a:rPr lang="sq-AL" sz="2400" dirty="0">
                <a:latin typeface="Cambria" panose="02040503050406030204" pitchFamily="18" charset="0"/>
                <a:ea typeface="Cambria" panose="02040503050406030204" pitchFamily="18" charset="0"/>
                <a:cs typeface="Arial" panose="020B0604020202020204" pitchFamily="34" charset="0"/>
              </a:rPr>
              <a:t>Bëjnë:</a:t>
            </a:r>
            <a:r>
              <a:rPr lang="en-US" sz="2400" dirty="0">
                <a:latin typeface="Cambria" panose="02040503050406030204" pitchFamily="18" charset="0"/>
                <a:ea typeface="Cambria" panose="02040503050406030204" pitchFamily="18" charset="0"/>
                <a:cs typeface="Arial" panose="020B0604020202020204" pitchFamily="34" charset="0"/>
              </a:rPr>
              <a:t> </a:t>
            </a:r>
          </a:p>
          <a:p>
            <a:pPr marL="0" indent="0">
              <a:buNone/>
              <a:defRPr/>
            </a:pPr>
            <a:endParaRPr lang="en-US" sz="2400" dirty="0">
              <a:latin typeface="Cambria" panose="02040503050406030204" pitchFamily="18" charset="0"/>
              <a:ea typeface="Cambria" panose="02040503050406030204" pitchFamily="18" charset="0"/>
              <a:cs typeface="Arial" panose="020B0604020202020204" pitchFamily="34" charset="0"/>
            </a:endParaRPr>
          </a:p>
          <a:p>
            <a:pPr>
              <a:spcBef>
                <a:spcPts val="0"/>
              </a:spcBef>
              <a:buFont typeface="Wingdings" pitchFamily="2" charset="2"/>
              <a:buChar char="§"/>
              <a:defRPr/>
            </a:pP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Sqarimin e ligjit (</a:t>
            </a:r>
            <a:r>
              <a:rPr lang="en-US" sz="2400" dirty="0" err="1">
                <a:latin typeface="Cambria" panose="02040503050406030204" pitchFamily="18" charset="0"/>
                <a:ea typeface="Cambria" panose="02040503050406030204" pitchFamily="18" charset="0"/>
                <a:cs typeface="Arial" panose="020B0604020202020204" pitchFamily="34" charset="0"/>
              </a:rPr>
              <a:t>dispozitave</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të ligjit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neneve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ligjit</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a:t>
            </a:r>
            <a:r>
              <a:rPr lang="en-US" sz="2400" dirty="0">
                <a:latin typeface="Cambria" panose="02040503050406030204" pitchFamily="18" charset="0"/>
                <a:ea typeface="Cambria" panose="02040503050406030204" pitchFamily="18" charset="0"/>
                <a:cs typeface="Arial" panose="020B0604020202020204" pitchFamily="34" charset="0"/>
              </a:rPr>
              <a:t>.</a:t>
            </a:r>
          </a:p>
          <a:p>
            <a:pPr>
              <a:spcBef>
                <a:spcPts val="0"/>
              </a:spcBef>
              <a:buFont typeface="Wingdings" pitchFamily="2" charset="2"/>
              <a:buChar char="§"/>
              <a:defRPr/>
            </a:pP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Përshkruajnë </a:t>
            </a:r>
            <a:r>
              <a:rPr lang="en-US" sz="2400" dirty="0" err="1">
                <a:latin typeface="Cambria" panose="02040503050406030204" pitchFamily="18" charset="0"/>
                <a:ea typeface="Cambria" panose="02040503050406030204" pitchFamily="18" charset="0"/>
                <a:cs typeface="Arial" panose="020B0604020202020204" pitchFamily="34" charset="0"/>
              </a:rPr>
              <a:t>mënyrën</a:t>
            </a:r>
            <a:r>
              <a:rPr lang="en-US" sz="2400" dirty="0">
                <a:latin typeface="Cambria" panose="02040503050406030204" pitchFamily="18" charset="0"/>
                <a:ea typeface="Cambria" panose="02040503050406030204" pitchFamily="18" charset="0"/>
                <a:cs typeface="Arial" panose="020B0604020202020204" pitchFamily="34" charset="0"/>
              </a:rPr>
              <a:t> e </a:t>
            </a:r>
            <a:r>
              <a:rPr lang="sq-AL" sz="2400" dirty="0">
                <a:latin typeface="Cambria" panose="02040503050406030204" pitchFamily="18" charset="0"/>
                <a:ea typeface="Cambria" panose="02040503050406030204" pitchFamily="18" charset="0"/>
                <a:cs typeface="Arial" panose="020B0604020202020204" pitchFamily="34" charset="0"/>
              </a:rPr>
              <a:t>implementimin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sq-AL" sz="2400" dirty="0">
                <a:latin typeface="Cambria" panose="02040503050406030204" pitchFamily="18" charset="0"/>
                <a:ea typeface="Cambria" panose="02040503050406030204" pitchFamily="18" charset="0"/>
                <a:cs typeface="Arial" panose="020B0604020202020204" pitchFamily="34" charset="0"/>
              </a:rPr>
              <a:t> Ligjit</a:t>
            </a:r>
            <a:r>
              <a:rPr lang="en-US" sz="2400" dirty="0">
                <a:latin typeface="Cambria" panose="02040503050406030204" pitchFamily="18" charset="0"/>
                <a:ea typeface="Cambria" panose="02040503050406030204" pitchFamily="18" charset="0"/>
                <a:cs typeface="Arial" panose="020B0604020202020204" pitchFamily="34" charset="0"/>
              </a:rPr>
              <a:t>.</a:t>
            </a:r>
          </a:p>
          <a:p>
            <a:pPr>
              <a:spcBef>
                <a:spcPts val="0"/>
              </a:spcBef>
              <a:buFont typeface="Wingdings" pitchFamily="2" charset="2"/>
              <a:buChar char="§"/>
              <a:defRPr/>
            </a:pP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Mundësojnë</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implementimin më praktik</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a:p>
            <a:pPr>
              <a:spcBef>
                <a:spcPts val="0"/>
              </a:spcBef>
              <a:buFont typeface="Wingdings" pitchFamily="2" charset="2"/>
              <a:buChar char="§"/>
              <a:defRPr/>
            </a:pP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Karakteristik</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tyre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është</a:t>
            </a:r>
            <a:r>
              <a:rPr lang="en-US" sz="2400" dirty="0">
                <a:latin typeface="Cambria" panose="02040503050406030204" pitchFamily="18" charset="0"/>
                <a:ea typeface="Cambria" panose="02040503050406030204" pitchFamily="18" charset="0"/>
                <a:cs typeface="Arial" panose="020B0604020202020204" pitchFamily="34" charset="0"/>
              </a:rPr>
              <a:t>  se </a:t>
            </a:r>
            <a:r>
              <a:rPr lang="sq-AL" sz="2400" dirty="0">
                <a:latin typeface="Cambria" panose="02040503050406030204" pitchFamily="18" charset="0"/>
                <a:ea typeface="Cambria" panose="02040503050406030204" pitchFamily="18" charset="0"/>
                <a:cs typeface="Arial" panose="020B0604020202020204" pitchFamily="34" charset="0"/>
              </a:rPr>
              <a:t>nuk ka nevojë për aprovim në</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spcBef>
                <a:spcPts val="0"/>
              </a:spcBef>
              <a:buNone/>
              <a:defRPr/>
            </a:pP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  p</a:t>
            </a:r>
            <a:r>
              <a:rPr lang="sq-AL" sz="2400" dirty="0" err="1">
                <a:latin typeface="Cambria" panose="02040503050406030204" pitchFamily="18" charset="0"/>
                <a:ea typeface="Cambria" panose="02040503050406030204" pitchFamily="18" charset="0"/>
                <a:cs typeface="Arial" panose="020B0604020202020204" pitchFamily="34" charset="0"/>
              </a:rPr>
              <a:t>arlament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por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vetëm</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nga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bordi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a:t>
            </a:r>
            <a:r>
              <a:rPr lang="en-US" sz="2400" dirty="0">
                <a:latin typeface="Cambria" panose="02040503050406030204" pitchFamily="18" charset="0"/>
                <a:ea typeface="Cambria" panose="02040503050406030204" pitchFamily="18" charset="0"/>
                <a:cs typeface="Arial" panose="020B0604020202020204" pitchFamily="34" charset="0"/>
              </a:rPr>
              <a:t> KRPP-ja.</a:t>
            </a:r>
          </a:p>
          <a:p>
            <a:pPr>
              <a:spcBef>
                <a:spcPts val="0"/>
              </a:spcBef>
              <a:buFont typeface="Wingdings" pitchFamily="2" charset="2"/>
              <a:buChar char="§"/>
              <a:defRPr/>
            </a:pPr>
            <a:r>
              <a:rPr lang="en-US" sz="2400" dirty="0">
                <a:latin typeface="Cambria" panose="02040503050406030204" pitchFamily="18" charset="0"/>
                <a:ea typeface="Cambria" panose="02040503050406030204" pitchFamily="18" charset="0"/>
                <a:cs typeface="Arial" panose="020B0604020202020204" pitchFamily="34" charset="0"/>
              </a:rPr>
              <a:t>  N</a:t>
            </a:r>
            <a:r>
              <a:rPr lang="sq-AL" sz="2400" dirty="0">
                <a:latin typeface="Cambria" panose="02040503050406030204" pitchFamily="18" charset="0"/>
                <a:ea typeface="Cambria" panose="02040503050406030204" pitchFamily="18" charset="0"/>
                <a:cs typeface="Arial" panose="020B0604020202020204" pitchFamily="34" charset="0"/>
              </a:rPr>
              <a: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krahasim</a:t>
            </a:r>
            <a:r>
              <a:rPr lang="en-US" sz="2400" dirty="0">
                <a:latin typeface="Cambria" panose="02040503050406030204" pitchFamily="18" charset="0"/>
                <a:ea typeface="Cambria" panose="02040503050406030204" pitchFamily="18" charset="0"/>
                <a:cs typeface="Arial" panose="020B0604020202020204" pitchFamily="34" charset="0"/>
              </a:rPr>
              <a:t> me </a:t>
            </a:r>
            <a:r>
              <a:rPr lang="en-US" sz="2400" dirty="0" err="1">
                <a:latin typeface="Cambria" panose="02040503050406030204" pitchFamily="18" charset="0"/>
                <a:ea typeface="Cambria" panose="02040503050406030204" pitchFamily="18" charset="0"/>
                <a:cs typeface="Arial" panose="020B0604020202020204" pitchFamily="34" charset="0"/>
              </a:rPr>
              <a:t>ligjin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jan</a:t>
            </a:r>
            <a:r>
              <a:rPr lang="sq-AL" sz="2400" dirty="0">
                <a:latin typeface="Cambria" panose="02040503050406030204" pitchFamily="18" charset="0"/>
                <a:ea typeface="Cambria" panose="02040503050406030204" pitchFamily="18" charset="0"/>
                <a:cs typeface="Arial" panose="020B0604020202020204" pitchFamily="34" charset="0"/>
              </a:rPr>
              <a:t>ë</a:t>
            </a:r>
            <a:r>
              <a:rPr lang="en-US" sz="2400" dirty="0">
                <a:latin typeface="Cambria" panose="02040503050406030204" pitchFamily="18" charset="0"/>
                <a:ea typeface="Cambria" panose="02040503050406030204" pitchFamily="18" charset="0"/>
                <a:cs typeface="Arial" panose="020B0604020202020204" pitchFamily="34" charset="0"/>
              </a:rPr>
              <a:t> m</a:t>
            </a:r>
            <a:r>
              <a:rPr lang="sq-AL" sz="2400" dirty="0">
                <a:latin typeface="Cambria" panose="02040503050406030204" pitchFamily="18" charset="0"/>
                <a:ea typeface="Cambria" panose="02040503050406030204" pitchFamily="18" charset="0"/>
                <a:cs typeface="Arial" panose="020B0604020202020204" pitchFamily="34" charset="0"/>
              </a:rPr>
              <a: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fleksibile</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a:t>
            </a:r>
            <a:r>
              <a:rPr lang="en-US" sz="2400" dirty="0">
                <a:latin typeface="Cambria" panose="02040503050406030204" pitchFamily="18" charset="0"/>
                <a:ea typeface="Cambria" panose="02040503050406030204" pitchFamily="18" charset="0"/>
                <a:cs typeface="Arial" panose="020B0604020202020204" pitchFamily="34" charset="0"/>
              </a:rPr>
              <a:t>  </a:t>
            </a:r>
          </a:p>
          <a:p>
            <a:pPr marL="0" indent="0">
              <a:buNone/>
              <a:defRPr/>
            </a:pPr>
            <a:r>
              <a:rPr lang="en-US" sz="2400" dirty="0">
                <a:latin typeface="Cambria" panose="02040503050406030204" pitchFamily="18" charset="0"/>
                <a:ea typeface="Cambria" panose="02040503050406030204" pitchFamily="18" charset="0"/>
                <a:cs typeface="Arial" panose="020B0604020202020204" pitchFamily="34" charset="0"/>
              </a:rPr>
              <a:t>   </a:t>
            </a:r>
            <a:endParaRPr lang="sq-AL" sz="2400" dirty="0">
              <a:latin typeface="Cambria" panose="02040503050406030204" pitchFamily="18" charset="0"/>
              <a:ea typeface="Cambria" panose="02040503050406030204" pitchFamily="18" charset="0"/>
              <a:cs typeface="Arial" panose="020B0604020202020204" pitchFamily="34" charset="0"/>
            </a:endParaRPr>
          </a:p>
          <a:p>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12</a:t>
            </a:fld>
            <a:endParaRPr lang="en-US" dirty="0"/>
          </a:p>
        </p:txBody>
      </p:sp>
      <p:sp>
        <p:nvSpPr>
          <p:cNvPr id="5" name="Footer Placeholder 4"/>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2009330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152400"/>
            <a:ext cx="9144000" cy="838200"/>
          </a:xfrm>
        </p:spPr>
        <p:txBody>
          <a:bodyPr>
            <a:noAutofit/>
          </a:bodyPr>
          <a:lstStyle/>
          <a:p>
            <a:pPr algn="ctr" eaLnBrk="1" hangingPunct="1"/>
            <a:r>
              <a:rPr lang="sq-AL" alt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Dokumentet standarde për </a:t>
            </a:r>
            <a:r>
              <a:rPr lang="sq-AL" altLang="sq-AL"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ofertim</a:t>
            </a:r>
            <a:r>
              <a:rPr lang="sq-AL" alt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dhe format</a:t>
            </a:r>
          </a:p>
        </p:txBody>
      </p:sp>
      <p:sp>
        <p:nvSpPr>
          <p:cNvPr id="18435" name="Rectangle 3"/>
          <p:cNvSpPr>
            <a:spLocks noGrp="1" noChangeArrowheads="1"/>
          </p:cNvSpPr>
          <p:nvPr>
            <p:ph idx="1"/>
          </p:nvPr>
        </p:nvSpPr>
        <p:spPr>
          <a:xfrm>
            <a:off x="0" y="1371600"/>
            <a:ext cx="9144000" cy="4843463"/>
          </a:xfrm>
        </p:spPr>
        <p:txBody>
          <a:bodyPr rtlCol="0">
            <a:normAutofit/>
          </a:bodyPr>
          <a:lstStyle/>
          <a:p>
            <a:pPr>
              <a:buFont typeface="Wingdings" pitchFamily="2" charset="2"/>
              <a:buChar char="§"/>
              <a:defRPr/>
            </a:pPr>
            <a:r>
              <a:rPr lang="sq-AL" sz="2400" dirty="0">
                <a:latin typeface="Cambria" panose="02040503050406030204" pitchFamily="18" charset="0"/>
                <a:ea typeface="Cambria" panose="02040503050406030204" pitchFamily="18" charset="0"/>
                <a:cs typeface="Arial" panose="020B0604020202020204" pitchFamily="34" charset="0"/>
              </a:rPr>
              <a:t>Bëjnë:</a:t>
            </a:r>
            <a:r>
              <a:rPr lang="en-US" sz="2400" dirty="0">
                <a:latin typeface="Cambria" panose="02040503050406030204" pitchFamily="18" charset="0"/>
                <a:ea typeface="Cambria" panose="02040503050406030204" pitchFamily="18" charset="0"/>
                <a:cs typeface="Arial" panose="020B0604020202020204" pitchFamily="34" charset="0"/>
              </a:rPr>
              <a:t> </a:t>
            </a:r>
            <a:endParaRPr lang="sq-AL" sz="2400" dirty="0">
              <a:latin typeface="Cambria" panose="02040503050406030204" pitchFamily="18" charset="0"/>
              <a:ea typeface="Cambria" panose="02040503050406030204" pitchFamily="18" charset="0"/>
              <a:cs typeface="Arial" panose="020B0604020202020204" pitchFamily="34" charset="0"/>
            </a:endParaRPr>
          </a:p>
          <a:p>
            <a:pPr marL="0" indent="0">
              <a:buNone/>
              <a:defRPr/>
            </a:pPr>
            <a:endParaRPr lang="sq-AL" sz="2400" dirty="0">
              <a:latin typeface="Cambria" panose="02040503050406030204" pitchFamily="18" charset="0"/>
              <a:ea typeface="Cambria" panose="02040503050406030204" pitchFamily="18" charset="0"/>
              <a:cs typeface="Arial" panose="020B0604020202020204" pitchFamily="34" charset="0"/>
            </a:endParaRPr>
          </a:p>
          <a:p>
            <a:pPr marL="0">
              <a:buFont typeface="Wingdings" panose="05000000000000000000" pitchFamily="2" charset="2"/>
              <a:buChar char="§"/>
              <a:defRPr/>
            </a:pPr>
            <a:r>
              <a:rPr lang="sq-AL" sz="2400" dirty="0">
                <a:latin typeface="Cambria" panose="02040503050406030204" pitchFamily="18" charset="0"/>
                <a:ea typeface="Cambria" panose="02040503050406030204" pitchFamily="18" charset="0"/>
                <a:cs typeface="Arial" panose="020B0604020202020204" pitchFamily="34" charset="0"/>
              </a:rPr>
              <a:t>Përshkrimin në detale të hapave </a:t>
            </a:r>
            <a:r>
              <a:rPr lang="en-US" sz="2400" dirty="0" err="1">
                <a:latin typeface="Cambria" panose="02040503050406030204" pitchFamily="18" charset="0"/>
                <a:ea typeface="Cambria" panose="02040503050406030204" pitchFamily="18" charset="0"/>
                <a:cs typeface="Arial" panose="020B0604020202020204" pitchFamily="34" charset="0"/>
              </a:rPr>
              <a:t>për</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procedura</a:t>
            </a:r>
            <a:r>
              <a:rPr lang="en-US" sz="2400" dirty="0">
                <a:latin typeface="Cambria" panose="02040503050406030204" pitchFamily="18" charset="0"/>
                <a:ea typeface="Cambria" panose="02040503050406030204" pitchFamily="18" charset="0"/>
                <a:cs typeface="Arial" panose="020B0604020202020204" pitchFamily="34" charset="0"/>
              </a:rPr>
              <a:t>t e </a:t>
            </a:r>
            <a:r>
              <a:rPr lang="sq-AL" sz="2400" dirty="0">
                <a:latin typeface="Cambria" panose="02040503050406030204" pitchFamily="18" charset="0"/>
                <a:ea typeface="Cambria" panose="02040503050406030204" pitchFamily="18" charset="0"/>
                <a:cs typeface="Arial" panose="020B0604020202020204" pitchFamily="34" charset="0"/>
              </a:rPr>
              <a:t>prokurimit.</a:t>
            </a:r>
          </a:p>
          <a:p>
            <a:pPr marL="0">
              <a:buFont typeface="Wingdings" panose="05000000000000000000" pitchFamily="2" charset="2"/>
              <a:buChar char="§"/>
              <a:defRPr/>
            </a:pPr>
            <a:r>
              <a:rPr lang="sq-AL" sz="2400" dirty="0">
                <a:latin typeface="Cambria" panose="02040503050406030204" pitchFamily="18" charset="0"/>
                <a:ea typeface="Cambria" panose="02040503050406030204" pitchFamily="18" charset="0"/>
                <a:cs typeface="Arial" panose="020B0604020202020204" pitchFamily="34" charset="0"/>
              </a:rPr>
              <a:t>Janë specifike për prokurime të ndryshme  (furnizime, shërbime dhe </a:t>
            </a:r>
            <a:r>
              <a:rPr lang="sq-AL" sz="2400" dirty="0" err="1">
                <a:latin typeface="Cambria" panose="02040503050406030204" pitchFamily="18" charset="0"/>
                <a:ea typeface="Cambria" panose="02040503050406030204" pitchFamily="18" charset="0"/>
                <a:cs typeface="Arial" panose="020B0604020202020204" pitchFamily="34" charset="0"/>
              </a:rPr>
              <a:t>pun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a:t>
            </a:r>
          </a:p>
          <a:p>
            <a:pPr marL="0">
              <a:buFont typeface="Wingdings" panose="05000000000000000000" pitchFamily="2" charset="2"/>
              <a:buChar char="§"/>
              <a:defRPr/>
            </a:pPr>
            <a:r>
              <a:rPr lang="en-US" sz="2400" dirty="0" err="1">
                <a:latin typeface="Cambria" panose="02040503050406030204" pitchFamily="18" charset="0"/>
                <a:ea typeface="Cambria" panose="02040503050406030204" pitchFamily="18" charset="0"/>
                <a:cs typeface="Arial" panose="020B0604020202020204" pitchFamily="34" charset="0"/>
              </a:rPr>
              <a:t>Nivelet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limitet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dhe </a:t>
            </a:r>
            <a:r>
              <a:rPr lang="en-US" sz="2400" dirty="0" err="1">
                <a:latin typeface="Cambria" panose="02040503050406030204" pitchFamily="18" charset="0"/>
                <a:ea typeface="Cambria" panose="02040503050406030204" pitchFamily="18" charset="0"/>
                <a:cs typeface="Arial" panose="020B0604020202020204" pitchFamily="34" charset="0"/>
              </a:rPr>
              <a:t>llojet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procedurave</a:t>
            </a:r>
            <a:r>
              <a:rPr lang="en-US" sz="2400" dirty="0">
                <a:latin typeface="Cambria" panose="02040503050406030204" pitchFamily="18" charset="0"/>
                <a:ea typeface="Cambria" panose="02040503050406030204" pitchFamily="18" charset="0"/>
                <a:cs typeface="Arial" panose="020B0604020202020204" pitchFamily="34" charset="0"/>
              </a:rPr>
              <a:t> .</a:t>
            </a:r>
            <a:endParaRPr lang="sq-AL" sz="2400" dirty="0">
              <a:latin typeface="Cambria" panose="02040503050406030204" pitchFamily="18" charset="0"/>
              <a:ea typeface="Cambria" panose="02040503050406030204" pitchFamily="18" charset="0"/>
              <a:cs typeface="Arial" panose="020B0604020202020204" pitchFamily="34" charset="0"/>
            </a:endParaRPr>
          </a:p>
          <a:p>
            <a:pPr marL="0">
              <a:lnSpc>
                <a:spcPct val="100000"/>
              </a:lnSpc>
              <a:spcBef>
                <a:spcPts val="0"/>
              </a:spcBef>
              <a:buFont typeface="Wingdings" panose="05000000000000000000" pitchFamily="2" charset="2"/>
              <a:buChar char="§"/>
              <a:defRPr/>
            </a:pPr>
            <a:r>
              <a:rPr lang="en-US" sz="2400" dirty="0" err="1">
                <a:latin typeface="Cambria" panose="02040503050406030204" pitchFamily="18" charset="0"/>
                <a:ea typeface="Cambria" panose="02040503050406030204" pitchFamily="18" charset="0"/>
                <a:cs typeface="Arial" panose="020B0604020202020204" pitchFamily="34" charset="0"/>
              </a:rPr>
              <a:t>Dokumentet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standarte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tenderimit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janë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shumta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numer</a:t>
            </a:r>
            <a:r>
              <a:rPr lang="en-US" sz="2400" dirty="0">
                <a:latin typeface="Cambria" panose="02040503050406030204" pitchFamily="18" charset="0"/>
                <a:ea typeface="Cambria" panose="02040503050406030204" pitchFamily="18" charset="0"/>
                <a:cs typeface="Arial" panose="020B0604020202020204" pitchFamily="34" charset="0"/>
              </a:rPr>
              <a:t> , </a:t>
            </a:r>
            <a:r>
              <a:rPr lang="sq-AL" sz="2400" dirty="0">
                <a:latin typeface="Cambria" panose="02040503050406030204" pitchFamily="18" charset="0"/>
                <a:ea typeface="Cambria" panose="02040503050406030204" pitchFamily="18" charset="0"/>
                <a:cs typeface="Arial" panose="020B0604020202020204" pitchFamily="34" charset="0"/>
              </a:rPr>
              <a:t> </a:t>
            </a:r>
          </a:p>
          <a:p>
            <a:pPr marL="0" indent="0">
              <a:lnSpc>
                <a:spcPct val="100000"/>
              </a:lnSpc>
              <a:spcBef>
                <a:spcPts val="0"/>
              </a:spcBef>
              <a:buNone/>
              <a:defRPr/>
            </a:pPr>
            <a:r>
              <a:rPr lang="sq-AL"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janë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obligueshme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tu</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aplikuar</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nga </a:t>
            </a:r>
            <a:r>
              <a:rPr lang="en-US" sz="2400" dirty="0" err="1">
                <a:latin typeface="Cambria" panose="02040503050406030204" pitchFamily="18" charset="0"/>
                <a:ea typeface="Cambria" panose="02040503050406030204" pitchFamily="18" charset="0"/>
                <a:cs typeface="Arial" panose="020B0604020202020204" pitchFamily="34" charset="0"/>
              </a:rPr>
              <a:t>Autoritet</a:t>
            </a:r>
            <a:r>
              <a:rPr lang="en-US" sz="2400" dirty="0">
                <a:latin typeface="Cambria" panose="02040503050406030204" pitchFamily="18" charset="0"/>
                <a:ea typeface="Cambria" panose="02040503050406030204" pitchFamily="18" charset="0"/>
                <a:cs typeface="Arial" panose="020B0604020202020204" pitchFamily="34" charset="0"/>
              </a:rPr>
              <a:t> Kontraktuese</a:t>
            </a:r>
            <a:endParaRPr lang="sq-AL" sz="2400" dirty="0">
              <a:latin typeface="Cambria" panose="02040503050406030204" pitchFamily="18" charset="0"/>
              <a:ea typeface="Cambria" panose="02040503050406030204" pitchFamily="18" charset="0"/>
              <a:cs typeface="Arial" panose="020B0604020202020204" pitchFamily="34" charset="0"/>
            </a:endParaRPr>
          </a:p>
          <a:p>
            <a:pPr marL="0" indent="0">
              <a:lnSpc>
                <a:spcPct val="100000"/>
              </a:lnSpc>
              <a:spcBef>
                <a:spcPts val="0"/>
              </a:spcBef>
              <a:buNone/>
              <a:defRPr/>
            </a:pPr>
            <a:r>
              <a:rPr lang="sq-AL" sz="2400" dirty="0">
                <a:latin typeface="Cambria" panose="02040503050406030204" pitchFamily="18" charset="0"/>
                <a:ea typeface="Cambria" panose="02040503050406030204" pitchFamily="18" charset="0"/>
                <a:cs typeface="Arial" panose="020B0604020202020204" pitchFamily="34" charset="0"/>
              </a:rPr>
              <a:t>   që </a:t>
            </a:r>
            <a:r>
              <a:rPr lang="sq-AL" sz="2400" dirty="0" err="1">
                <a:latin typeface="Cambria" panose="02040503050406030204" pitchFamily="18" charset="0"/>
                <a:ea typeface="Cambria" panose="02040503050406030204" pitchFamily="18" charset="0"/>
                <a:cs typeface="Arial" panose="020B0604020202020204" pitchFamily="34" charset="0"/>
              </a:rPr>
              <a:t>egzistojn</a:t>
            </a:r>
            <a:r>
              <a:rPr lang="sq-AL" sz="2400" dirty="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Kosovë</a:t>
            </a:r>
            <a:r>
              <a:rPr lang="en-US" sz="2400" dirty="0">
                <a:latin typeface="Cambria" panose="02040503050406030204" pitchFamily="18" charset="0"/>
                <a:ea typeface="Cambria" panose="02040503050406030204" pitchFamily="18" charset="0"/>
                <a:cs typeface="Arial" panose="020B0604020202020204" pitchFamily="34" charset="0"/>
              </a:rPr>
              <a:t>.</a:t>
            </a:r>
          </a:p>
          <a:p>
            <a:pPr marL="457200" lvl="1" indent="0" eaLnBrk="1" fontAlgn="auto" hangingPunct="1">
              <a:spcAft>
                <a:spcPts val="0"/>
              </a:spcAft>
              <a:buNone/>
              <a:defRPr/>
            </a:pPr>
            <a:endParaRPr lang="sq-AL" sz="2400" dirty="0">
              <a:solidFill>
                <a:srgbClr val="FF0000"/>
              </a:solidFill>
              <a:latin typeface="Cambria" panose="02040503050406030204" pitchFamily="18" charset="0"/>
              <a:ea typeface="Cambria" panose="02040503050406030204" pitchFamily="18" charset="0"/>
              <a:cs typeface="Arial" panose="020B0604020202020204" pitchFamily="34" charset="0"/>
            </a:endParaRPr>
          </a:p>
          <a:p>
            <a:pPr lvl="1" eaLnBrk="1" fontAlgn="auto" hangingPunct="1">
              <a:spcAft>
                <a:spcPts val="0"/>
              </a:spcAft>
              <a:buFontTx/>
              <a:buNone/>
              <a:defRPr/>
            </a:pPr>
            <a:endParaRPr lang="sq-AL" sz="2400" dirty="0">
              <a:latin typeface="Cambria" panose="02040503050406030204" pitchFamily="18" charset="0"/>
              <a:ea typeface="Cambria" panose="02040503050406030204" pitchFamily="18" charset="0"/>
              <a:cs typeface="Arial" panose="020B0604020202020204" pitchFamily="34" charset="0"/>
            </a:endParaRPr>
          </a:p>
          <a:p>
            <a:pPr lvl="1" eaLnBrk="1" fontAlgn="auto" hangingPunct="1">
              <a:spcAft>
                <a:spcPts val="0"/>
              </a:spcAft>
              <a:buFontTx/>
              <a:buChar char="-"/>
              <a:defRPr/>
            </a:pPr>
            <a:endParaRPr lang="en-US" sz="2400" dirty="0">
              <a:latin typeface="Cambria" panose="02040503050406030204" pitchFamily="18" charset="0"/>
              <a:ea typeface="Cambria" panose="02040503050406030204" pitchFamily="18"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13</a:t>
            </a:fld>
            <a:endParaRPr lang="en-US"/>
          </a:p>
        </p:txBody>
      </p:sp>
      <p:sp>
        <p:nvSpPr>
          <p:cNvPr id="3" name="Footer Placeholder 2"/>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324948928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
            <a:ext cx="6186488" cy="685799"/>
          </a:xfrm>
        </p:spPr>
        <p:txBody>
          <a:bodyPr>
            <a:normAutofit/>
          </a:bodyPr>
          <a:lstStyle/>
          <a:p>
            <a:pPr algn="ctr" eaLnBrk="1" hangingPunct="1"/>
            <a:r>
              <a:rPr lang="en-US" altLang="sq-AL" sz="2400" b="1" dirty="0" err="1">
                <a:solidFill>
                  <a:schemeClr val="accent1">
                    <a:lumMod val="75000"/>
                  </a:schemeClr>
                </a:solidFill>
                <a:latin typeface="Cambria" panose="02040503050406030204" pitchFamily="18" charset="0"/>
                <a:ea typeface="Cambria" panose="02040503050406030204" pitchFamily="18" charset="0"/>
              </a:rPr>
              <a:t>Dokumentet</a:t>
            </a:r>
            <a:r>
              <a:rPr lang="en-US" altLang="sq-AL" sz="2400" b="1" dirty="0">
                <a:solidFill>
                  <a:schemeClr val="accent1">
                    <a:lumMod val="75000"/>
                  </a:schemeClr>
                </a:solidFill>
                <a:latin typeface="Cambria" panose="02040503050406030204" pitchFamily="18" charset="0"/>
                <a:ea typeface="Cambria" panose="02040503050406030204" pitchFamily="18" charset="0"/>
              </a:rPr>
              <a:t> e </a:t>
            </a:r>
            <a:r>
              <a:rPr lang="en-US" altLang="sq-AL" sz="2400" b="1" dirty="0" err="1">
                <a:solidFill>
                  <a:schemeClr val="accent1">
                    <a:lumMod val="75000"/>
                  </a:schemeClr>
                </a:solidFill>
                <a:latin typeface="Cambria" panose="02040503050406030204" pitchFamily="18" charset="0"/>
                <a:ea typeface="Cambria" panose="02040503050406030204" pitchFamily="18" charset="0"/>
              </a:rPr>
              <a:t>legjislacionit</a:t>
            </a:r>
            <a:r>
              <a:rPr lang="en-US" altLang="sq-AL" sz="2400" b="1" dirty="0">
                <a:solidFill>
                  <a:schemeClr val="accent1">
                    <a:lumMod val="75000"/>
                  </a:schemeClr>
                </a:solidFill>
                <a:latin typeface="Cambria" panose="02040503050406030204" pitchFamily="18" charset="0"/>
                <a:ea typeface="Cambria" panose="02040503050406030204" pitchFamily="18" charset="0"/>
              </a:rPr>
              <a:t> </a:t>
            </a:r>
            <a:r>
              <a:rPr lang="en-US" altLang="sq-AL" sz="2400" b="1" dirty="0" err="1">
                <a:solidFill>
                  <a:schemeClr val="accent1">
                    <a:lumMod val="75000"/>
                  </a:schemeClr>
                </a:solidFill>
                <a:latin typeface="Cambria" panose="02040503050406030204" pitchFamily="18" charset="0"/>
                <a:ea typeface="Cambria" panose="02040503050406030204" pitchFamily="18" charset="0"/>
              </a:rPr>
              <a:t>dytësor</a:t>
            </a:r>
            <a:endParaRPr lang="en-US" altLang="sq-AL" sz="2400" b="1" dirty="0">
              <a:solidFill>
                <a:schemeClr val="accent1">
                  <a:lumMod val="75000"/>
                </a:schemeClr>
              </a:solidFill>
              <a:latin typeface="Cambria" panose="02040503050406030204" pitchFamily="18" charset="0"/>
              <a:ea typeface="Cambria" panose="02040503050406030204" pitchFamily="18" charset="0"/>
            </a:endParaRPr>
          </a:p>
        </p:txBody>
      </p:sp>
      <p:sp>
        <p:nvSpPr>
          <p:cNvPr id="9219" name="Content Placeholder 2"/>
          <p:cNvSpPr>
            <a:spLocks noGrp="1"/>
          </p:cNvSpPr>
          <p:nvPr>
            <p:ph idx="1"/>
          </p:nvPr>
        </p:nvSpPr>
        <p:spPr>
          <a:xfrm>
            <a:off x="0" y="1071563"/>
            <a:ext cx="9144000" cy="5429250"/>
          </a:xfrm>
        </p:spPr>
        <p:txBody>
          <a:bodyPr>
            <a:normAutofit/>
          </a:bodyPr>
          <a:lstStyle/>
          <a:p>
            <a:pPr eaLnBrk="1" hangingPunct="1"/>
            <a:r>
              <a:rPr lang="sq-AL" sz="2400" dirty="0">
                <a:latin typeface="Cambria" panose="02040503050406030204" pitchFamily="18" charset="0"/>
                <a:ea typeface="Cambria" panose="02040503050406030204" pitchFamily="18" charset="0"/>
                <a:hlinkClick r:id="rId2"/>
              </a:rPr>
              <a:t>https://e-prokurimi.rks-gov.net/</a:t>
            </a:r>
            <a:endParaRPr lang="en-US" altLang="sq-AL" sz="2400" b="1" i="1" dirty="0">
              <a:solidFill>
                <a:srgbClr val="FF0000"/>
              </a:solidFill>
              <a:latin typeface="Cambria" panose="02040503050406030204" pitchFamily="18" charset="0"/>
              <a:ea typeface="Cambria" panose="02040503050406030204" pitchFamily="18" charset="0"/>
            </a:endParaRPr>
          </a:p>
        </p:txBody>
      </p:sp>
      <p:sp>
        <p:nvSpPr>
          <p:cNvPr id="10245" name="Slide Number Placeholder 4"/>
          <p:cNvSpPr>
            <a:spLocks noGrp="1"/>
          </p:cNvSpPr>
          <p:nvPr>
            <p:ph type="sldNum" sz="quarter" idx="12"/>
          </p:nvPr>
        </p:nvSpPr>
        <p:spPr>
          <a:xfrm>
            <a:off x="3124200" y="6248400"/>
            <a:ext cx="2895600" cy="476250"/>
          </a:xfrm>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fld id="{20B223E9-3795-46A1-AD57-BF273151C1CE}" type="slidenum">
              <a:rPr lang="en-GB" altLang="sq-AL">
                <a:solidFill>
                  <a:srgbClr val="898989"/>
                </a:solidFill>
              </a:rPr>
              <a:pPr algn="ctr"/>
              <a:t>14</a:t>
            </a:fld>
            <a:endParaRPr lang="en-GB" altLang="sq-AL">
              <a:solidFill>
                <a:srgbClr val="898989"/>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52857754"/>
              </p:ext>
            </p:extLst>
          </p:nvPr>
        </p:nvGraphicFramePr>
        <p:xfrm>
          <a:off x="152400" y="3272523"/>
          <a:ext cx="8686800" cy="3052076"/>
        </p:xfrm>
        <a:graphic>
          <a:graphicData uri="http://schemas.openxmlformats.org/drawingml/2006/table">
            <a:tbl>
              <a:tblPr/>
              <a:tblGrid>
                <a:gridCol w="2321473">
                  <a:extLst>
                    <a:ext uri="{9D8B030D-6E8A-4147-A177-3AD203B41FA5}">
                      <a16:colId xmlns:a16="http://schemas.microsoft.com/office/drawing/2014/main" val="20000"/>
                    </a:ext>
                  </a:extLst>
                </a:gridCol>
                <a:gridCol w="2546131">
                  <a:extLst>
                    <a:ext uri="{9D8B030D-6E8A-4147-A177-3AD203B41FA5}">
                      <a16:colId xmlns:a16="http://schemas.microsoft.com/office/drawing/2014/main" val="20001"/>
                    </a:ext>
                  </a:extLst>
                </a:gridCol>
                <a:gridCol w="2621017">
                  <a:extLst>
                    <a:ext uri="{9D8B030D-6E8A-4147-A177-3AD203B41FA5}">
                      <a16:colId xmlns:a16="http://schemas.microsoft.com/office/drawing/2014/main" val="20002"/>
                    </a:ext>
                  </a:extLst>
                </a:gridCol>
                <a:gridCol w="1198179">
                  <a:extLst>
                    <a:ext uri="{9D8B030D-6E8A-4147-A177-3AD203B41FA5}">
                      <a16:colId xmlns:a16="http://schemas.microsoft.com/office/drawing/2014/main" val="20003"/>
                    </a:ext>
                  </a:extLst>
                </a:gridCol>
              </a:tblGrid>
              <a:tr h="396770">
                <a:tc>
                  <a:txBody>
                    <a:bodyPr/>
                    <a:lstStyle/>
                    <a:p>
                      <a:pPr algn="l"/>
                      <a:r>
                        <a:rPr lang="sq-AL" sz="900" dirty="0">
                          <a:effectLst/>
                        </a:rPr>
                        <a:t>Shqip</a:t>
                      </a:r>
                    </a:p>
                  </a:txBody>
                  <a:tcPr marL="43513" marR="43513" marT="21757" marB="21757" anchor="ctr">
                    <a:lnL>
                      <a:noFill/>
                    </a:lnL>
                    <a:lnR>
                      <a:noFill/>
                    </a:lnR>
                    <a:lnT>
                      <a:noFill/>
                    </a:lnT>
                    <a:lnB>
                      <a:noFill/>
                    </a:lnB>
                    <a:solidFill>
                      <a:srgbClr val="CCCCCC"/>
                    </a:solidFill>
                  </a:tcPr>
                </a:tc>
                <a:tc>
                  <a:txBody>
                    <a:bodyPr/>
                    <a:lstStyle/>
                    <a:p>
                      <a:pPr algn="l"/>
                      <a:r>
                        <a:rPr lang="sq-AL" sz="900">
                          <a:effectLst/>
                        </a:rPr>
                        <a:t>Srbski</a:t>
                      </a:r>
                    </a:p>
                  </a:txBody>
                  <a:tcPr marL="43513" marR="43513" marT="21757" marB="21757" anchor="ctr">
                    <a:lnL>
                      <a:noFill/>
                    </a:lnL>
                    <a:lnR>
                      <a:noFill/>
                    </a:lnR>
                    <a:lnT>
                      <a:noFill/>
                    </a:lnT>
                    <a:lnB>
                      <a:noFill/>
                    </a:lnB>
                    <a:solidFill>
                      <a:srgbClr val="CCCCCC"/>
                    </a:solidFill>
                  </a:tcPr>
                </a:tc>
                <a:tc>
                  <a:txBody>
                    <a:bodyPr/>
                    <a:lstStyle/>
                    <a:p>
                      <a:pPr algn="l"/>
                      <a:r>
                        <a:rPr lang="sq-AL" sz="900">
                          <a:effectLst/>
                        </a:rPr>
                        <a:t>English</a:t>
                      </a:r>
                    </a:p>
                  </a:txBody>
                  <a:tcPr marL="43513" marR="43513" marT="21757" marB="21757" anchor="ctr">
                    <a:lnL>
                      <a:noFill/>
                    </a:lnL>
                    <a:lnR>
                      <a:noFill/>
                    </a:lnR>
                    <a:lnT>
                      <a:noFill/>
                    </a:lnT>
                    <a:lnB>
                      <a:noFill/>
                    </a:lnB>
                    <a:solidFill>
                      <a:srgbClr val="CCCCCC"/>
                    </a:solidFill>
                  </a:tcPr>
                </a:tc>
                <a:tc>
                  <a:txBody>
                    <a:bodyPr/>
                    <a:lstStyle/>
                    <a:p>
                      <a:pPr algn="l"/>
                      <a:r>
                        <a:rPr lang="it-IT" sz="900">
                          <a:effectLst/>
                        </a:rPr>
                        <a:t>Data e hyrjes ne fuqi</a:t>
                      </a:r>
                    </a:p>
                  </a:txBody>
                  <a:tcPr marL="43513" marR="43513" marT="21757" marB="21757" anchor="ctr">
                    <a:lnL>
                      <a:noFill/>
                    </a:lnL>
                    <a:lnR>
                      <a:noFill/>
                    </a:lnR>
                    <a:lnT>
                      <a:noFill/>
                    </a:lnT>
                    <a:lnB>
                      <a:noFill/>
                    </a:lnB>
                    <a:solidFill>
                      <a:srgbClr val="CCCCCC"/>
                    </a:solidFill>
                  </a:tcPr>
                </a:tc>
                <a:extLst>
                  <a:ext uri="{0D108BD9-81ED-4DB2-BD59-A6C34878D82A}">
                    <a16:rowId xmlns:a16="http://schemas.microsoft.com/office/drawing/2014/main" val="10000"/>
                  </a:ext>
                </a:extLst>
              </a:tr>
              <a:tr h="488332">
                <a:tc>
                  <a:txBody>
                    <a:bodyPr/>
                    <a:lstStyle/>
                    <a:p>
                      <a:r>
                        <a:rPr lang="sq-AL" sz="900" u="none" strike="noStrike">
                          <a:solidFill>
                            <a:srgbClr val="5E87B0"/>
                          </a:solidFill>
                          <a:effectLst/>
                          <a:hlinkClick r:id="rId3"/>
                        </a:rPr>
                        <a:t>A01 Rregullat dhe Udhëzuesi Operativ për Prokurimin Publik﻿</a:t>
                      </a:r>
                      <a:endParaRPr lang="sq-AL" sz="900">
                        <a:effectLst/>
                      </a:endParaRPr>
                    </a:p>
                  </a:txBody>
                  <a:tcPr marL="43513" marR="43513" marT="21757" marB="21757" anchor="ctr">
                    <a:lnL>
                      <a:noFill/>
                    </a:lnL>
                    <a:lnR>
                      <a:noFill/>
                    </a:lnR>
                    <a:lnT>
                      <a:noFill/>
                    </a:lnT>
                    <a:lnB>
                      <a:noFill/>
                    </a:lnB>
                    <a:solidFill>
                      <a:srgbClr val="F5F6F6"/>
                    </a:solidFill>
                  </a:tcPr>
                </a:tc>
                <a:tc>
                  <a:txBody>
                    <a:bodyPr/>
                    <a:lstStyle/>
                    <a:p>
                      <a:r>
                        <a:rPr lang="sq-AL" sz="900" u="sng" dirty="0">
                          <a:solidFill>
                            <a:srgbClr val="406182"/>
                          </a:solidFill>
                          <a:effectLst/>
                          <a:hlinkClick r:id="rId4"/>
                        </a:rPr>
                        <a:t> A01 </a:t>
                      </a:r>
                      <a:r>
                        <a:rPr lang="sq-AL" sz="900" u="sng" dirty="0" err="1">
                          <a:solidFill>
                            <a:srgbClr val="406182"/>
                          </a:solidFill>
                          <a:effectLst/>
                          <a:hlinkClick r:id="rId4"/>
                        </a:rPr>
                        <a:t>Pravila</a:t>
                      </a:r>
                      <a:r>
                        <a:rPr lang="sq-AL" sz="900" u="sng" dirty="0">
                          <a:solidFill>
                            <a:srgbClr val="406182"/>
                          </a:solidFill>
                          <a:effectLst/>
                          <a:hlinkClick r:id="rId4"/>
                        </a:rPr>
                        <a:t> i </a:t>
                      </a:r>
                      <a:r>
                        <a:rPr lang="sq-AL" sz="900" u="sng" dirty="0" err="1">
                          <a:solidFill>
                            <a:srgbClr val="406182"/>
                          </a:solidFill>
                          <a:effectLst/>
                          <a:hlinkClick r:id="rId4"/>
                        </a:rPr>
                        <a:t>Operativno</a:t>
                      </a:r>
                      <a:r>
                        <a:rPr lang="sq-AL" sz="900" u="sng" dirty="0">
                          <a:solidFill>
                            <a:srgbClr val="406182"/>
                          </a:solidFill>
                          <a:effectLst/>
                          <a:hlinkClick r:id="rId4"/>
                        </a:rPr>
                        <a:t> </a:t>
                      </a:r>
                      <a:r>
                        <a:rPr lang="sq-AL" sz="900" u="sng" dirty="0" err="1">
                          <a:solidFill>
                            <a:srgbClr val="406182"/>
                          </a:solidFill>
                          <a:effectLst/>
                          <a:hlinkClick r:id="rId4"/>
                        </a:rPr>
                        <a:t>Uputstvo</a:t>
                      </a:r>
                      <a:r>
                        <a:rPr lang="sq-AL" sz="900" u="sng" dirty="0">
                          <a:solidFill>
                            <a:srgbClr val="406182"/>
                          </a:solidFill>
                          <a:effectLst/>
                          <a:hlinkClick r:id="rId4"/>
                        </a:rPr>
                        <a:t> </a:t>
                      </a:r>
                      <a:r>
                        <a:rPr lang="sq-AL" sz="900" u="sng" dirty="0" err="1">
                          <a:solidFill>
                            <a:srgbClr val="406182"/>
                          </a:solidFill>
                          <a:effectLst/>
                          <a:hlinkClick r:id="rId4"/>
                        </a:rPr>
                        <a:t>za</a:t>
                      </a:r>
                      <a:r>
                        <a:rPr lang="sq-AL" sz="900" u="sng" dirty="0">
                          <a:solidFill>
                            <a:srgbClr val="406182"/>
                          </a:solidFill>
                          <a:effectLst/>
                          <a:hlinkClick r:id="rId4"/>
                        </a:rPr>
                        <a:t> </a:t>
                      </a:r>
                      <a:r>
                        <a:rPr lang="sq-AL" sz="900" u="sng" dirty="0" err="1">
                          <a:solidFill>
                            <a:srgbClr val="406182"/>
                          </a:solidFill>
                          <a:effectLst/>
                          <a:hlinkClick r:id="rId4"/>
                        </a:rPr>
                        <a:t>Javne</a:t>
                      </a:r>
                      <a:r>
                        <a:rPr lang="sq-AL" sz="900" u="sng" dirty="0">
                          <a:solidFill>
                            <a:srgbClr val="406182"/>
                          </a:solidFill>
                          <a:effectLst/>
                          <a:hlinkClick r:id="rId4"/>
                        </a:rPr>
                        <a:t> </a:t>
                      </a:r>
                      <a:r>
                        <a:rPr lang="sq-AL" sz="900" u="sng" dirty="0" err="1">
                          <a:solidFill>
                            <a:srgbClr val="406182"/>
                          </a:solidFill>
                          <a:effectLst/>
                          <a:hlinkClick r:id="rId4"/>
                        </a:rPr>
                        <a:t>Nabavke</a:t>
                      </a:r>
                      <a:r>
                        <a:rPr lang="sq-AL" sz="900" u="sng" dirty="0">
                          <a:solidFill>
                            <a:srgbClr val="406182"/>
                          </a:solidFill>
                          <a:effectLst/>
                          <a:hlinkClick r:id="rId4"/>
                        </a:rPr>
                        <a:t>﻿</a:t>
                      </a:r>
                      <a:endParaRPr lang="sq-AL" sz="900" dirty="0">
                        <a:effectLst/>
                      </a:endParaRPr>
                    </a:p>
                  </a:txBody>
                  <a:tcPr marL="43513" marR="43513" marT="21757" marB="21757" anchor="ctr">
                    <a:lnL>
                      <a:noFill/>
                    </a:lnL>
                    <a:lnR>
                      <a:noFill/>
                    </a:lnR>
                    <a:lnT>
                      <a:noFill/>
                    </a:lnT>
                    <a:lnB>
                      <a:noFill/>
                    </a:lnB>
                    <a:solidFill>
                      <a:srgbClr val="F5F6F6"/>
                    </a:solidFill>
                  </a:tcPr>
                </a:tc>
                <a:tc>
                  <a:txBody>
                    <a:bodyPr/>
                    <a:lstStyle/>
                    <a:p>
                      <a:r>
                        <a:rPr lang="en-US" sz="900" u="none" strike="noStrike" dirty="0">
                          <a:solidFill>
                            <a:srgbClr val="5E87B0"/>
                          </a:solidFill>
                          <a:effectLst/>
                          <a:hlinkClick r:id="rId5"/>
                        </a:rPr>
                        <a:t> A01 Rules and Operational Guidelines for Public Procurement﻿</a:t>
                      </a:r>
                      <a:endParaRPr lang="en-US" sz="900" dirty="0">
                        <a:effectLst/>
                      </a:endParaRPr>
                    </a:p>
                  </a:txBody>
                  <a:tcPr marL="43513" marR="43513" marT="21757" marB="21757" anchor="ctr">
                    <a:lnL>
                      <a:noFill/>
                    </a:lnL>
                    <a:lnR>
                      <a:noFill/>
                    </a:lnR>
                    <a:lnT>
                      <a:noFill/>
                    </a:lnT>
                    <a:lnB>
                      <a:noFill/>
                    </a:lnB>
                    <a:solidFill>
                      <a:srgbClr val="F5F6F6"/>
                    </a:solidFill>
                  </a:tcPr>
                </a:tc>
                <a:tc>
                  <a:txBody>
                    <a:bodyPr/>
                    <a:lstStyle/>
                    <a:p>
                      <a:pPr algn="l"/>
                      <a:r>
                        <a:rPr lang="sq-AL" sz="900">
                          <a:effectLst/>
                        </a:rPr>
                        <a:t>01.02.2021</a:t>
                      </a:r>
                    </a:p>
                  </a:txBody>
                  <a:tcPr marL="43513" marR="43513" marT="21757" marB="21757" anchor="ctr">
                    <a:lnL>
                      <a:noFill/>
                    </a:lnL>
                    <a:lnR>
                      <a:noFill/>
                    </a:lnR>
                    <a:lnT>
                      <a:noFill/>
                    </a:lnT>
                    <a:lnB>
                      <a:noFill/>
                    </a:lnB>
                    <a:solidFill>
                      <a:srgbClr val="F5F6F6"/>
                    </a:solidFill>
                  </a:tcPr>
                </a:tc>
                <a:extLst>
                  <a:ext uri="{0D108BD9-81ED-4DB2-BD59-A6C34878D82A}">
                    <a16:rowId xmlns:a16="http://schemas.microsoft.com/office/drawing/2014/main" val="10001"/>
                  </a:ext>
                </a:extLst>
              </a:tr>
              <a:tr h="396770">
                <a:tc>
                  <a:txBody>
                    <a:bodyPr/>
                    <a:lstStyle/>
                    <a:p>
                      <a:r>
                        <a:rPr lang="sq-AL" sz="900" u="none" strike="noStrike" dirty="0">
                          <a:solidFill>
                            <a:srgbClr val="5E87B0"/>
                          </a:solidFill>
                          <a:effectLst/>
                          <a:hlinkClick r:id="rId6"/>
                        </a:rPr>
                        <a:t>B60 Dosja e Tenderit për </a:t>
                      </a:r>
                      <a:r>
                        <a:rPr lang="sq-AL" sz="900" u="none" strike="noStrike" dirty="0" err="1">
                          <a:solidFill>
                            <a:srgbClr val="5E87B0"/>
                          </a:solidFill>
                          <a:effectLst/>
                          <a:hlinkClick r:id="rId6"/>
                        </a:rPr>
                        <a:t>Sherbime</a:t>
                      </a:r>
                      <a:r>
                        <a:rPr lang="sq-AL" sz="900" u="none" strike="noStrike" dirty="0">
                          <a:solidFill>
                            <a:srgbClr val="5E87B0"/>
                          </a:solidFill>
                          <a:effectLst/>
                          <a:hlinkClick r:id="rId6"/>
                        </a:rPr>
                        <a:t> te Veçanta</a:t>
                      </a:r>
                      <a:endParaRPr lang="sq-AL" sz="900" dirty="0">
                        <a:effectLst/>
                      </a:endParaRPr>
                    </a:p>
                  </a:txBody>
                  <a:tcPr marL="43513" marR="43513" marT="21757" marB="21757" anchor="ctr">
                    <a:lnL>
                      <a:noFill/>
                    </a:lnL>
                    <a:lnR>
                      <a:noFill/>
                    </a:lnR>
                    <a:lnT>
                      <a:noFill/>
                    </a:lnT>
                    <a:lnB>
                      <a:noFill/>
                    </a:lnB>
                    <a:solidFill>
                      <a:srgbClr val="F5F6F6"/>
                    </a:solidFill>
                  </a:tcPr>
                </a:tc>
                <a:tc>
                  <a:txBody>
                    <a:bodyPr/>
                    <a:lstStyle/>
                    <a:p>
                      <a:r>
                        <a:rPr lang="sq-AL" sz="900">
                          <a:effectLst/>
                        </a:rPr>
                        <a:t> </a:t>
                      </a:r>
                    </a:p>
                  </a:txBody>
                  <a:tcPr marL="43513" marR="43513" marT="21757" marB="21757" anchor="ctr">
                    <a:lnL>
                      <a:noFill/>
                    </a:lnL>
                    <a:lnR>
                      <a:noFill/>
                    </a:lnR>
                    <a:lnT>
                      <a:noFill/>
                    </a:lnT>
                    <a:lnB>
                      <a:noFill/>
                    </a:lnB>
                    <a:solidFill>
                      <a:srgbClr val="F5F6F6"/>
                    </a:solidFill>
                  </a:tcPr>
                </a:tc>
                <a:tc>
                  <a:txBody>
                    <a:bodyPr/>
                    <a:lstStyle/>
                    <a:p>
                      <a:r>
                        <a:rPr lang="sq-AL" sz="900" dirty="0">
                          <a:effectLst/>
                        </a:rPr>
                        <a:t> </a:t>
                      </a:r>
                    </a:p>
                  </a:txBody>
                  <a:tcPr marL="43513" marR="43513" marT="21757" marB="21757" anchor="ctr">
                    <a:lnL>
                      <a:noFill/>
                    </a:lnL>
                    <a:lnR>
                      <a:noFill/>
                    </a:lnR>
                    <a:lnT>
                      <a:noFill/>
                    </a:lnT>
                    <a:lnB>
                      <a:noFill/>
                    </a:lnB>
                    <a:solidFill>
                      <a:srgbClr val="F5F6F6"/>
                    </a:solidFill>
                  </a:tcPr>
                </a:tc>
                <a:tc>
                  <a:txBody>
                    <a:bodyPr/>
                    <a:lstStyle/>
                    <a:p>
                      <a:pPr algn="l"/>
                      <a:r>
                        <a:rPr lang="sq-AL" sz="900">
                          <a:effectLst/>
                        </a:rPr>
                        <a:t>18.11.2020﻿</a:t>
                      </a:r>
                    </a:p>
                  </a:txBody>
                  <a:tcPr marL="43513" marR="43513" marT="21757" marB="21757" anchor="ctr">
                    <a:lnL>
                      <a:noFill/>
                    </a:lnL>
                    <a:lnR>
                      <a:noFill/>
                    </a:lnR>
                    <a:lnT>
                      <a:noFill/>
                    </a:lnT>
                    <a:lnB>
                      <a:noFill/>
                    </a:lnB>
                    <a:solidFill>
                      <a:srgbClr val="F5F6F6"/>
                    </a:solidFill>
                  </a:tcPr>
                </a:tc>
                <a:extLst>
                  <a:ext uri="{0D108BD9-81ED-4DB2-BD59-A6C34878D82A}">
                    <a16:rowId xmlns:a16="http://schemas.microsoft.com/office/drawing/2014/main" val="10002"/>
                  </a:ext>
                </a:extLst>
              </a:tr>
              <a:tr h="671456">
                <a:tc>
                  <a:txBody>
                    <a:bodyPr/>
                    <a:lstStyle/>
                    <a:p>
                      <a:r>
                        <a:rPr lang="sq-AL" sz="900" u="none" strike="noStrike">
                          <a:solidFill>
                            <a:srgbClr val="5E87B0"/>
                          </a:solidFill>
                          <a:effectLst/>
                          <a:hlinkClick r:id="rId7"/>
                        </a:rPr>
                        <a:t>B59 Rregullat për Shërbime të veçanta (Konsulentët/Kontraktorët individual)</a:t>
                      </a:r>
                      <a:r>
                        <a:rPr lang="sq-AL" sz="900">
                          <a:effectLst/>
                        </a:rPr>
                        <a:t>﻿</a:t>
                      </a:r>
                    </a:p>
                  </a:txBody>
                  <a:tcPr marL="43513" marR="43513" marT="21757" marB="21757" anchor="ctr">
                    <a:lnL>
                      <a:noFill/>
                    </a:lnL>
                    <a:lnR>
                      <a:noFill/>
                    </a:lnR>
                    <a:lnT>
                      <a:noFill/>
                    </a:lnT>
                    <a:lnB>
                      <a:noFill/>
                    </a:lnB>
                    <a:solidFill>
                      <a:srgbClr val="F5F6F6"/>
                    </a:solidFill>
                  </a:tcPr>
                </a:tc>
                <a:tc>
                  <a:txBody>
                    <a:bodyPr/>
                    <a:lstStyle/>
                    <a:p>
                      <a:r>
                        <a:rPr lang="sq-AL" sz="900" u="none" strike="noStrike">
                          <a:solidFill>
                            <a:srgbClr val="5E87B0"/>
                          </a:solidFill>
                          <a:effectLst/>
                          <a:hlinkClick r:id="rId8"/>
                        </a:rPr>
                        <a:t>B59_Pravila za posebne usluge (individualni savjetnici_izvođači)﻿</a:t>
                      </a:r>
                      <a:r>
                        <a:rPr lang="sq-AL" sz="900">
                          <a:effectLst/>
                        </a:rPr>
                        <a:t>﻿</a:t>
                      </a:r>
                    </a:p>
                  </a:txBody>
                  <a:tcPr marL="43513" marR="43513" marT="21757" marB="21757" anchor="ctr">
                    <a:lnL>
                      <a:noFill/>
                    </a:lnL>
                    <a:lnR>
                      <a:noFill/>
                    </a:lnR>
                    <a:lnT>
                      <a:noFill/>
                    </a:lnT>
                    <a:lnB>
                      <a:noFill/>
                    </a:lnB>
                    <a:solidFill>
                      <a:srgbClr val="F5F6F6"/>
                    </a:solidFill>
                  </a:tcPr>
                </a:tc>
                <a:tc>
                  <a:txBody>
                    <a:bodyPr/>
                    <a:lstStyle/>
                    <a:p>
                      <a:r>
                        <a:rPr lang="en-US" sz="900" u="none" strike="noStrike">
                          <a:solidFill>
                            <a:srgbClr val="5E87B0"/>
                          </a:solidFill>
                          <a:effectLst/>
                          <a:hlinkClick r:id="rId9"/>
                        </a:rPr>
                        <a:t>B59_Rules for Procurement of Special Services ( Consultants_Individual Contractors)﻿</a:t>
                      </a:r>
                      <a:endParaRPr lang="en-US" sz="900">
                        <a:effectLst/>
                      </a:endParaRPr>
                    </a:p>
                  </a:txBody>
                  <a:tcPr marL="43513" marR="43513" marT="21757" marB="21757" anchor="ctr">
                    <a:lnL>
                      <a:noFill/>
                    </a:lnL>
                    <a:lnR>
                      <a:noFill/>
                    </a:lnR>
                    <a:lnT>
                      <a:noFill/>
                    </a:lnT>
                    <a:lnB>
                      <a:noFill/>
                    </a:lnB>
                    <a:solidFill>
                      <a:srgbClr val="F5F6F6"/>
                    </a:solidFill>
                  </a:tcPr>
                </a:tc>
                <a:tc>
                  <a:txBody>
                    <a:bodyPr/>
                    <a:lstStyle/>
                    <a:p>
                      <a:pPr algn="l"/>
                      <a:r>
                        <a:rPr lang="sq-AL" sz="900">
                          <a:effectLst/>
                        </a:rPr>
                        <a:t> 18.11.2020﻿</a:t>
                      </a:r>
                    </a:p>
                  </a:txBody>
                  <a:tcPr marL="43513" marR="43513" marT="21757" marB="21757" anchor="ctr">
                    <a:lnL>
                      <a:noFill/>
                    </a:lnL>
                    <a:lnR>
                      <a:noFill/>
                    </a:lnR>
                    <a:lnT>
                      <a:noFill/>
                    </a:lnT>
                    <a:lnB>
                      <a:noFill/>
                    </a:lnB>
                    <a:solidFill>
                      <a:srgbClr val="F5F6F6"/>
                    </a:solidFill>
                  </a:tcPr>
                </a:tc>
                <a:extLst>
                  <a:ext uri="{0D108BD9-81ED-4DB2-BD59-A6C34878D82A}">
                    <a16:rowId xmlns:a16="http://schemas.microsoft.com/office/drawing/2014/main" val="10003"/>
                  </a:ext>
                </a:extLst>
              </a:tr>
              <a:tr h="305208">
                <a:tc>
                  <a:txBody>
                    <a:bodyPr/>
                    <a:lstStyle/>
                    <a:p>
                      <a:r>
                        <a:rPr lang="sq-AL" sz="900" u="none" strike="noStrike">
                          <a:solidFill>
                            <a:srgbClr val="5E87B0"/>
                          </a:solidFill>
                          <a:effectLst/>
                          <a:hlinkClick r:id="rId10"/>
                        </a:rPr>
                        <a:t>Udhezim Administrativ Nr.1  2019﻿</a:t>
                      </a:r>
                      <a:endParaRPr lang="sq-AL" sz="900">
                        <a:effectLst/>
                      </a:endParaRPr>
                    </a:p>
                  </a:txBody>
                  <a:tcPr marL="43513" marR="43513" marT="21757" marB="21757" anchor="ctr">
                    <a:lnL>
                      <a:noFill/>
                    </a:lnL>
                    <a:lnR>
                      <a:noFill/>
                    </a:lnR>
                    <a:lnT>
                      <a:noFill/>
                    </a:lnT>
                    <a:lnB>
                      <a:noFill/>
                    </a:lnB>
                    <a:solidFill>
                      <a:srgbClr val="F5F6F6"/>
                    </a:solidFill>
                  </a:tcPr>
                </a:tc>
                <a:tc>
                  <a:txBody>
                    <a:bodyPr/>
                    <a:lstStyle/>
                    <a:p>
                      <a:r>
                        <a:rPr lang="sq-AL" sz="900" u="none" strike="noStrike">
                          <a:solidFill>
                            <a:srgbClr val="5E87B0"/>
                          </a:solidFill>
                          <a:effectLst/>
                          <a:hlinkClick r:id="rId11"/>
                        </a:rPr>
                        <a:t> Administrativno uputstvo br. 1_2019</a:t>
                      </a:r>
                      <a:r>
                        <a:rPr lang="sq-AL" sz="900">
                          <a:effectLst/>
                        </a:rPr>
                        <a:t>﻿﻿</a:t>
                      </a:r>
                    </a:p>
                  </a:txBody>
                  <a:tcPr marL="43513" marR="43513" marT="21757" marB="21757" anchor="ctr">
                    <a:lnL>
                      <a:noFill/>
                    </a:lnL>
                    <a:lnR>
                      <a:noFill/>
                    </a:lnR>
                    <a:lnT>
                      <a:noFill/>
                    </a:lnT>
                    <a:lnB>
                      <a:noFill/>
                    </a:lnB>
                    <a:solidFill>
                      <a:srgbClr val="F5F6F6"/>
                    </a:solidFill>
                  </a:tcPr>
                </a:tc>
                <a:tc>
                  <a:txBody>
                    <a:bodyPr/>
                    <a:lstStyle/>
                    <a:p>
                      <a:r>
                        <a:rPr lang="sq-AL" sz="900">
                          <a:effectLst/>
                        </a:rPr>
                        <a:t> </a:t>
                      </a:r>
                      <a:r>
                        <a:rPr lang="sq-AL" sz="900" u="none" strike="noStrike">
                          <a:solidFill>
                            <a:srgbClr val="5E87B0"/>
                          </a:solidFill>
                          <a:effectLst/>
                          <a:hlinkClick r:id="rId12"/>
                        </a:rPr>
                        <a:t>Administrative Instruction No_1_2019</a:t>
                      </a:r>
                      <a:r>
                        <a:rPr lang="sq-AL" sz="900">
                          <a:effectLst/>
                        </a:rPr>
                        <a:t>﻿</a:t>
                      </a:r>
                    </a:p>
                  </a:txBody>
                  <a:tcPr marL="43513" marR="43513" marT="21757" marB="21757" anchor="ctr">
                    <a:lnL>
                      <a:noFill/>
                    </a:lnL>
                    <a:lnR>
                      <a:noFill/>
                    </a:lnR>
                    <a:lnT>
                      <a:noFill/>
                    </a:lnT>
                    <a:lnB>
                      <a:noFill/>
                    </a:lnB>
                    <a:solidFill>
                      <a:srgbClr val="F5F6F6"/>
                    </a:solidFill>
                  </a:tcPr>
                </a:tc>
                <a:tc>
                  <a:txBody>
                    <a:bodyPr/>
                    <a:lstStyle/>
                    <a:p>
                      <a:r>
                        <a:rPr lang="sq-AL" sz="900">
                          <a:effectLst/>
                        </a:rPr>
                        <a:t> 13.09.2019</a:t>
                      </a:r>
                    </a:p>
                  </a:txBody>
                  <a:tcPr marL="43513" marR="43513" marT="21757" marB="21757" anchor="ctr">
                    <a:lnL>
                      <a:noFill/>
                    </a:lnL>
                    <a:lnR>
                      <a:noFill/>
                    </a:lnR>
                    <a:lnT>
                      <a:noFill/>
                    </a:lnT>
                    <a:lnB>
                      <a:noFill/>
                    </a:lnB>
                    <a:solidFill>
                      <a:srgbClr val="F5F6F6"/>
                    </a:solidFill>
                  </a:tcPr>
                </a:tc>
                <a:extLst>
                  <a:ext uri="{0D108BD9-81ED-4DB2-BD59-A6C34878D82A}">
                    <a16:rowId xmlns:a16="http://schemas.microsoft.com/office/drawing/2014/main" val="10004"/>
                  </a:ext>
                </a:extLst>
              </a:tr>
              <a:tr h="488332">
                <a:tc>
                  <a:txBody>
                    <a:bodyPr/>
                    <a:lstStyle/>
                    <a:p>
                      <a:r>
                        <a:rPr lang="sq-AL" sz="900" u="none" strike="noStrike">
                          <a:solidFill>
                            <a:srgbClr val="5E87B0"/>
                          </a:solidFill>
                          <a:effectLst/>
                          <a:hlinkClick r:id="rId13"/>
                        </a:rPr>
                        <a:t>A01_Rregullat dhe Udhezuesi Operativ per Prokurimin Publik</a:t>
                      </a:r>
                      <a:endParaRPr lang="sq-AL" sz="900">
                        <a:effectLst/>
                      </a:endParaRPr>
                    </a:p>
                  </a:txBody>
                  <a:tcPr marL="43513" marR="43513" marT="21757" marB="21757" anchor="ctr">
                    <a:lnL>
                      <a:noFill/>
                    </a:lnL>
                    <a:lnR>
                      <a:noFill/>
                    </a:lnR>
                    <a:lnT>
                      <a:noFill/>
                    </a:lnT>
                    <a:lnB>
                      <a:noFill/>
                    </a:lnB>
                    <a:solidFill>
                      <a:srgbClr val="F5F6F6"/>
                    </a:solidFill>
                  </a:tcPr>
                </a:tc>
                <a:tc>
                  <a:txBody>
                    <a:bodyPr/>
                    <a:lstStyle/>
                    <a:p>
                      <a:r>
                        <a:rPr lang="sq-AL" sz="900" u="none" strike="noStrike">
                          <a:solidFill>
                            <a:srgbClr val="5E87B0"/>
                          </a:solidFill>
                          <a:effectLst/>
                          <a:hlinkClick r:id="rId14"/>
                        </a:rPr>
                        <a:t> A01 Pravila i Operativno Uputstvo za Javne Nabavke</a:t>
                      </a:r>
                      <a:r>
                        <a:rPr lang="sq-AL" sz="900">
                          <a:effectLst/>
                        </a:rPr>
                        <a:t>﻿</a:t>
                      </a:r>
                    </a:p>
                  </a:txBody>
                  <a:tcPr marL="43513" marR="43513" marT="21757" marB="21757" anchor="ctr">
                    <a:lnL>
                      <a:noFill/>
                    </a:lnL>
                    <a:lnR>
                      <a:noFill/>
                    </a:lnR>
                    <a:lnT>
                      <a:noFill/>
                    </a:lnT>
                    <a:lnB>
                      <a:noFill/>
                    </a:lnB>
                    <a:solidFill>
                      <a:srgbClr val="F5F6F6"/>
                    </a:solidFill>
                  </a:tcPr>
                </a:tc>
                <a:tc>
                  <a:txBody>
                    <a:bodyPr/>
                    <a:lstStyle/>
                    <a:p>
                      <a:r>
                        <a:rPr lang="en-US" sz="900" dirty="0">
                          <a:effectLst/>
                        </a:rPr>
                        <a:t> </a:t>
                      </a:r>
                      <a:r>
                        <a:rPr lang="en-US" sz="900" u="none" strike="noStrike" dirty="0">
                          <a:solidFill>
                            <a:srgbClr val="5E87B0"/>
                          </a:solidFill>
                          <a:effectLst/>
                          <a:hlinkClick r:id="rId15"/>
                        </a:rPr>
                        <a:t>A01 Rules and Operational Guidelines for Public Procurement</a:t>
                      </a:r>
                      <a:r>
                        <a:rPr lang="en-US" sz="900" dirty="0">
                          <a:effectLst/>
                        </a:rPr>
                        <a:t>﻿</a:t>
                      </a:r>
                    </a:p>
                  </a:txBody>
                  <a:tcPr marL="43513" marR="43513" marT="21757" marB="21757" anchor="ctr">
                    <a:lnL>
                      <a:noFill/>
                    </a:lnL>
                    <a:lnR>
                      <a:noFill/>
                    </a:lnR>
                    <a:lnT>
                      <a:noFill/>
                    </a:lnT>
                    <a:lnB>
                      <a:noFill/>
                    </a:lnB>
                    <a:solidFill>
                      <a:srgbClr val="F5F6F6"/>
                    </a:solidFill>
                  </a:tcPr>
                </a:tc>
                <a:tc>
                  <a:txBody>
                    <a:bodyPr/>
                    <a:lstStyle/>
                    <a:p>
                      <a:r>
                        <a:rPr lang="sq-AL" sz="900">
                          <a:effectLst/>
                        </a:rPr>
                        <a:t>10.04.2019</a:t>
                      </a:r>
                    </a:p>
                  </a:txBody>
                  <a:tcPr marL="43513" marR="43513" marT="21757" marB="21757" anchor="ctr">
                    <a:lnL>
                      <a:noFill/>
                    </a:lnL>
                    <a:lnR>
                      <a:noFill/>
                    </a:lnR>
                    <a:lnT>
                      <a:noFill/>
                    </a:lnT>
                    <a:lnB>
                      <a:noFill/>
                    </a:lnB>
                    <a:solidFill>
                      <a:srgbClr val="F5F6F6"/>
                    </a:solidFill>
                  </a:tcPr>
                </a:tc>
                <a:extLst>
                  <a:ext uri="{0D108BD9-81ED-4DB2-BD59-A6C34878D82A}">
                    <a16:rowId xmlns:a16="http://schemas.microsoft.com/office/drawing/2014/main" val="10005"/>
                  </a:ext>
                </a:extLst>
              </a:tr>
              <a:tr h="305208">
                <a:tc>
                  <a:txBody>
                    <a:bodyPr/>
                    <a:lstStyle/>
                    <a:p>
                      <a:r>
                        <a:rPr lang="sq-AL" sz="900" u="none" strike="noStrike">
                          <a:solidFill>
                            <a:srgbClr val="5E87B0"/>
                          </a:solidFill>
                          <a:effectLst/>
                          <a:hlinkClick r:id="rId16"/>
                        </a:rPr>
                        <a:t>B01 Planifikimi i Prokurimit</a:t>
                      </a:r>
                      <a:endParaRPr lang="sq-AL" sz="900">
                        <a:effectLst/>
                      </a:endParaRPr>
                    </a:p>
                  </a:txBody>
                  <a:tcPr marL="43513" marR="43513" marT="21757" marB="21757" anchor="ctr">
                    <a:lnL>
                      <a:noFill/>
                    </a:lnL>
                    <a:lnR>
                      <a:noFill/>
                    </a:lnR>
                    <a:lnT>
                      <a:noFill/>
                    </a:lnT>
                    <a:lnB>
                      <a:noFill/>
                    </a:lnB>
                    <a:solidFill>
                      <a:srgbClr val="F5F6F6"/>
                    </a:solidFill>
                  </a:tcPr>
                </a:tc>
                <a:tc>
                  <a:txBody>
                    <a:bodyPr/>
                    <a:lstStyle/>
                    <a:p>
                      <a:r>
                        <a:rPr lang="sq-AL" sz="900" u="none" strike="noStrike">
                          <a:solidFill>
                            <a:srgbClr val="5E87B0"/>
                          </a:solidFill>
                          <a:effectLst/>
                          <a:hlinkClick r:id="rId17"/>
                        </a:rPr>
                        <a:t>B01 Planiranje Nabavke</a:t>
                      </a:r>
                      <a:endParaRPr lang="sq-AL" sz="900">
                        <a:effectLst/>
                      </a:endParaRPr>
                    </a:p>
                  </a:txBody>
                  <a:tcPr marL="43513" marR="43513" marT="21757" marB="21757" anchor="ctr">
                    <a:lnL>
                      <a:noFill/>
                    </a:lnL>
                    <a:lnR>
                      <a:noFill/>
                    </a:lnR>
                    <a:lnT>
                      <a:noFill/>
                    </a:lnT>
                    <a:lnB>
                      <a:noFill/>
                    </a:lnB>
                    <a:solidFill>
                      <a:srgbClr val="F5F6F6"/>
                    </a:solidFill>
                  </a:tcPr>
                </a:tc>
                <a:tc>
                  <a:txBody>
                    <a:bodyPr/>
                    <a:lstStyle/>
                    <a:p>
                      <a:r>
                        <a:rPr lang="sq-AL" sz="900" u="none" strike="noStrike">
                          <a:solidFill>
                            <a:srgbClr val="5E87B0"/>
                          </a:solidFill>
                          <a:effectLst/>
                          <a:hlinkClick r:id="rId18"/>
                        </a:rPr>
                        <a:t>B01 Procurement Forecast</a:t>
                      </a:r>
                      <a:endParaRPr lang="sq-AL" sz="900">
                        <a:effectLst/>
                      </a:endParaRPr>
                    </a:p>
                  </a:txBody>
                  <a:tcPr marL="43513" marR="43513" marT="21757" marB="21757" anchor="ctr">
                    <a:lnL>
                      <a:noFill/>
                    </a:lnL>
                    <a:lnR>
                      <a:noFill/>
                    </a:lnR>
                    <a:lnT>
                      <a:noFill/>
                    </a:lnT>
                    <a:lnB>
                      <a:noFill/>
                    </a:lnB>
                    <a:solidFill>
                      <a:srgbClr val="F5F6F6"/>
                    </a:solidFill>
                  </a:tcPr>
                </a:tc>
                <a:tc>
                  <a:txBody>
                    <a:bodyPr/>
                    <a:lstStyle/>
                    <a:p>
                      <a:r>
                        <a:rPr lang="sq-AL" sz="900" dirty="0">
                          <a:effectLst/>
                        </a:rPr>
                        <a:t>24.03.2016</a:t>
                      </a:r>
                    </a:p>
                  </a:txBody>
                  <a:tcPr marL="43513" marR="43513" marT="21757" marB="21757" anchor="ctr">
                    <a:lnL>
                      <a:noFill/>
                    </a:lnL>
                    <a:lnR>
                      <a:noFill/>
                    </a:lnR>
                    <a:lnT>
                      <a:noFill/>
                    </a:lnT>
                    <a:lnB>
                      <a:noFill/>
                    </a:lnB>
                    <a:solidFill>
                      <a:srgbClr val="F5F6F6"/>
                    </a:solidFill>
                  </a:tcPr>
                </a:tc>
                <a:extLst>
                  <a:ext uri="{0D108BD9-81ED-4DB2-BD59-A6C34878D82A}">
                    <a16:rowId xmlns:a16="http://schemas.microsoft.com/office/drawing/2014/main" val="10006"/>
                  </a:ext>
                </a:extLst>
              </a:tr>
            </a:tbl>
          </a:graphicData>
        </a:graphic>
      </p:graphicFrame>
      <p:sp>
        <p:nvSpPr>
          <p:cNvPr id="3" name="Rectangle 1"/>
          <p:cNvSpPr>
            <a:spLocks noChangeArrowheads="1"/>
          </p:cNvSpPr>
          <p:nvPr/>
        </p:nvSpPr>
        <p:spPr bwMode="auto">
          <a:xfrm>
            <a:off x="0" y="1715228"/>
            <a:ext cx="9144000" cy="533399"/>
          </a:xfrm>
          <a:prstGeom prst="rect">
            <a:avLst/>
          </a:prstGeom>
          <a:solidFill>
            <a:srgbClr val="F5F6F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26960" rIns="91440" bIns="12696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sq-AL" sz="1800" b="1" i="0" u="none" strike="noStrike" cap="none" normalizeH="0" baseline="0" dirty="0">
                <a:ln>
                  <a:noFill/>
                </a:ln>
                <a:solidFill>
                  <a:srgbClr val="253C80"/>
                </a:solidFill>
                <a:effectLst/>
                <a:latin typeface="Arial" panose="020B0604020202020204" pitchFamily="34" charset="0"/>
                <a:cs typeface="Arial" panose="020B0604020202020204" pitchFamily="34" charset="0"/>
              </a:rPr>
              <a:t>LEGJISLACIONI / LEGJISLACIONI SEKONDAR</a:t>
            </a:r>
            <a:endParaRPr kumimoji="0" lang="sq-AL" altLang="sq-AL" sz="1800" b="0" i="0" u="none" strike="noStrike" cap="none" normalizeH="0" baseline="0" dirty="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0" y="2534219"/>
            <a:ext cx="9144000" cy="646331"/>
          </a:xfrm>
          <a:prstGeom prst="rect">
            <a:avLst/>
          </a:prstGeom>
          <a:solidFill>
            <a:srgbClr val="F5F6F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sq-AL" sz="1200" b="1" i="0" u="none" strike="noStrike" cap="none" normalizeH="0" baseline="0" dirty="0">
                <a:ln>
                  <a:noFill/>
                </a:ln>
                <a:solidFill>
                  <a:srgbClr val="555555"/>
                </a:solidFill>
                <a:effectLst/>
                <a:latin typeface="Open Sans"/>
              </a:rPr>
              <a:t>Njoftohen të gjitha Autoritetet Kontraktuese të Kosovës, se Bordi i KRPP-së në bazë të përgjegjësive  dhe autorizimeve  që i </a:t>
            </a:r>
            <a:r>
              <a:rPr kumimoji="0" lang="sq-AL" altLang="sq-AL" sz="1200" b="1" i="0" u="none" strike="noStrike" cap="none" normalizeH="0" baseline="0" dirty="0" err="1">
                <a:ln>
                  <a:noFill/>
                </a:ln>
                <a:solidFill>
                  <a:srgbClr val="555555"/>
                </a:solidFill>
                <a:effectLst/>
                <a:latin typeface="Open Sans"/>
              </a:rPr>
              <a:t>jepë</a:t>
            </a:r>
            <a:r>
              <a:rPr kumimoji="0" lang="sq-AL" altLang="sq-AL" sz="1200" b="1" i="0" u="none" strike="noStrike" cap="none" normalizeH="0" baseline="0" dirty="0">
                <a:ln>
                  <a:noFill/>
                </a:ln>
                <a:solidFill>
                  <a:srgbClr val="555555"/>
                </a:solidFill>
                <a:effectLst/>
                <a:latin typeface="Open Sans"/>
              </a:rPr>
              <a:t> Neni 87.2(4), i  Ligjit Nr. 04/L-042 për Prokurimin Publik i ndryshuar dhe plotësuar me Ligjin Nr. 04/L-237, Ligjin Nr. 05/L-068 dhe Ligjin Nr. 05/L-092, ka </a:t>
            </a:r>
            <a:r>
              <a:rPr kumimoji="0" lang="sq-AL" altLang="sq-AL" sz="1200" b="1" i="0" u="none" strike="noStrike" cap="none" normalizeH="0" baseline="0" dirty="0" err="1">
                <a:ln>
                  <a:noFill/>
                </a:ln>
                <a:solidFill>
                  <a:srgbClr val="555555"/>
                </a:solidFill>
                <a:effectLst/>
                <a:latin typeface="Open Sans"/>
              </a:rPr>
              <a:t>zyrtarizuar</a:t>
            </a:r>
            <a:r>
              <a:rPr kumimoji="0" lang="sq-AL" altLang="sq-AL" sz="1200" b="1" i="0" u="none" strike="noStrike" cap="none" normalizeH="0" baseline="0" dirty="0">
                <a:ln>
                  <a:noFill/>
                </a:ln>
                <a:solidFill>
                  <a:srgbClr val="555555"/>
                </a:solidFill>
                <a:effectLst/>
                <a:latin typeface="Open Sans"/>
              </a:rPr>
              <a:t> dhe shpallur aktet dytësore:</a:t>
            </a:r>
            <a:endParaRPr kumimoji="0" lang="sq-AL" altLang="sq-AL" sz="1200" b="0" i="0" u="none" strike="noStrike" cap="none" normalizeH="0" baseline="0" dirty="0">
              <a:ln>
                <a:noFill/>
              </a:ln>
              <a:solidFill>
                <a:schemeClr val="tx1"/>
              </a:solidFill>
              <a:effectLst/>
            </a:endParaRPr>
          </a:p>
        </p:txBody>
      </p:sp>
      <p:sp>
        <p:nvSpPr>
          <p:cNvPr id="4" name="Footer Placeholder 3"/>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169495049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1325563"/>
          </a:xfrm>
        </p:spPr>
        <p:txBody>
          <a:bodyPr>
            <a:no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Ligji i Prokurimit publik </a:t>
            </a:r>
            <a:r>
              <a:rPr lang="sq-AL"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Nr</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04/L-042</a:t>
            </a:r>
            <a:r>
              <a:rPr lang="sq-AL"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i</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ndryshuar</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dhe</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plotësuar</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me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Lgjin</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Nr</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04/L-237,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Ligjin</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Nr</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05/L-068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dhe</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Ligjin</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Nr</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05/L-092 </a:t>
            </a:r>
            <a:r>
              <a:rPr lang="sq-AL"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sq-AL" sz="24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905000"/>
            <a:ext cx="9144000" cy="4953000"/>
          </a:xfrm>
        </p:spPr>
        <p:txBody>
          <a:bodyPr>
            <a:normAutofit/>
          </a:bodyPr>
          <a:lstStyle/>
          <a:p>
            <a:pPr>
              <a:buFont typeface="Wingdings" pitchFamily="2" charset="2"/>
              <a:buChar char="§"/>
              <a:defRPr/>
            </a:pPr>
            <a:r>
              <a:rPr lang="sq-AL" sz="2400" dirty="0">
                <a:latin typeface="Cambria" panose="02040503050406030204" pitchFamily="18" charset="0"/>
                <a:ea typeface="Cambria" panose="02040503050406030204" pitchFamily="18" charset="0"/>
                <a:cs typeface="Arial" panose="020B0604020202020204" pitchFamily="34" charset="0"/>
              </a:rPr>
              <a:t>E</a:t>
            </a:r>
            <a:r>
              <a:rPr lang="en-US" sz="2400" dirty="0" err="1">
                <a:latin typeface="Cambria" panose="02040503050406030204" pitchFamily="18" charset="0"/>
                <a:ea typeface="Cambria" panose="02040503050406030204" pitchFamily="18" charset="0"/>
                <a:cs typeface="Arial" panose="020B0604020202020204" pitchFamily="34" charset="0"/>
              </a:rPr>
              <a:t>shte</a:t>
            </a:r>
            <a:r>
              <a:rPr lang="en-US" sz="2400" dirty="0">
                <a:latin typeface="Cambria" panose="02040503050406030204" pitchFamily="18" charset="0"/>
                <a:ea typeface="Cambria" panose="02040503050406030204" pitchFamily="18" charset="0"/>
                <a:cs typeface="Arial" panose="020B0604020202020204" pitchFamily="34" charset="0"/>
              </a:rPr>
              <a:t> n</a:t>
            </a:r>
            <a:r>
              <a:rPr lang="sq-AL" sz="2400" dirty="0">
                <a:latin typeface="Cambria" panose="02040503050406030204" pitchFamily="18" charset="0"/>
                <a:ea typeface="Cambria" panose="02040503050406030204" pitchFamily="18" charset="0"/>
                <a:cs typeface="Arial" panose="020B0604020202020204" pitchFamily="34" charset="0"/>
              </a:rPr>
              <a: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fuqi</a:t>
            </a:r>
            <a:r>
              <a:rPr lang="en-US" sz="2400" dirty="0">
                <a:latin typeface="Cambria" panose="02040503050406030204" pitchFamily="18" charset="0"/>
                <a:ea typeface="Cambria" panose="02040503050406030204" pitchFamily="18" charset="0"/>
                <a:cs typeface="Arial" panose="020B0604020202020204" pitchFamily="34" charset="0"/>
              </a:rPr>
              <a:t> q</a:t>
            </a:r>
            <a:r>
              <a:rPr lang="sq-AL" sz="2400" dirty="0">
                <a:latin typeface="Cambria" panose="02040503050406030204" pitchFamily="18" charset="0"/>
                <a:ea typeface="Cambria" panose="02040503050406030204" pitchFamily="18" charset="0"/>
                <a:cs typeface="Arial" panose="020B0604020202020204" pitchFamily="34" charset="0"/>
              </a:rPr>
              <a: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nga</a:t>
            </a:r>
            <a:r>
              <a:rPr lang="en-US" sz="2400" dirty="0">
                <a:latin typeface="Cambria" panose="02040503050406030204" pitchFamily="18" charset="0"/>
                <a:ea typeface="Cambria" panose="02040503050406030204" pitchFamily="18" charset="0"/>
                <a:cs typeface="Arial" panose="020B0604020202020204" pitchFamily="34" charset="0"/>
              </a:rPr>
              <a:t> data </a:t>
            </a:r>
            <a:r>
              <a:rPr lang="en-US" sz="2400" dirty="0">
                <a:latin typeface="Cambria" panose="02040503050406030204" pitchFamily="18" charset="0"/>
                <a:ea typeface="Cambria" panose="02040503050406030204" pitchFamily="18" charset="0"/>
              </a:rPr>
              <a:t>01.03.2016</a:t>
            </a:r>
            <a:r>
              <a:rPr lang="sq-AL" sz="2400" dirty="0">
                <a:latin typeface="Cambria" panose="02040503050406030204" pitchFamily="18" charset="0"/>
                <a:ea typeface="Cambria" panose="02040503050406030204" pitchFamily="18" charset="0"/>
              </a:rPr>
              <a:t>, </a:t>
            </a:r>
            <a:endParaRPr lang="sq-AL" sz="2400" dirty="0">
              <a:latin typeface="Cambria" panose="02040503050406030204" pitchFamily="18" charset="0"/>
              <a:ea typeface="Cambria" panose="02040503050406030204" pitchFamily="18" charset="0"/>
              <a:cs typeface="Arial" panose="020B0604020202020204" pitchFamily="34" charset="0"/>
            </a:endParaRPr>
          </a:p>
          <a:p>
            <a:pPr>
              <a:buFont typeface="Wingdings" pitchFamily="2" charset="2"/>
              <a:buChar char="§"/>
              <a:defRPr/>
            </a:pPr>
            <a:r>
              <a:rPr lang="sq-AL" sz="2400" dirty="0">
                <a:latin typeface="Cambria" panose="02040503050406030204" pitchFamily="18" charset="0"/>
                <a:ea typeface="Cambria" panose="02040503050406030204" pitchFamily="18" charset="0"/>
                <a:cs typeface="Arial" panose="020B0604020202020204" pitchFamily="34" charset="0"/>
              </a:rPr>
              <a:t>Në pajtim me Direktivat e </a:t>
            </a:r>
            <a:r>
              <a:rPr lang="en-US" sz="2400" dirty="0" err="1">
                <a:latin typeface="Cambria" panose="02040503050406030204" pitchFamily="18" charset="0"/>
                <a:ea typeface="Cambria" panose="02040503050406030204" pitchFamily="18" charset="0"/>
                <a:cs typeface="Arial" panose="020B0604020202020204" pitchFamily="34" charset="0"/>
              </a:rPr>
              <a:t>Komisionit</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Evropian (</a:t>
            </a:r>
            <a:r>
              <a:rPr lang="en-US" sz="2400" dirty="0" err="1">
                <a:latin typeface="Cambria" panose="02040503050406030204" pitchFamily="18" charset="0"/>
                <a:ea typeface="Cambria" panose="02040503050406030204" pitchFamily="18" charset="0"/>
                <a:cs typeface="Arial" panose="020B0604020202020204" pitchFamily="34" charset="0"/>
              </a:rPr>
              <a:t>Parimet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përgjitshme</a:t>
            </a:r>
            <a:r>
              <a:rPr lang="sq-AL" sz="2400" dirty="0">
                <a:latin typeface="Cambria" panose="02040503050406030204" pitchFamily="18" charset="0"/>
                <a:ea typeface="Cambria" panose="02040503050406030204" pitchFamily="18" charset="0"/>
                <a:cs typeface="Arial" panose="020B0604020202020204" pitchFamily="34" charset="0"/>
              </a:rPr>
              <a:t>). </a:t>
            </a:r>
          </a:p>
          <a:p>
            <a:pPr>
              <a:buFont typeface="Wingdings" pitchFamily="2" charset="2"/>
              <a:buChar char="§"/>
              <a:defRPr/>
            </a:pPr>
            <a:r>
              <a:rPr lang="sq-AL" sz="2400" dirty="0">
                <a:latin typeface="Cambria" panose="02040503050406030204" pitchFamily="18" charset="0"/>
                <a:ea typeface="Cambria" panose="02040503050406030204" pitchFamily="18" charset="0"/>
                <a:cs typeface="Arial" panose="020B0604020202020204" pitchFamily="34" charset="0"/>
              </a:rPr>
              <a:t>Përbëhet prej </a:t>
            </a:r>
            <a:r>
              <a:rPr lang="en-US" sz="2400" dirty="0" err="1">
                <a:latin typeface="Cambria" panose="02040503050406030204" pitchFamily="18" charset="0"/>
                <a:ea typeface="Cambria" panose="02040503050406030204" pitchFamily="18" charset="0"/>
                <a:cs typeface="Arial" panose="020B0604020202020204" pitchFamily="34" charset="0"/>
              </a:rPr>
              <a:t>njembëdhjetë</a:t>
            </a:r>
            <a:r>
              <a:rPr lang="sq-AL" sz="2400" dirty="0">
                <a:latin typeface="Cambria" panose="02040503050406030204" pitchFamily="18" charset="0"/>
                <a:ea typeface="Cambria" panose="02040503050406030204" pitchFamily="18" charset="0"/>
                <a:cs typeface="Arial" panose="020B0604020202020204" pitchFamily="34" charset="0"/>
              </a:rPr>
              <a:t> pjesëve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1</a:t>
            </a:r>
            <a:r>
              <a:rPr lang="en-US" sz="2400" dirty="0">
                <a:latin typeface="Cambria" panose="02040503050406030204" pitchFamily="18" charset="0"/>
                <a:ea typeface="Cambria" panose="02040503050406030204" pitchFamily="18" charset="0"/>
                <a:cs typeface="Arial" panose="020B0604020202020204" pitchFamily="34" charset="0"/>
              </a:rPr>
              <a:t>35</a:t>
            </a:r>
            <a:r>
              <a:rPr lang="sq-AL" sz="2400" dirty="0">
                <a:latin typeface="Cambria" panose="02040503050406030204" pitchFamily="18" charset="0"/>
                <a:ea typeface="Cambria" panose="02040503050406030204" pitchFamily="18" charset="0"/>
                <a:cs typeface="Arial" panose="020B0604020202020204" pitchFamily="34" charset="0"/>
              </a:rPr>
              <a:t> neneve.</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buNone/>
              <a:defRPr/>
            </a:pPr>
            <a:endParaRPr lang="sq-AL" sz="2400" dirty="0">
              <a:latin typeface="Cambria" panose="02040503050406030204" pitchFamily="18" charset="0"/>
              <a:ea typeface="Cambria" panose="02040503050406030204" pitchFamily="18" charset="0"/>
              <a:cs typeface="Arial" panose="020B0604020202020204" pitchFamily="34" charset="0"/>
            </a:endParaRPr>
          </a:p>
          <a:p>
            <a:pPr marL="0" indent="0">
              <a:buNone/>
              <a:defRPr/>
            </a:pPr>
            <a:r>
              <a:rPr lang="en-US" sz="2400" b="1" dirty="0" err="1">
                <a:latin typeface="Cambria" panose="02040503050406030204" pitchFamily="18" charset="0"/>
                <a:ea typeface="Cambria" panose="02040503050406030204" pitchFamily="18" charset="0"/>
                <a:cs typeface="Arial" panose="020B0604020202020204" pitchFamily="34" charset="0"/>
              </a:rPr>
              <a:t>Pjesa</a:t>
            </a:r>
            <a:r>
              <a:rPr lang="en-US" sz="2400" b="1" dirty="0">
                <a:latin typeface="Cambria" panose="02040503050406030204" pitchFamily="18" charset="0"/>
                <a:ea typeface="Cambria" panose="02040503050406030204" pitchFamily="18" charset="0"/>
                <a:cs typeface="Arial" panose="020B0604020202020204" pitchFamily="34" charset="0"/>
              </a:rPr>
              <a:t> e </a:t>
            </a:r>
            <a:r>
              <a:rPr lang="en-US" sz="2400" b="1" dirty="0" err="1">
                <a:latin typeface="Cambria" panose="02040503050406030204" pitchFamily="18" charset="0"/>
                <a:ea typeface="Cambria" panose="02040503050406030204" pitchFamily="18" charset="0"/>
                <a:cs typeface="Arial" panose="020B0604020202020204" pitchFamily="34" charset="0"/>
              </a:rPr>
              <a:t>Parë</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përbehet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prej</a:t>
            </a:r>
            <a:r>
              <a:rPr lang="en-US" sz="2400" dirty="0">
                <a:latin typeface="Cambria" panose="02040503050406030204" pitchFamily="18" charset="0"/>
                <a:ea typeface="Cambria" panose="02040503050406030204" pitchFamily="18" charset="0"/>
                <a:cs typeface="Arial" panose="020B0604020202020204" pitchFamily="34" charset="0"/>
              </a:rPr>
              <a:t> 5 </a:t>
            </a:r>
            <a:r>
              <a:rPr lang="en-US" sz="2400" dirty="0" err="1">
                <a:latin typeface="Cambria" panose="02040503050406030204" pitchFamily="18" charset="0"/>
                <a:ea typeface="Cambria" panose="02040503050406030204" pitchFamily="18" charset="0"/>
                <a:cs typeface="Arial" panose="020B0604020202020204" pitchFamily="34" charset="0"/>
              </a:rPr>
              <a:t>paragrafeve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b="1" dirty="0">
                <a:latin typeface="Cambria" panose="02040503050406030204" pitchFamily="18" charset="0"/>
                <a:ea typeface="Cambria" panose="02040503050406030204" pitchFamily="18" charset="0"/>
                <a:cs typeface="Arial" panose="020B0604020202020204" pitchFamily="34" charset="0"/>
              </a:rPr>
              <a:t>.</a:t>
            </a:r>
            <a:endParaRPr lang="sq-AL" sz="2400" b="1" dirty="0">
              <a:latin typeface="Cambria" panose="02040503050406030204" pitchFamily="18" charset="0"/>
              <a:ea typeface="Cambria" panose="02040503050406030204" pitchFamily="18" charset="0"/>
              <a:cs typeface="Arial" panose="020B0604020202020204" pitchFamily="34" charset="0"/>
            </a:endParaRPr>
          </a:p>
          <a:p>
            <a:pPr marL="457200" lvl="1" indent="0">
              <a:buNone/>
              <a:defRPr/>
            </a:pPr>
            <a:endParaRPr lang="sq-AL"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Kreu I -</a:t>
            </a:r>
            <a:r>
              <a:rPr lang="sq-AL" sz="2400" b="1" dirty="0">
                <a:latin typeface="Cambria" panose="02040503050406030204" pitchFamily="18" charset="0"/>
                <a:ea typeface="Cambria" panose="02040503050406030204" pitchFamily="18" charset="0"/>
                <a:cs typeface="Arial" panose="020B0604020202020204" pitchFamily="34" charset="0"/>
              </a:rPr>
              <a:t>Qëllimi, Fushëveprimi, Përjashtimet , Përkufizimet </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Kreu II- </a:t>
            </a:r>
            <a:r>
              <a:rPr lang="sq-AL" sz="2400" b="1" dirty="0">
                <a:latin typeface="Cambria" panose="02040503050406030204" pitchFamily="18" charset="0"/>
                <a:ea typeface="Cambria" panose="02040503050406030204" pitchFamily="18" charset="0"/>
                <a:cs typeface="Arial" panose="020B0604020202020204" pitchFamily="34" charset="0"/>
              </a:rPr>
              <a:t>Parimet e Përgjithshme </a:t>
            </a:r>
            <a:endParaRPr lang="en-US" sz="2400" b="1" dirty="0">
              <a:latin typeface="Cambria" panose="02040503050406030204" pitchFamily="18" charset="0"/>
              <a:ea typeface="Cambria" panose="02040503050406030204" pitchFamily="18" charset="0"/>
              <a:cs typeface="Arial" panose="020B0604020202020204" pitchFamily="34" charset="0"/>
            </a:endParaRPr>
          </a:p>
          <a:p>
            <a:pPr marL="0" indent="0">
              <a:lnSpc>
                <a:spcPct val="100000"/>
              </a:lnSpc>
              <a:spcBef>
                <a:spcPts val="0"/>
              </a:spcBef>
              <a:buNone/>
            </a:pPr>
            <a:r>
              <a:rPr lang="sq-AL" sz="2400" dirty="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dirty="0" err="1">
                <a:latin typeface="Cambria" panose="02040503050406030204" pitchFamily="18" charset="0"/>
                <a:ea typeface="Cambria" panose="02040503050406030204" pitchFamily="18" charset="0"/>
                <a:cs typeface="Arial" panose="020B0604020202020204" pitchFamily="34" charset="0"/>
              </a:rPr>
              <a:t>Ekonomiciteti</a:t>
            </a:r>
            <a:r>
              <a:rPr lang="sq-AL" sz="2400" dirty="0">
                <a:latin typeface="Cambria" panose="02040503050406030204" pitchFamily="18" charset="0"/>
                <a:ea typeface="Cambria" panose="02040503050406030204" pitchFamily="18" charset="0"/>
                <a:cs typeface="Arial" panose="020B0604020202020204" pitchFamily="34" charset="0"/>
              </a:rPr>
              <a:t> dhe Efikasiteti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 Barazia në Trajtim /Jo-Diskriminimi</a:t>
            </a:r>
            <a:r>
              <a:rPr lang="en-US" sz="2400" dirty="0">
                <a:latin typeface="Cambria" panose="02040503050406030204" pitchFamily="18" charset="0"/>
                <a:ea typeface="Cambria" panose="02040503050406030204" pitchFamily="18" charset="0"/>
                <a:cs typeface="Arial" panose="020B0604020202020204" pitchFamily="34" charset="0"/>
              </a:rPr>
              <a:t> </a:t>
            </a:r>
          </a:p>
          <a:p>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15</a:t>
            </a:fld>
            <a:endParaRPr lang="en-US"/>
          </a:p>
        </p:txBody>
      </p:sp>
      <p:sp>
        <p:nvSpPr>
          <p:cNvPr id="5" name="Footer Placeholder 4"/>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2193146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38200"/>
          </a:xfrm>
        </p:spPr>
        <p:txBody>
          <a:bodyPr>
            <a:normAutofit/>
          </a:bodyPr>
          <a:lstStyle/>
          <a:p>
            <a:pPr algn="ct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e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Parë</a:t>
            </a:r>
            <a:endParaRPr lang="sq-AL" sz="24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90600"/>
            <a:ext cx="9144000" cy="5730876"/>
          </a:xfrm>
        </p:spPr>
        <p:txBody>
          <a:bodyPr>
            <a:normAutofit/>
          </a:bodyPr>
          <a:lstStyle/>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Kreu </a:t>
            </a:r>
            <a:r>
              <a:rPr lang="sq-AL" sz="2400" b="1" dirty="0">
                <a:latin typeface="Cambria" panose="02040503050406030204" pitchFamily="18" charset="0"/>
                <a:ea typeface="Cambria" panose="02040503050406030204" pitchFamily="18" charset="0"/>
                <a:cs typeface="Arial" panose="020B0604020202020204" pitchFamily="34" charset="0"/>
              </a:rPr>
              <a:t>III-Kërkesat e Përgjithshme </a:t>
            </a:r>
            <a:endParaRPr lang="en-US" sz="2400" b="1"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en-US" sz="2400" dirty="0">
                <a:latin typeface="Cambria" panose="02040503050406030204" pitchFamily="18" charset="0"/>
                <a:ea typeface="Cambria" panose="02040503050406030204" pitchFamily="18" charset="0"/>
                <a:cs typeface="Arial" panose="020B0604020202020204" pitchFamily="34" charset="0"/>
              </a:rPr>
              <a:t>  - </a:t>
            </a:r>
            <a:r>
              <a:rPr lang="en-US" sz="2400" i="1" dirty="0">
                <a:latin typeface="Cambria" panose="02040503050406030204" pitchFamily="18" charset="0"/>
                <a:ea typeface="Cambria" panose="02040503050406030204" pitchFamily="18" charset="0"/>
                <a:cs typeface="Arial" panose="020B0604020202020204" pitchFamily="34" charset="0"/>
              </a:rPr>
              <a:t>Planifikimi, </a:t>
            </a:r>
            <a:r>
              <a:rPr lang="en-US" sz="2400" i="1" dirty="0" err="1">
                <a:latin typeface="Cambria" panose="02040503050406030204" pitchFamily="18" charset="0"/>
                <a:ea typeface="Cambria" panose="02040503050406030204" pitchFamily="18" charset="0"/>
                <a:cs typeface="Arial" panose="020B0604020202020204" pitchFamily="34" charset="0"/>
              </a:rPr>
              <a:t>transparenca</a:t>
            </a:r>
            <a:r>
              <a:rPr lang="en-US" sz="2400" i="1" dirty="0">
                <a:latin typeface="Cambria" panose="02040503050406030204" pitchFamily="18" charset="0"/>
                <a:ea typeface="Cambria" panose="02040503050406030204" pitchFamily="18" charset="0"/>
                <a:cs typeface="Arial" panose="020B0604020202020204" pitchFamily="34" charset="0"/>
              </a:rPr>
              <a:t>,  </a:t>
            </a:r>
            <a:r>
              <a:rPr lang="en-US" sz="2400" i="1" dirty="0" err="1">
                <a:latin typeface="Cambria" panose="02040503050406030204" pitchFamily="18" charset="0"/>
                <a:ea typeface="Cambria" panose="02040503050406030204" pitchFamily="18" charset="0"/>
                <a:cs typeface="Arial" panose="020B0604020202020204" pitchFamily="34" charset="0"/>
              </a:rPr>
              <a:t>percaktimi</a:t>
            </a:r>
            <a:r>
              <a:rPr lang="en-US" sz="2400" i="1" dirty="0">
                <a:latin typeface="Cambria" panose="02040503050406030204" pitchFamily="18" charset="0"/>
                <a:ea typeface="Cambria" panose="02040503050406030204" pitchFamily="18" charset="0"/>
                <a:cs typeface="Arial" panose="020B0604020202020204" pitchFamily="34" charset="0"/>
              </a:rPr>
              <a:t> </a:t>
            </a:r>
            <a:r>
              <a:rPr lang="en-US" sz="2400" i="1" dirty="0" err="1">
                <a:latin typeface="Cambria" panose="02040503050406030204" pitchFamily="18" charset="0"/>
                <a:ea typeface="Cambria" panose="02040503050406030204" pitchFamily="18" charset="0"/>
                <a:cs typeface="Arial" panose="020B0604020202020204" pitchFamily="34" charset="0"/>
              </a:rPr>
              <a:t>nevojave</a:t>
            </a:r>
            <a:r>
              <a:rPr lang="en-US" sz="2400" i="1" dirty="0">
                <a:latin typeface="Cambria" panose="02040503050406030204" pitchFamily="18" charset="0"/>
                <a:ea typeface="Cambria" panose="02040503050406030204" pitchFamily="18" charset="0"/>
                <a:cs typeface="Arial" panose="020B0604020202020204" pitchFamily="34" charset="0"/>
              </a:rPr>
              <a:t> per prokurim, </a:t>
            </a:r>
          </a:p>
          <a:p>
            <a:pPr marL="0" indent="0">
              <a:buNone/>
            </a:pPr>
            <a:r>
              <a:rPr lang="en-US" sz="2400" i="1" dirty="0">
                <a:latin typeface="Cambria" panose="02040503050406030204" pitchFamily="18" charset="0"/>
                <a:ea typeface="Cambria" panose="02040503050406030204" pitchFamily="18" charset="0"/>
                <a:cs typeface="Arial" panose="020B0604020202020204" pitchFamily="34" charset="0"/>
              </a:rPr>
              <a:t>  - </a:t>
            </a:r>
            <a:r>
              <a:rPr lang="en-US" sz="2400" i="1" dirty="0" err="1">
                <a:latin typeface="Cambria" panose="02040503050406030204" pitchFamily="18" charset="0"/>
                <a:ea typeface="Cambria" panose="02040503050406030204" pitchFamily="18" charset="0"/>
                <a:cs typeface="Arial" panose="020B0604020202020204" pitchFamily="34" charset="0"/>
              </a:rPr>
              <a:t>perdorimin</a:t>
            </a:r>
            <a:r>
              <a:rPr lang="en-US" sz="2400" i="1" dirty="0">
                <a:latin typeface="Cambria" panose="02040503050406030204" pitchFamily="18" charset="0"/>
                <a:ea typeface="Cambria" panose="02040503050406030204" pitchFamily="18" charset="0"/>
                <a:cs typeface="Arial" panose="020B0604020202020204" pitchFamily="34" charset="0"/>
              </a:rPr>
              <a:t> e </a:t>
            </a:r>
            <a:r>
              <a:rPr lang="en-US" sz="2400" i="1" dirty="0" err="1">
                <a:latin typeface="Cambria" panose="02040503050406030204" pitchFamily="18" charset="0"/>
                <a:ea typeface="Cambria" panose="02040503050406030204" pitchFamily="18" charset="0"/>
                <a:cs typeface="Arial" panose="020B0604020202020204" pitchFamily="34" charset="0"/>
              </a:rPr>
              <a:t>gjuhve</a:t>
            </a:r>
            <a:r>
              <a:rPr lang="en-US" sz="2400" i="1" dirty="0">
                <a:latin typeface="Cambria" panose="02040503050406030204" pitchFamily="18" charset="0"/>
                <a:ea typeface="Cambria" panose="02040503050406030204" pitchFamily="18" charset="0"/>
                <a:cs typeface="Arial" panose="020B0604020202020204" pitchFamily="34" charset="0"/>
              </a:rPr>
              <a:t> ne </a:t>
            </a:r>
            <a:r>
              <a:rPr lang="en-US" sz="2400" i="1" dirty="0" err="1">
                <a:latin typeface="Cambria" panose="02040503050406030204" pitchFamily="18" charset="0"/>
                <a:ea typeface="Cambria" panose="02040503050406030204" pitchFamily="18" charset="0"/>
                <a:cs typeface="Arial" panose="020B0604020202020204" pitchFamily="34" charset="0"/>
              </a:rPr>
              <a:t>dokumente</a:t>
            </a:r>
            <a:r>
              <a:rPr lang="en-US" sz="2400" i="1" dirty="0">
                <a:latin typeface="Cambria" panose="02040503050406030204" pitchFamily="18" charset="0"/>
                <a:ea typeface="Cambria" panose="02040503050406030204" pitchFamily="18" charset="0"/>
                <a:cs typeface="Arial" panose="020B0604020202020204" pitchFamily="34" charset="0"/>
              </a:rPr>
              <a:t> </a:t>
            </a:r>
            <a:r>
              <a:rPr lang="en-US" sz="2400" i="1" dirty="0" err="1">
                <a:latin typeface="Cambria" panose="02040503050406030204" pitchFamily="18" charset="0"/>
                <a:ea typeface="Cambria" panose="02040503050406030204" pitchFamily="18" charset="0"/>
                <a:cs typeface="Arial" panose="020B0604020202020204" pitchFamily="34" charset="0"/>
              </a:rPr>
              <a:t>te</a:t>
            </a:r>
            <a:r>
              <a:rPr lang="en-US" sz="2400" i="1" dirty="0">
                <a:latin typeface="Cambria" panose="02040503050406030204" pitchFamily="18" charset="0"/>
                <a:ea typeface="Cambria" panose="02040503050406030204" pitchFamily="18" charset="0"/>
                <a:cs typeface="Arial" panose="020B0604020202020204" pitchFamily="34" charset="0"/>
              </a:rPr>
              <a:t> </a:t>
            </a:r>
            <a:r>
              <a:rPr lang="en-US" sz="2400" i="1" dirty="0" err="1">
                <a:latin typeface="Cambria" panose="02040503050406030204" pitchFamily="18" charset="0"/>
                <a:ea typeface="Cambria" panose="02040503050406030204" pitchFamily="18" charset="0"/>
                <a:cs typeface="Arial" panose="020B0604020202020204" pitchFamily="34" charset="0"/>
              </a:rPr>
              <a:t>tenderimit</a:t>
            </a:r>
            <a:r>
              <a:rPr lang="en-US" sz="2400" i="1" dirty="0">
                <a:latin typeface="Cambria" panose="02040503050406030204" pitchFamily="18" charset="0"/>
                <a:ea typeface="Cambria" panose="02040503050406030204" pitchFamily="18" charset="0"/>
                <a:cs typeface="Arial" panose="020B0604020202020204" pitchFamily="34" charset="0"/>
              </a:rPr>
              <a:t> </a:t>
            </a:r>
            <a:r>
              <a:rPr lang="en-US" sz="2400" i="1" dirty="0" err="1">
                <a:latin typeface="Cambria" panose="02040503050406030204" pitchFamily="18" charset="0"/>
                <a:ea typeface="Cambria" panose="02040503050406030204" pitchFamily="18" charset="0"/>
                <a:cs typeface="Arial" panose="020B0604020202020204" pitchFamily="34" charset="0"/>
              </a:rPr>
              <a:t>etj</a:t>
            </a:r>
            <a:r>
              <a:rPr lang="en-US" sz="2400" i="1" dirty="0">
                <a:latin typeface="Cambria" panose="02040503050406030204" pitchFamily="18" charset="0"/>
                <a:ea typeface="Cambria" panose="02040503050406030204" pitchFamily="18" charset="0"/>
                <a:cs typeface="Arial" panose="020B0604020202020204" pitchFamily="34" charset="0"/>
              </a:rPr>
              <a:t> . </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Kreu </a:t>
            </a:r>
            <a:r>
              <a:rPr lang="sq-AL" sz="2400" b="1" dirty="0">
                <a:latin typeface="Cambria" panose="02040503050406030204" pitchFamily="18" charset="0"/>
                <a:ea typeface="Cambria" panose="02040503050406030204" pitchFamily="18" charset="0"/>
                <a:cs typeface="Arial" panose="020B0604020202020204" pitchFamily="34" charset="0"/>
              </a:rPr>
              <a:t>IV-Rregullat për Vlerësimin dhe Klasifikimin e Kontratave Publike dhe Konkurseve të Projektimit </a:t>
            </a:r>
            <a:endParaRPr lang="en-US" sz="2400" b="1" dirty="0">
              <a:latin typeface="Cambria" panose="02040503050406030204" pitchFamily="18" charset="0"/>
              <a:ea typeface="Cambria" panose="02040503050406030204" pitchFamily="18" charset="0"/>
              <a:cs typeface="Arial" panose="020B0604020202020204" pitchFamily="34" charset="0"/>
            </a:endParaRPr>
          </a:p>
          <a:p>
            <a:pPr>
              <a:buNone/>
            </a:pPr>
            <a:r>
              <a:rPr lang="en-US" sz="2400" dirty="0">
                <a:latin typeface="Cambria" panose="02040503050406030204" pitchFamily="18" charset="0"/>
                <a:ea typeface="Cambria" panose="02040503050406030204" pitchFamily="18" charset="0"/>
                <a:cs typeface="Arial" panose="020B0604020202020204" pitchFamily="34" charset="0"/>
              </a:rPr>
              <a:t>    - </a:t>
            </a:r>
            <a:r>
              <a:rPr lang="en-US" sz="2400" i="1" dirty="0" err="1">
                <a:latin typeface="Cambria" panose="02040503050406030204" pitchFamily="18" charset="0"/>
                <a:ea typeface="Cambria" panose="02040503050406030204" pitchFamily="18" charset="0"/>
                <a:cs typeface="Arial" panose="020B0604020202020204" pitchFamily="34" charset="0"/>
              </a:rPr>
              <a:t>Llogaritja</a:t>
            </a:r>
            <a:r>
              <a:rPr lang="en-US" sz="2400" i="1" dirty="0">
                <a:latin typeface="Cambria" panose="02040503050406030204" pitchFamily="18" charset="0"/>
                <a:ea typeface="Cambria" panose="02040503050406030204" pitchFamily="18" charset="0"/>
                <a:cs typeface="Arial" panose="020B0604020202020204" pitchFamily="34" charset="0"/>
              </a:rPr>
              <a:t> e </a:t>
            </a:r>
            <a:r>
              <a:rPr lang="en-US" sz="2400" i="1" dirty="0" err="1">
                <a:latin typeface="Cambria" panose="02040503050406030204" pitchFamily="18" charset="0"/>
                <a:ea typeface="Cambria" panose="02040503050406030204" pitchFamily="18" charset="0"/>
                <a:cs typeface="Arial" panose="020B0604020202020204" pitchFamily="34" charset="0"/>
              </a:rPr>
              <a:t>vleres</a:t>
            </a:r>
            <a:r>
              <a:rPr lang="en-US" sz="2400" i="1" dirty="0">
                <a:latin typeface="Cambria" panose="02040503050406030204" pitchFamily="18" charset="0"/>
                <a:ea typeface="Cambria" panose="02040503050406030204" pitchFamily="18" charset="0"/>
                <a:cs typeface="Arial" panose="020B0604020202020204" pitchFamily="34" charset="0"/>
              </a:rPr>
              <a:t> se </a:t>
            </a:r>
            <a:r>
              <a:rPr lang="en-US" sz="2400" i="1" dirty="0" err="1">
                <a:latin typeface="Cambria" panose="02040503050406030204" pitchFamily="18" charset="0"/>
                <a:ea typeface="Cambria" panose="02040503050406030204" pitchFamily="18" charset="0"/>
                <a:cs typeface="Arial" panose="020B0604020202020204" pitchFamily="34" charset="0"/>
              </a:rPr>
              <a:t>parshikuar</a:t>
            </a:r>
            <a:r>
              <a:rPr lang="en-US" sz="2400" i="1" dirty="0">
                <a:latin typeface="Cambria" panose="02040503050406030204" pitchFamily="18" charset="0"/>
                <a:ea typeface="Cambria" panose="02040503050406030204" pitchFamily="18" charset="0"/>
                <a:cs typeface="Arial" panose="020B0604020202020204" pitchFamily="34" charset="0"/>
              </a:rPr>
              <a:t> t</a:t>
            </a:r>
            <a:r>
              <a:rPr lang="en-US" sz="2400" dirty="0">
                <a:latin typeface="Cambria" panose="02040503050406030204" pitchFamily="18" charset="0"/>
                <a:ea typeface="Cambria" panose="02040503050406030204" pitchFamily="18" charset="0"/>
                <a:cs typeface="Arial" panose="020B0604020202020204" pitchFamily="34" charset="0"/>
              </a:rPr>
              <a:t>ë</a:t>
            </a:r>
            <a:r>
              <a:rPr lang="en-US" sz="2400" i="1" dirty="0">
                <a:latin typeface="Cambria" panose="02040503050406030204" pitchFamily="18" charset="0"/>
                <a:ea typeface="Cambria" panose="02040503050406030204" pitchFamily="18" charset="0"/>
                <a:cs typeface="Arial" panose="020B0604020202020204" pitchFamily="34" charset="0"/>
              </a:rPr>
              <a:t> </a:t>
            </a:r>
            <a:r>
              <a:rPr lang="en-US" sz="2400" i="1" dirty="0" err="1">
                <a:latin typeface="Cambria" panose="02040503050406030204" pitchFamily="18" charset="0"/>
                <a:ea typeface="Cambria" panose="02040503050406030204" pitchFamily="18" charset="0"/>
                <a:cs typeface="Arial" panose="020B0604020202020204" pitchFamily="34" charset="0"/>
              </a:rPr>
              <a:t>kontratave</a:t>
            </a:r>
            <a:r>
              <a:rPr lang="en-US" sz="2400" i="1" dirty="0">
                <a:latin typeface="Cambria" panose="02040503050406030204" pitchFamily="18" charset="0"/>
                <a:ea typeface="Cambria" panose="02040503050406030204" pitchFamily="18" charset="0"/>
                <a:cs typeface="Arial" panose="020B0604020202020204" pitchFamily="34" charset="0"/>
              </a:rPr>
              <a:t> , </a:t>
            </a:r>
            <a:r>
              <a:rPr lang="en-US" sz="2400" i="1" dirty="0" err="1">
                <a:latin typeface="Cambria" panose="02040503050406030204" pitchFamily="18" charset="0"/>
                <a:ea typeface="Cambria" panose="02040503050406030204" pitchFamily="18" charset="0"/>
                <a:cs typeface="Arial" panose="020B0604020202020204" pitchFamily="34" charset="0"/>
              </a:rPr>
              <a:t>etj</a:t>
            </a:r>
            <a:r>
              <a:rPr lang="en-US" sz="2400" i="1" dirty="0">
                <a:latin typeface="Cambria" panose="02040503050406030204" pitchFamily="18" charset="0"/>
                <a:ea typeface="Cambria" panose="02040503050406030204" pitchFamily="18" charset="0"/>
                <a:cs typeface="Arial" panose="020B0604020202020204" pitchFamily="34" charset="0"/>
              </a:rPr>
              <a:t> .</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Kreu V- </a:t>
            </a:r>
            <a:r>
              <a:rPr lang="sq-AL" sz="2400" b="1" dirty="0">
                <a:latin typeface="Cambria" panose="02040503050406030204" pitchFamily="18" charset="0"/>
                <a:ea typeface="Cambria" panose="02040503050406030204" pitchFamily="18" charset="0"/>
                <a:cs typeface="Arial" panose="020B0604020202020204" pitchFamily="34" charset="0"/>
              </a:rPr>
              <a:t>Autorizimi për Inicimin e një Aktiviteti të Prokurimit dhe</a:t>
            </a:r>
            <a:r>
              <a:rPr lang="en-US" sz="2400" b="1" dirty="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Nënshkrimin e Kontratës Publike</a:t>
            </a:r>
            <a:r>
              <a:rPr lang="en-US" sz="2400" b="1" dirty="0">
                <a:latin typeface="Cambria" panose="02040503050406030204" pitchFamily="18" charset="0"/>
                <a:ea typeface="Cambria" panose="02040503050406030204" pitchFamily="18" charset="0"/>
                <a:cs typeface="Arial" panose="020B0604020202020204" pitchFamily="34" charset="0"/>
              </a:rPr>
              <a:t>.</a:t>
            </a:r>
            <a:r>
              <a:rPr lang="sq-AL" sz="2400" b="1" dirty="0">
                <a:latin typeface="Cambria" panose="02040503050406030204" pitchFamily="18" charset="0"/>
                <a:ea typeface="Cambria" panose="02040503050406030204" pitchFamily="18" charset="0"/>
                <a:cs typeface="Arial" panose="020B0604020202020204" pitchFamily="34" charset="0"/>
              </a:rPr>
              <a:t> </a:t>
            </a:r>
            <a:endParaRPr lang="en-US" sz="2400" b="1"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en-US" sz="2400" i="1" dirty="0">
                <a:latin typeface="Cambria" panose="02040503050406030204" pitchFamily="18" charset="0"/>
                <a:ea typeface="Cambria" panose="02040503050406030204" pitchFamily="18" charset="0"/>
              </a:rPr>
              <a:t> -  </a:t>
            </a:r>
            <a:r>
              <a:rPr lang="en-US" sz="2400" i="1" dirty="0" err="1">
                <a:latin typeface="Cambria" panose="02040503050406030204" pitchFamily="18" charset="0"/>
                <a:ea typeface="Cambria" panose="02040503050406030204" pitchFamily="18" charset="0"/>
              </a:rPr>
              <a:t>Inicimi</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i</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aktivitetit</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të</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prokurimit</a:t>
            </a:r>
            <a:endParaRPr lang="en-US" sz="2400" i="1" dirty="0">
              <a:latin typeface="Cambria" panose="02040503050406030204" pitchFamily="18" charset="0"/>
              <a:ea typeface="Cambria" panose="02040503050406030204" pitchFamily="18" charset="0"/>
            </a:endParaRPr>
          </a:p>
          <a:p>
            <a:pPr marL="0" indent="0">
              <a:buNone/>
            </a:pPr>
            <a:r>
              <a:rPr lang="en-US" sz="2400" i="1" dirty="0">
                <a:latin typeface="Cambria" panose="02040503050406030204" pitchFamily="18" charset="0"/>
                <a:ea typeface="Cambria" panose="02040503050406030204" pitchFamily="18" charset="0"/>
              </a:rPr>
              <a:t> - </a:t>
            </a:r>
            <a:r>
              <a:rPr lang="en-US" sz="2400" i="1" dirty="0" err="1">
                <a:latin typeface="Cambria" panose="02040503050406030204" pitchFamily="18" charset="0"/>
                <a:ea typeface="Cambria" panose="02040503050406030204" pitchFamily="18" charset="0"/>
              </a:rPr>
              <a:t>Nënshkrimi</a:t>
            </a:r>
            <a:r>
              <a:rPr lang="en-US" sz="2400" i="1" dirty="0">
                <a:latin typeface="Cambria" panose="02040503050406030204" pitchFamily="18" charset="0"/>
                <a:ea typeface="Cambria" panose="02040503050406030204" pitchFamily="18" charset="0"/>
              </a:rPr>
              <a:t> i </a:t>
            </a:r>
            <a:r>
              <a:rPr lang="en-US" sz="2400" i="1" dirty="0" err="1">
                <a:latin typeface="Cambria" panose="02040503050406030204" pitchFamily="18" charset="0"/>
                <a:ea typeface="Cambria" panose="02040503050406030204" pitchFamily="18" charset="0"/>
              </a:rPr>
              <a:t>kontratave</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publike</a:t>
            </a:r>
            <a:endParaRPr lang="en-US" sz="2400" i="1" dirty="0">
              <a:latin typeface="Cambria" panose="02040503050406030204" pitchFamily="18" charset="0"/>
              <a:ea typeface="Cambria" panose="02040503050406030204" pitchFamily="18" charset="0"/>
            </a:endParaRPr>
          </a:p>
          <a:p>
            <a:pPr marL="0" indent="0">
              <a:buNone/>
            </a:pPr>
            <a:r>
              <a:rPr lang="en-US" sz="2400" i="1" dirty="0">
                <a:latin typeface="Cambria" panose="02040503050406030204" pitchFamily="18" charset="0"/>
                <a:ea typeface="Cambria" panose="02040503050406030204" pitchFamily="18" charset="0"/>
              </a:rPr>
              <a:t> - </a:t>
            </a:r>
            <a:r>
              <a:rPr lang="en-US" sz="2400" i="1" dirty="0" err="1">
                <a:latin typeface="Cambria" panose="02040503050406030204" pitchFamily="18" charset="0"/>
                <a:ea typeface="Cambria" panose="02040503050406030204" pitchFamily="18" charset="0"/>
              </a:rPr>
              <a:t>Trajnimi</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i</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Zyrtareve</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të</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Prokurimit</a:t>
            </a:r>
            <a:endParaRPr lang="sq-AL" sz="2400" i="1" dirty="0">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16</a:t>
            </a:fld>
            <a:endParaRPr lang="en-US"/>
          </a:p>
        </p:txBody>
      </p:sp>
      <p:sp>
        <p:nvSpPr>
          <p:cNvPr id="5" name="Footer Placeholder 4"/>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1806234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0"/>
            <a:ext cx="7704536" cy="838201"/>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lgn="ct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e dytë</a:t>
            </a:r>
            <a: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609601"/>
            <a:ext cx="9144000" cy="6248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lnSpcReduction="10000"/>
          </a:bodyPr>
          <a:lstStyle/>
          <a:p>
            <a:pPr lvl="0">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anose="020B0604020202020204" pitchFamily="34" charset="0"/>
              </a:rPr>
              <a:t>Kreu I – Rregullat për Specifikimet Teknike dhe Dosjen e Tenderit </a:t>
            </a:r>
            <a:endParaRPr lang="en-US" sz="2400" b="1"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i="1" dirty="0">
                <a:latin typeface="Cambria" panose="02040503050406030204" pitchFamily="18" charset="0"/>
                <a:ea typeface="Cambria" panose="02040503050406030204" pitchFamily="18" charset="0"/>
                <a:cs typeface="Arial" panose="020B0604020202020204" pitchFamily="34" charset="0"/>
              </a:rPr>
              <a:t>Dosja e tenderit </a:t>
            </a:r>
            <a:r>
              <a:rPr lang="en-US" sz="2400" i="1" dirty="0">
                <a:latin typeface="Cambria" panose="02040503050406030204" pitchFamily="18" charset="0"/>
                <a:ea typeface="Cambria" panose="02040503050406030204" pitchFamily="18" charset="0"/>
                <a:cs typeface="Arial" panose="020B0604020202020204" pitchFamily="34" charset="0"/>
              </a:rPr>
              <a:t> 		 </a:t>
            </a:r>
          </a:p>
          <a:p>
            <a:pPr marL="0" indent="0">
              <a:buNone/>
            </a:pPr>
            <a:r>
              <a:rPr lang="sq-AL" sz="2400" i="1" dirty="0">
                <a:latin typeface="Cambria" panose="02040503050406030204" pitchFamily="18" charset="0"/>
                <a:ea typeface="Cambria" panose="02040503050406030204" pitchFamily="18" charset="0"/>
                <a:cs typeface="Arial" panose="020B0604020202020204" pitchFamily="34" charset="0"/>
              </a:rPr>
              <a:t>Specifikimet teknike 		 </a:t>
            </a:r>
            <a:endParaRPr lang="en-US" sz="2400" i="1"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i="1" dirty="0">
                <a:latin typeface="Cambria" panose="02040503050406030204" pitchFamily="18" charset="0"/>
                <a:ea typeface="Cambria" panose="02040503050406030204" pitchFamily="18" charset="0"/>
                <a:cs typeface="Arial" panose="020B0604020202020204" pitchFamily="34" charset="0"/>
              </a:rPr>
              <a:t> Nënkontraktimi		 </a:t>
            </a:r>
            <a:endParaRPr lang="en-US" sz="2400" i="1"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i="1" dirty="0">
                <a:latin typeface="Cambria" panose="02040503050406030204" pitchFamily="18" charset="0"/>
                <a:ea typeface="Cambria" panose="02040503050406030204" pitchFamily="18" charset="0"/>
                <a:cs typeface="Arial" panose="020B0604020202020204" pitchFamily="34" charset="0"/>
              </a:rPr>
              <a:t> Ekzekutimi i Kontratave 	</a:t>
            </a:r>
            <a:endParaRPr lang="en-US" sz="2400" i="1"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anose="020B0604020202020204" pitchFamily="34" charset="0"/>
              </a:rPr>
              <a:t>Kreu II- Llojet dhe zbatueshmëria e Procedurave të Prokurimit</a:t>
            </a:r>
            <a:endParaRPr lang="en-US" sz="2400" b="1"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i="1" dirty="0">
                <a:latin typeface="Cambria" panose="02040503050406030204" pitchFamily="18" charset="0"/>
                <a:ea typeface="Cambria" panose="02040503050406030204" pitchFamily="18" charset="0"/>
                <a:cs typeface="Arial" panose="020B0604020202020204" pitchFamily="34" charset="0"/>
              </a:rPr>
              <a:t>Rregullat e Përgjithshme   		 </a:t>
            </a:r>
            <a:endParaRPr lang="en-US" sz="2400" i="1"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i="1" dirty="0">
                <a:latin typeface="Cambria" panose="02040503050406030204" pitchFamily="18" charset="0"/>
                <a:ea typeface="Cambria" panose="02040503050406030204" pitchFamily="18" charset="0"/>
                <a:cs typeface="Arial" panose="020B0604020202020204" pitchFamily="34" charset="0"/>
              </a:rPr>
              <a:t>Procedurat e hapura </a:t>
            </a:r>
            <a:endParaRPr lang="en-US" sz="2400" i="1"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en-US" sz="2400" i="1" dirty="0" err="1">
                <a:latin typeface="Cambria" panose="02040503050406030204" pitchFamily="18" charset="0"/>
                <a:ea typeface="Cambria" panose="02040503050406030204" pitchFamily="18" charset="0"/>
                <a:cs typeface="Arial" panose="020B0604020202020204" pitchFamily="34" charset="0"/>
              </a:rPr>
              <a:t>Procedura</a:t>
            </a:r>
            <a:r>
              <a:rPr lang="en-US" sz="2400" i="1" dirty="0">
                <a:latin typeface="Cambria" panose="02040503050406030204" pitchFamily="18" charset="0"/>
                <a:ea typeface="Cambria" panose="02040503050406030204" pitchFamily="18" charset="0"/>
                <a:cs typeface="Arial" panose="020B0604020202020204" pitchFamily="34" charset="0"/>
              </a:rPr>
              <a:t> e</a:t>
            </a:r>
            <a:r>
              <a:rPr lang="sq-AL" sz="2400" i="1" dirty="0">
                <a:latin typeface="Cambria" panose="02040503050406030204" pitchFamily="18" charset="0"/>
                <a:ea typeface="Cambria" panose="02040503050406030204" pitchFamily="18" charset="0"/>
                <a:cs typeface="Arial" panose="020B0604020202020204" pitchFamily="34" charset="0"/>
              </a:rPr>
              <a:t> Kufizuara	</a:t>
            </a:r>
            <a:endParaRPr lang="en-US" sz="2400" i="1"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i="1" dirty="0">
                <a:latin typeface="Cambria" panose="02040503050406030204" pitchFamily="18" charset="0"/>
                <a:ea typeface="Cambria" panose="02040503050406030204" pitchFamily="18" charset="0"/>
                <a:cs typeface="Arial" panose="020B0604020202020204" pitchFamily="34" charset="0"/>
              </a:rPr>
              <a:t>Procedurat </a:t>
            </a:r>
            <a:r>
              <a:rPr lang="en-US" sz="2400" i="1" dirty="0" err="1">
                <a:latin typeface="Cambria" panose="02040503050406030204" pitchFamily="18" charset="0"/>
                <a:ea typeface="Cambria" panose="02040503050406030204" pitchFamily="18" charset="0"/>
                <a:cs typeface="Arial" panose="020B0604020202020204" pitchFamily="34" charset="0"/>
              </a:rPr>
              <a:t>konkuruese</a:t>
            </a:r>
            <a:r>
              <a:rPr lang="en-US" sz="2400" i="1" dirty="0">
                <a:latin typeface="Cambria" panose="02040503050406030204" pitchFamily="18" charset="0"/>
                <a:ea typeface="Cambria" panose="02040503050406030204" pitchFamily="18" charset="0"/>
                <a:cs typeface="Arial" panose="020B0604020202020204" pitchFamily="34" charset="0"/>
              </a:rPr>
              <a:t> me </a:t>
            </a:r>
            <a:r>
              <a:rPr lang="sq-AL" sz="2400" i="1" dirty="0">
                <a:latin typeface="Cambria" panose="02040503050406030204" pitchFamily="18" charset="0"/>
                <a:ea typeface="Cambria" panose="02040503050406030204" pitchFamily="18" charset="0"/>
                <a:cs typeface="Arial" panose="020B0604020202020204" pitchFamily="34" charset="0"/>
              </a:rPr>
              <a:t>Negoci</a:t>
            </a:r>
            <a:r>
              <a:rPr lang="en-US" sz="2400" i="1" dirty="0" err="1">
                <a:latin typeface="Cambria" panose="02040503050406030204" pitchFamily="18" charset="0"/>
                <a:ea typeface="Cambria" panose="02040503050406030204" pitchFamily="18" charset="0"/>
                <a:cs typeface="Arial" panose="020B0604020202020204" pitchFamily="34" charset="0"/>
              </a:rPr>
              <a:t>ata</a:t>
            </a:r>
            <a:endParaRPr lang="en-US" sz="2400" i="1"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i="1" dirty="0">
                <a:latin typeface="Cambria" panose="02040503050406030204" pitchFamily="18" charset="0"/>
                <a:ea typeface="Cambria" panose="02040503050406030204" pitchFamily="18" charset="0"/>
                <a:cs typeface="Arial" panose="020B0604020202020204" pitchFamily="34" charset="0"/>
              </a:rPr>
              <a:t>Procedurat e Negociuara pa Publikimin e  Njoftimit të Kontratës </a:t>
            </a:r>
            <a:endParaRPr lang="en-US" sz="2400" i="1"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i="1" dirty="0">
                <a:latin typeface="Cambria" panose="02040503050406030204" pitchFamily="18" charset="0"/>
                <a:ea typeface="Cambria" panose="02040503050406030204" pitchFamily="18" charset="0"/>
                <a:cs typeface="Arial" panose="020B0604020202020204" pitchFamily="34" charset="0"/>
              </a:rPr>
              <a:t>Procedurat për Kuotimin e Qmimeve			</a:t>
            </a:r>
            <a:endParaRPr lang="en-US" sz="2400" i="1"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i="1" dirty="0">
                <a:latin typeface="Cambria" panose="02040503050406030204" pitchFamily="18" charset="0"/>
                <a:ea typeface="Cambria" panose="02040503050406030204" pitchFamily="18" charset="0"/>
                <a:cs typeface="Arial" panose="020B0604020202020204" pitchFamily="34" charset="0"/>
              </a:rPr>
              <a:t>Procedurat për Kontratat Minimale			</a:t>
            </a:r>
            <a:endParaRPr lang="en-US" sz="2400" i="1"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i="1" dirty="0">
                <a:latin typeface="Cambria" panose="02040503050406030204" pitchFamily="18" charset="0"/>
                <a:ea typeface="Cambria" panose="02040503050406030204" pitchFamily="18" charset="0"/>
                <a:cs typeface="Arial" panose="020B0604020202020204" pitchFamily="34" charset="0"/>
              </a:rPr>
              <a:t>Kontratat Publike Kornizë		</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17</a:t>
            </a:fld>
            <a:endParaRPr lang="en-US"/>
          </a:p>
        </p:txBody>
      </p:sp>
      <p:sp>
        <p:nvSpPr>
          <p:cNvPr id="3" name="Footer Placeholder 2"/>
          <p:cNvSpPr>
            <a:spLocks noGrp="1"/>
          </p:cNvSpPr>
          <p:nvPr>
            <p:ph type="ftr" sz="quarter" idx="11"/>
          </p:nvPr>
        </p:nvSpPr>
        <p:spPr/>
        <p:txBody>
          <a:bodyPr/>
          <a:lstStyle/>
          <a:p>
            <a:r>
              <a:rPr lang="en-US" dirty="0" err="1"/>
              <a:t>Departamenti</a:t>
            </a:r>
            <a:r>
              <a:rPr lang="en-US" dirty="0"/>
              <a:t> per </a:t>
            </a:r>
            <a:r>
              <a:rPr lang="en-US" dirty="0" err="1"/>
              <a:t>Trajnime</a:t>
            </a:r>
            <a:r>
              <a:rPr lang="en-US" dirty="0"/>
              <a:t> /KRPP  </a:t>
            </a:r>
          </a:p>
        </p:txBody>
      </p:sp>
    </p:spTree>
    <p:extLst>
      <p:ext uri="{BB962C8B-B14F-4D97-AF65-F5344CB8AC3E}">
        <p14:creationId xmlns:p14="http://schemas.microsoft.com/office/powerpoint/2010/main" val="138079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1"/>
            <a:ext cx="5779294" cy="381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e dytë</a:t>
            </a:r>
            <a: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685800"/>
            <a:ext cx="9144000" cy="6096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Kreu III- </a:t>
            </a:r>
            <a:r>
              <a:rPr lang="sq-AL" sz="2400" i="1" dirty="0">
                <a:latin typeface="Cambria" panose="02040503050406030204" pitchFamily="18" charset="0"/>
                <a:ea typeface="Cambria" panose="02040503050406030204" pitchFamily="18" charset="0"/>
                <a:cs typeface="Arial" panose="020B0604020202020204" pitchFamily="34" charset="0"/>
              </a:rPr>
              <a:t>Rregullat mbi reklamimin dhe Transparencën </a:t>
            </a:r>
            <a:r>
              <a:rPr lang="en-US" sz="2400" i="1" dirty="0">
                <a:latin typeface="Cambria" panose="02040503050406030204" pitchFamily="18" charset="0"/>
                <a:ea typeface="Cambria" panose="02040503050406030204" pitchFamily="18" charset="0"/>
                <a:cs typeface="Arial" panose="020B0604020202020204" pitchFamily="34" charset="0"/>
              </a:rPr>
              <a:t> 	     </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Kreu IV</a:t>
            </a:r>
            <a:r>
              <a:rPr lang="sq-AL" sz="2400" i="1" dirty="0">
                <a:latin typeface="Cambria" panose="02040503050406030204" pitchFamily="18" charset="0"/>
                <a:ea typeface="Cambria" panose="02040503050406030204" pitchFamily="18" charset="0"/>
                <a:cs typeface="Arial" panose="020B0604020202020204" pitchFamily="34" charset="0"/>
              </a:rPr>
              <a:t>-Udhëheqja e procedurave të Prokurim</a:t>
            </a:r>
            <a:r>
              <a:rPr lang="en-US" sz="2400" i="1" dirty="0">
                <a:latin typeface="Cambria" panose="02040503050406030204" pitchFamily="18" charset="0"/>
                <a:ea typeface="Cambria" panose="02040503050406030204" pitchFamily="18" charset="0"/>
                <a:cs typeface="Arial" panose="020B0604020202020204" pitchFamily="34" charset="0"/>
              </a:rPr>
              <a:t>it 		     </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Kreu V</a:t>
            </a:r>
            <a:r>
              <a:rPr lang="sq-AL" sz="2400" b="1" dirty="0">
                <a:latin typeface="Cambria" panose="02040503050406030204" pitchFamily="18" charset="0"/>
                <a:ea typeface="Cambria" panose="02040503050406030204" pitchFamily="18" charset="0"/>
                <a:cs typeface="Arial" panose="020B0604020202020204" pitchFamily="34" charset="0"/>
              </a:rPr>
              <a:t> </a:t>
            </a:r>
            <a:r>
              <a:rPr lang="sq-AL" sz="2400" i="1" dirty="0">
                <a:latin typeface="Cambria" panose="02040503050406030204" pitchFamily="18" charset="0"/>
                <a:ea typeface="Cambria" panose="02040503050406030204" pitchFamily="18" charset="0"/>
                <a:cs typeface="Arial" panose="020B0604020202020204" pitchFamily="34" charset="0"/>
              </a:rPr>
              <a:t>– Kërkesat e Përshtatshmërisë dhe të Kualifikimit               </a:t>
            </a:r>
            <a:endParaRPr lang="en-US" sz="2400" i="1"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e trete- </a:t>
            </a:r>
            <a:r>
              <a:rPr lang="sq-AL" sz="2400" b="1" dirty="0">
                <a:latin typeface="Cambria" panose="02040503050406030204" pitchFamily="18" charset="0"/>
                <a:ea typeface="Cambria" panose="02040503050406030204" pitchFamily="18" charset="0"/>
                <a:cs typeface="Arial" panose="020B0604020202020204" pitchFamily="34" charset="0"/>
              </a:rPr>
              <a:t>Rregullat për konkursin e projektimit</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e katërt</a:t>
            </a:r>
            <a:r>
              <a:rPr lang="sq-AL"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Aktivitetet e Menxhimit të Kontratës		</a:t>
            </a:r>
            <a:endParaRPr lang="en-US" sz="2400" b="1"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e peste </a:t>
            </a:r>
            <a:r>
              <a:rPr lang="sq-AL" sz="2400" b="1" dirty="0">
                <a:latin typeface="Cambria" panose="02040503050406030204" pitchFamily="18" charset="0"/>
                <a:ea typeface="Cambria" panose="02040503050406030204" pitchFamily="18" charset="0"/>
                <a:cs typeface="Arial" panose="020B0604020202020204" pitchFamily="34" charset="0"/>
              </a:rPr>
              <a:t>–Aktivitetet e Operatorëve të Shërbimeve Publike       </a:t>
            </a:r>
            <a:endParaRPr lang="en-US" sz="2400" b="1"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e gjashtë </a:t>
            </a:r>
            <a:r>
              <a:rPr lang="sq-AL" sz="2400" b="1" dirty="0">
                <a:latin typeface="Cambria" panose="02040503050406030204" pitchFamily="18" charset="0"/>
                <a:ea typeface="Cambria" panose="02040503050406030204" pitchFamily="18" charset="0"/>
                <a:cs typeface="Arial" panose="020B0604020202020204" pitchFamily="34" charset="0"/>
              </a:rPr>
              <a:t>- Komisioni Rregullativ i Prokurimit Publik	    </a:t>
            </a:r>
            <a:endParaRPr lang="en-US" sz="2400" b="1"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e shtatë </a:t>
            </a:r>
            <a:r>
              <a:rPr lang="sq-AL" sz="2400" b="1" dirty="0">
                <a:latin typeface="Cambria" panose="02040503050406030204" pitchFamily="18" charset="0"/>
                <a:ea typeface="Cambria" panose="02040503050406030204" pitchFamily="18" charset="0"/>
                <a:cs typeface="Arial" panose="020B0604020202020204" pitchFamily="34" charset="0"/>
              </a:rPr>
              <a:t>- Agjencia Qendrore e Prokurimit		        </a:t>
            </a:r>
            <a:endParaRPr lang="en-US" sz="2400" b="1"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e tete </a:t>
            </a:r>
            <a:r>
              <a:rPr lang="sq-AL" sz="2400" b="1" dirty="0">
                <a:latin typeface="Cambria" panose="02040503050406030204" pitchFamily="18" charset="0"/>
                <a:ea typeface="Cambria" panose="02040503050406030204" pitchFamily="18" charset="0"/>
                <a:cs typeface="Arial" panose="020B0604020202020204" pitchFamily="34" charset="0"/>
              </a:rPr>
              <a:t>– Organi Shqyrtues i Prokurimit			       </a:t>
            </a:r>
            <a:endParaRPr lang="en-US" sz="2400" b="1"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e nëntë- </a:t>
            </a:r>
            <a:r>
              <a:rPr lang="sq-AL" sz="2400" b="1" dirty="0">
                <a:latin typeface="Cambria" panose="02040503050406030204" pitchFamily="18" charset="0"/>
                <a:ea typeface="Cambria" panose="02040503050406030204" pitchFamily="18" charset="0"/>
                <a:cs typeface="Arial" panose="020B0604020202020204" pitchFamily="34" charset="0"/>
              </a:rPr>
              <a:t>Procedurat e Shqyrtimit të Prokurimit</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Ankesat</a:t>
            </a:r>
            <a:r>
              <a:rPr lang="en-US" sz="2400" b="1" dirty="0">
                <a:latin typeface="Cambria" panose="02040503050406030204" pitchFamily="18" charset="0"/>
                <a:ea typeface="Cambria" panose="02040503050406030204" pitchFamily="18" charset="0"/>
                <a:cs typeface="Arial" panose="020B0604020202020204" pitchFamily="34" charset="0"/>
              </a:rPr>
              <a:t>.</a:t>
            </a:r>
            <a:r>
              <a:rPr lang="sq-AL" sz="2400" b="1" dirty="0">
                <a:latin typeface="Cambria" panose="02040503050406030204" pitchFamily="18" charset="0"/>
                <a:ea typeface="Cambria" panose="02040503050406030204" pitchFamily="18" charset="0"/>
                <a:cs typeface="Arial" panose="020B0604020202020204" pitchFamily="34" charset="0"/>
              </a:rPr>
              <a:t>                  </a:t>
            </a:r>
            <a:endParaRPr lang="en-US" sz="2400" b="1"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e dhjetë </a:t>
            </a:r>
            <a:r>
              <a:rPr lang="sq-AL" sz="2400" b="1" dirty="0">
                <a:latin typeface="Cambria" panose="02040503050406030204" pitchFamily="18" charset="0"/>
                <a:ea typeface="Cambria" panose="02040503050406030204" pitchFamily="18" charset="0"/>
                <a:cs typeface="Arial" panose="020B0604020202020204" pitchFamily="34" charset="0"/>
              </a:rPr>
              <a:t>- Procedurat Për Misionet Diplomatike dhe Konsullor</a:t>
            </a:r>
            <a:r>
              <a:rPr lang="en-US" sz="2400" b="1" dirty="0">
                <a:latin typeface="Cambria" panose="02040503050406030204" pitchFamily="18" charset="0"/>
                <a:ea typeface="Cambria" panose="02040503050406030204" pitchFamily="18" charset="0"/>
                <a:cs typeface="Arial" panose="020B0604020202020204" pitchFamily="34" charset="0"/>
              </a:rPr>
              <a:t>.</a:t>
            </a:r>
            <a:r>
              <a:rPr lang="sq-AL" sz="2400" b="1" dirty="0">
                <a:latin typeface="Cambria" panose="02040503050406030204" pitchFamily="18" charset="0"/>
                <a:ea typeface="Cambria" panose="02040503050406030204" pitchFamily="18" charset="0"/>
                <a:cs typeface="Arial" panose="020B0604020202020204" pitchFamily="34" charset="0"/>
              </a:rPr>
              <a:t>      </a:t>
            </a:r>
            <a:endParaRPr lang="en-US" sz="2400" b="1"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e Njëmbëdhjetë </a:t>
            </a:r>
            <a:r>
              <a:rPr lang="sq-AL" sz="2400" b="1" dirty="0">
                <a:latin typeface="Cambria" panose="02040503050406030204" pitchFamily="18" charset="0"/>
                <a:ea typeface="Cambria" panose="02040503050406030204" pitchFamily="18" charset="0"/>
                <a:cs typeface="Arial" panose="020B0604020202020204" pitchFamily="34" charset="0"/>
              </a:rPr>
              <a:t>- Prokurimi Elektronik		         </a:t>
            </a:r>
            <a:endParaRPr lang="en-US" sz="2400" b="1" dirty="0">
              <a:latin typeface="Cambria" panose="02040503050406030204" pitchFamily="18" charset="0"/>
              <a:ea typeface="Cambria" panose="02040503050406030204" pitchFamily="18" charset="0"/>
              <a:cs typeface="Arial" panose="020B0604020202020204" pitchFamily="34" charset="0"/>
            </a:endParaRPr>
          </a:p>
          <a:p>
            <a:pPr>
              <a:buNone/>
            </a:pPr>
            <a:endPar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18</a:t>
            </a:fld>
            <a:endParaRPr lang="en-US"/>
          </a:p>
        </p:txBody>
      </p:sp>
      <p:sp>
        <p:nvSpPr>
          <p:cNvPr id="3" name="Footer Placeholder 2"/>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2638650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68665"/>
            <a:ext cx="7886700" cy="4351338"/>
          </a:xfrm>
        </p:spPr>
        <p:txBody>
          <a:bodyPr/>
          <a:lstStyle/>
          <a:p>
            <a:pPr marL="0" indent="0">
              <a:buNone/>
            </a:pPr>
            <a:r>
              <a:rPr lang="en-US" sz="2400" dirty="0">
                <a:latin typeface="Cambria" panose="02040503050406030204" pitchFamily="18" charset="0"/>
                <a:ea typeface="Cambria" panose="02040503050406030204" pitchFamily="18" charset="0"/>
              </a:rPr>
              <a:t>.</a:t>
            </a:r>
          </a:p>
        </p:txBody>
      </p:sp>
      <p:sp>
        <p:nvSpPr>
          <p:cNvPr id="4" name="Slide Number Placeholder 3"/>
          <p:cNvSpPr>
            <a:spLocks noGrp="1"/>
          </p:cNvSpPr>
          <p:nvPr>
            <p:ph type="sldNum" sz="quarter" idx="12"/>
          </p:nvPr>
        </p:nvSpPr>
        <p:spPr/>
        <p:txBody>
          <a:bodyPr/>
          <a:lstStyle/>
          <a:p>
            <a:fld id="{DCFF98CF-7F0B-4F7C-9297-12472D36FA30}" type="slidenum">
              <a:rPr lang="en-US" smtClean="0"/>
              <a:t>19</a:t>
            </a:fld>
            <a:endParaRPr lang="en-US"/>
          </a:p>
        </p:txBody>
      </p:sp>
      <p:sp>
        <p:nvSpPr>
          <p:cNvPr id="5" name="Footer Placeholder 4"/>
          <p:cNvSpPr>
            <a:spLocks noGrp="1"/>
          </p:cNvSpPr>
          <p:nvPr>
            <p:ph type="ftr" sz="quarter" idx="11"/>
          </p:nvPr>
        </p:nvSpPr>
        <p:spPr/>
        <p:txBody>
          <a:bodyPr/>
          <a:lstStyle/>
          <a:p>
            <a:r>
              <a:rPr lang="en-US"/>
              <a:t>Departamenti per Trajnime /KRPP  </a:t>
            </a:r>
          </a:p>
        </p:txBody>
      </p:sp>
      <p:sp>
        <p:nvSpPr>
          <p:cNvPr id="8" name="Right Arrow 7"/>
          <p:cNvSpPr/>
          <p:nvPr/>
        </p:nvSpPr>
        <p:spPr>
          <a:xfrm>
            <a:off x="876300" y="1371600"/>
            <a:ext cx="7124700" cy="3097442"/>
          </a:xfrm>
          <a:prstGeom prst="rightArrow">
            <a:avLst/>
          </a:prstGeom>
          <a:solidFill>
            <a:schemeClr val="accent2">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ectangle 8"/>
          <p:cNvSpPr/>
          <p:nvPr/>
        </p:nvSpPr>
        <p:spPr>
          <a:xfrm>
            <a:off x="1219200" y="2627037"/>
            <a:ext cx="6282691" cy="584775"/>
          </a:xfrm>
          <a:prstGeom prst="rect">
            <a:avLst/>
          </a:prstGeom>
        </p:spPr>
        <p:txBody>
          <a:bodyPr wrap="square">
            <a:spAutoFit/>
          </a:bodyPr>
          <a:lstStyle/>
          <a:p>
            <a:r>
              <a:rPr lang="en-US" altLang="ja-JP" sz="3200" dirty="0">
                <a:latin typeface="Cambria" panose="02040503050406030204" pitchFamily="18" charset="0"/>
                <a:ea typeface="Cambria" panose="02040503050406030204" pitchFamily="18" charset="0"/>
                <a:cs typeface="Arial" panose="020B0604020202020204" pitchFamily="34" charset="0"/>
              </a:rPr>
              <a:t>CKA  </a:t>
            </a:r>
            <a:r>
              <a:rPr lang="en-US" altLang="ja-JP" sz="3200" dirty="0" err="1">
                <a:latin typeface="Cambria" panose="02040503050406030204" pitchFamily="18" charset="0"/>
                <a:ea typeface="Cambria" panose="02040503050406030204" pitchFamily="18" charset="0"/>
                <a:cs typeface="Arial" panose="020B0604020202020204" pitchFamily="34" charset="0"/>
              </a:rPr>
              <a:t>është</a:t>
            </a:r>
            <a:r>
              <a:rPr lang="en-US" altLang="ja-JP" sz="3200" dirty="0">
                <a:latin typeface="Cambria" panose="02040503050406030204" pitchFamily="18" charset="0"/>
                <a:ea typeface="Cambria" panose="02040503050406030204" pitchFamily="18" charset="0"/>
                <a:cs typeface="Arial" panose="020B0604020202020204" pitchFamily="34" charset="0"/>
              </a:rPr>
              <a:t> P</a:t>
            </a:r>
            <a:r>
              <a:rPr lang="sq-AL" altLang="ja-JP" sz="3200" dirty="0">
                <a:latin typeface="Cambria" panose="02040503050406030204" pitchFamily="18" charset="0"/>
                <a:ea typeface="Cambria" panose="02040503050406030204" pitchFamily="18" charset="0"/>
                <a:cs typeface="Arial" panose="020B0604020202020204" pitchFamily="34" charset="0"/>
              </a:rPr>
              <a:t>rokurimi public</a:t>
            </a:r>
            <a:r>
              <a:rPr lang="en-US" altLang="ja-JP" sz="3200" dirty="0">
                <a:latin typeface="Cambria" panose="02040503050406030204" pitchFamily="18" charset="0"/>
                <a:ea typeface="Cambria" panose="02040503050406030204" pitchFamily="18" charset="0"/>
                <a:cs typeface="Arial" panose="020B0604020202020204" pitchFamily="34" charset="0"/>
              </a:rPr>
              <a:t>   ……..?</a:t>
            </a:r>
            <a:endParaRPr lang="en-US" sz="3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90095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normAutofit/>
          </a:bodyPr>
          <a:lstStyle/>
          <a:p>
            <a:pPr algn="ct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altLang="sq-AL" sz="2400" b="1" dirty="0">
                <a:solidFill>
                  <a:srgbClr val="0070C0"/>
                </a:solidFill>
                <a:latin typeface="Cambria" panose="02040503050406030204" pitchFamily="18" charset="0"/>
                <a:ea typeface="Cambria" panose="02040503050406030204" pitchFamily="18" charset="0"/>
                <a:cs typeface="Cambria" panose="02040503050406030204" pitchFamily="18" charset="0"/>
              </a:rPr>
              <a:t>OBJEKTIVAT</a:t>
            </a:r>
            <a:endParaRPr lang="en-US" sz="2400" b="1" dirty="0">
              <a:solidFill>
                <a:srgbClr val="0070C0"/>
              </a:solidFill>
              <a:latin typeface="Cambria" panose="02040503050406030204" pitchFamily="18" charset="0"/>
              <a:ea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0" y="1371600"/>
            <a:ext cx="9144000" cy="5486400"/>
          </a:xfrm>
        </p:spPr>
        <p:txBody>
          <a:bodyPr>
            <a:normAutofit/>
          </a:bodyPr>
          <a:lstStyle/>
          <a:p>
            <a:pPr marL="0" indent="0">
              <a:spcBef>
                <a:spcPts val="0"/>
              </a:spcBef>
              <a:buNone/>
            </a:pPr>
            <a:r>
              <a:rPr lang="sq-AL" sz="2400" dirty="0">
                <a:latin typeface="Cambria" panose="02040503050406030204" pitchFamily="18" charset="0"/>
                <a:ea typeface="Cambria" panose="02040503050406030204" pitchFamily="18" charset="0"/>
                <a:cs typeface="Arial" panose="020B0604020202020204" pitchFamily="34" charset="0"/>
              </a:rPr>
              <a:t>Qëllimi i këtij trajnimi është që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a:solidFill>
                  <a:srgbClr val="C00000"/>
                </a:solidFill>
                <a:latin typeface="Cambria" panose="02040503050406030204" pitchFamily="18" charset="0"/>
                <a:ea typeface="Cambria" panose="02040503050406030204" pitchFamily="18" charset="0"/>
                <a:cs typeface="Arial" panose="020B0604020202020204" pitchFamily="34" charset="0"/>
              </a:rPr>
              <a:t>të ju </a:t>
            </a:r>
            <a:r>
              <a:rPr lang="en-US" sz="2400" dirty="0" err="1">
                <a:solidFill>
                  <a:srgbClr val="C00000"/>
                </a:solidFill>
                <a:latin typeface="Cambria" panose="02040503050406030204" pitchFamily="18" charset="0"/>
                <a:ea typeface="Cambria" panose="02040503050406030204" pitchFamily="18" charset="0"/>
                <a:cs typeface="Arial" panose="020B0604020202020204" pitchFamily="34" charset="0"/>
              </a:rPr>
              <a:t>ofrojme</a:t>
            </a:r>
            <a:r>
              <a:rPr lang="en-US" sz="2400" dirty="0">
                <a:solidFill>
                  <a:srgbClr val="C00000"/>
                </a:solidFill>
                <a:latin typeface="Cambria" panose="02040503050406030204" pitchFamily="18" charset="0"/>
                <a:ea typeface="Cambria" panose="02040503050406030204" pitchFamily="18" charset="0"/>
                <a:cs typeface="Arial" panose="020B0604020202020204" pitchFamily="34" charset="0"/>
              </a:rPr>
              <a:t> </a:t>
            </a:r>
            <a:r>
              <a:rPr lang="en-US" sz="2400" dirty="0" err="1">
                <a:solidFill>
                  <a:srgbClr val="C00000"/>
                </a:solidFill>
                <a:latin typeface="Cambria" panose="02040503050406030204" pitchFamily="18" charset="0"/>
                <a:ea typeface="Cambria" panose="02040503050406030204" pitchFamily="18" charset="0"/>
                <a:cs typeface="Arial" panose="020B0604020202020204" pitchFamily="34" charset="0"/>
              </a:rPr>
              <a:t>mbështetje</a:t>
            </a:r>
            <a:r>
              <a:rPr lang="en-US" sz="2400" dirty="0">
                <a:solidFill>
                  <a:srgbClr val="C00000"/>
                </a:solidFill>
                <a:latin typeface="Cambria" panose="02040503050406030204" pitchFamily="18" charset="0"/>
                <a:ea typeface="Cambria" panose="02040503050406030204" pitchFamily="18" charset="0"/>
                <a:cs typeface="Arial" panose="020B0604020202020204" pitchFamily="34" charset="0"/>
              </a:rPr>
              <a:t> për </a:t>
            </a:r>
            <a:r>
              <a:rPr lang="sq-AL" sz="2400" dirty="0">
                <a:latin typeface="Cambria" panose="02040503050406030204" pitchFamily="18" charset="0"/>
                <a:ea typeface="Cambria" panose="02040503050406030204" pitchFamily="18" charset="0"/>
                <a:cs typeface="Arial" panose="020B0604020202020204" pitchFamily="34" charset="0"/>
              </a:rPr>
              <a:t> pjesëmarrësit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a:solidFill>
                  <a:srgbClr val="C00000"/>
                </a:solidFill>
                <a:latin typeface="Cambria" panose="02040503050406030204" pitchFamily="18" charset="0"/>
                <a:ea typeface="Cambria" panose="02040503050406030204" pitchFamily="18" charset="0"/>
                <a:cs typeface="Arial" panose="020B0604020202020204" pitchFamily="34" charset="0"/>
              </a:rPr>
              <a:t>në</a:t>
            </a:r>
            <a:r>
              <a:rPr lang="sq-AL" sz="2400" dirty="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a:t>
            </a:r>
            <a:endParaRPr lang="sq-AL" sz="2400" dirty="0">
              <a:latin typeface="Cambria" panose="02040503050406030204" pitchFamily="18" charset="0"/>
              <a:ea typeface="Cambria" panose="02040503050406030204" pitchFamily="18" charset="0"/>
              <a:cs typeface="Arial" panose="020B0604020202020204" pitchFamily="34" charset="0"/>
            </a:endParaRPr>
          </a:p>
          <a:p>
            <a:pPr marL="0" indent="0">
              <a:spcBef>
                <a:spcPts val="0"/>
              </a:spcBef>
              <a:buNone/>
            </a:pPr>
            <a:endParaRPr lang="sq-AL" sz="2400" dirty="0">
              <a:latin typeface="Cambria" panose="02040503050406030204" pitchFamily="18" charset="0"/>
              <a:ea typeface="Cambria" panose="02040503050406030204" pitchFamily="18" charset="0"/>
              <a:cs typeface="Arial" panose="020B0604020202020204" pitchFamily="34" charset="0"/>
            </a:endParaRPr>
          </a:p>
          <a:p>
            <a:pPr marL="0" indent="0">
              <a:spcBef>
                <a:spcPts val="0"/>
              </a:spcBef>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lvl="0">
              <a:spcBef>
                <a:spcPts val="0"/>
              </a:spcBef>
              <a:defRPr/>
            </a:pPr>
            <a:r>
              <a:rPr lang="en-US" sz="2400" kern="1200" dirty="0">
                <a:solidFill>
                  <a:schemeClr val="tx1"/>
                </a:solidFill>
                <a:effectLst/>
                <a:latin typeface="Cambria" panose="02040503050406030204" pitchFamily="18" charset="0"/>
                <a:ea typeface="Cambria" panose="02040503050406030204" pitchFamily="18" charset="0"/>
              </a:rPr>
              <a:t>K</a:t>
            </a:r>
            <a:r>
              <a:rPr lang="sq-AL" sz="2400" kern="1200" dirty="0">
                <a:solidFill>
                  <a:schemeClr val="tx1"/>
                </a:solidFill>
                <a:effectLst/>
                <a:latin typeface="Cambria" panose="02040503050406030204" pitchFamily="18" charset="0"/>
                <a:ea typeface="Cambria" panose="02040503050406030204" pitchFamily="18" charset="0"/>
              </a:rPr>
              <a:t>ontekstin historik t</a:t>
            </a:r>
            <a:r>
              <a:rPr lang="sq-AL" sz="2400" dirty="0">
                <a:latin typeface="Cambria" panose="02040503050406030204" pitchFamily="18" charset="0"/>
                <a:ea typeface="Cambria" panose="02040503050406030204" pitchFamily="18" charset="0"/>
                <a:cs typeface="Arial" panose="020B0604020202020204" pitchFamily="34" charset="0"/>
              </a:rPr>
              <a:t>ë</a:t>
            </a:r>
            <a:r>
              <a:rPr lang="sq-AL" sz="2400" kern="1200" dirty="0">
                <a:solidFill>
                  <a:schemeClr val="tx1"/>
                </a:solidFill>
                <a:effectLst/>
                <a:latin typeface="Cambria" panose="02040503050406030204" pitchFamily="18" charset="0"/>
                <a:ea typeface="Cambria" panose="02040503050406030204" pitchFamily="18" charset="0"/>
              </a:rPr>
              <a:t> p</a:t>
            </a:r>
            <a:r>
              <a:rPr lang="en-US" sz="2400" kern="1200" dirty="0" err="1">
                <a:solidFill>
                  <a:schemeClr val="tx1"/>
                </a:solidFill>
                <a:effectLst/>
                <a:latin typeface="Cambria" panose="02040503050406030204" pitchFamily="18" charset="0"/>
                <a:ea typeface="Cambria" panose="02040503050406030204" pitchFamily="18" charset="0"/>
              </a:rPr>
              <a:t>rokurimit</a:t>
            </a:r>
            <a:r>
              <a:rPr lang="en-US" sz="2400" kern="1200" dirty="0">
                <a:solidFill>
                  <a:schemeClr val="tx1"/>
                </a:solidFill>
                <a:effectLst/>
                <a:latin typeface="Cambria" panose="02040503050406030204" pitchFamily="18" charset="0"/>
                <a:ea typeface="Cambria" panose="02040503050406030204" pitchFamily="18" charset="0"/>
              </a:rPr>
              <a:t> </a:t>
            </a:r>
            <a:r>
              <a:rPr lang="sq-AL" sz="2400" kern="1200" dirty="0">
                <a:solidFill>
                  <a:schemeClr val="tx1"/>
                </a:solidFill>
                <a:effectLst/>
                <a:latin typeface="Cambria" panose="02040503050406030204" pitchFamily="18" charset="0"/>
                <a:ea typeface="Cambria" panose="02040503050406030204" pitchFamily="18" charset="0"/>
              </a:rPr>
              <a:t>p</a:t>
            </a:r>
            <a:r>
              <a:rPr lang="en-US" sz="2400" kern="1200" dirty="0" err="1">
                <a:solidFill>
                  <a:schemeClr val="tx1"/>
                </a:solidFill>
                <a:effectLst/>
                <a:latin typeface="Cambria" panose="02040503050406030204" pitchFamily="18" charset="0"/>
                <a:ea typeface="Cambria" panose="02040503050406030204" pitchFamily="18" charset="0"/>
              </a:rPr>
              <a:t>ublik</a:t>
            </a:r>
            <a:r>
              <a:rPr lang="en-US" sz="2400" kern="1200" dirty="0">
                <a:solidFill>
                  <a:schemeClr val="tx1"/>
                </a:solidFill>
                <a:effectLst/>
                <a:latin typeface="Cambria" panose="02040503050406030204" pitchFamily="18" charset="0"/>
                <a:ea typeface="Cambria" panose="02040503050406030204" pitchFamily="18" charset="0"/>
              </a:rPr>
              <a:t> </a:t>
            </a:r>
            <a:r>
              <a:rPr lang="sq-AL" sz="2400" kern="1200" dirty="0">
                <a:solidFill>
                  <a:schemeClr val="tx1"/>
                </a:solidFill>
                <a:effectLst/>
                <a:latin typeface="Cambria" panose="02040503050406030204" pitchFamily="18" charset="0"/>
                <a:ea typeface="Cambria" panose="02040503050406030204" pitchFamily="18" charset="0"/>
              </a:rPr>
              <a:t>n</a:t>
            </a:r>
            <a:r>
              <a:rPr lang="en-US" sz="2400" kern="1200" dirty="0">
                <a:solidFill>
                  <a:schemeClr val="tx1"/>
                </a:solidFill>
                <a:effectLst/>
                <a:latin typeface="Cambria" panose="02040503050406030204" pitchFamily="18" charset="0"/>
                <a:ea typeface="Cambria" panose="02040503050406030204" pitchFamily="18" charset="0"/>
              </a:rPr>
              <a:t>ë</a:t>
            </a:r>
            <a:r>
              <a:rPr lang="sq-AL" sz="2400" kern="1200" dirty="0">
                <a:solidFill>
                  <a:schemeClr val="tx1"/>
                </a:solidFill>
                <a:effectLst/>
                <a:latin typeface="Cambria" panose="02040503050406030204" pitchFamily="18" charset="0"/>
                <a:ea typeface="Cambria" panose="02040503050406030204" pitchFamily="18" charset="0"/>
              </a:rPr>
              <a:t> Kosov</a:t>
            </a:r>
            <a:r>
              <a:rPr lang="en-US" sz="2400" dirty="0">
                <a:latin typeface="Cambria" panose="02040503050406030204" pitchFamily="18" charset="0"/>
                <a:ea typeface="Cambria" panose="02040503050406030204" pitchFamily="18" charset="0"/>
              </a:rPr>
              <a:t>ë</a:t>
            </a:r>
            <a:r>
              <a:rPr lang="sq-AL" sz="2400" kern="1200" dirty="0">
                <a:solidFill>
                  <a:schemeClr val="tx1"/>
                </a:solidFill>
                <a:effectLst/>
                <a:latin typeface="Cambria" panose="02040503050406030204" pitchFamily="18" charset="0"/>
                <a:ea typeface="Cambria" panose="02040503050406030204" pitchFamily="18" charset="0"/>
              </a:rPr>
              <a:t> </a:t>
            </a:r>
            <a:r>
              <a:rPr lang="en-US" sz="2400" kern="1200" dirty="0">
                <a:solidFill>
                  <a:schemeClr val="tx1"/>
                </a:solidFill>
                <a:effectLst/>
                <a:latin typeface="Cambria" panose="02040503050406030204" pitchFamily="18" charset="0"/>
                <a:ea typeface="Cambria" panose="02040503050406030204" pitchFamily="18" charset="0"/>
              </a:rPr>
              <a:t>.</a:t>
            </a:r>
            <a:endParaRPr lang="en-US" sz="2400" dirty="0">
              <a:effectLst/>
              <a:latin typeface="Cambria" panose="02040503050406030204" pitchFamily="18" charset="0"/>
              <a:ea typeface="Cambria" panose="02040503050406030204" pitchFamily="18" charset="0"/>
            </a:endParaRPr>
          </a:p>
          <a:p>
            <a:pPr>
              <a:spcBef>
                <a:spcPts val="0"/>
              </a:spcBef>
            </a:pPr>
            <a:r>
              <a:rPr lang="sq-AL" sz="2400" dirty="0">
                <a:latin typeface="Cambria" panose="02040503050406030204" pitchFamily="18" charset="0"/>
                <a:ea typeface="Cambria" panose="02040503050406030204" pitchFamily="18" charset="0"/>
                <a:cs typeface="Arial" panose="020B0604020202020204" pitchFamily="34" charset="0"/>
              </a:rPr>
              <a:t>Ligjin e prokurimit publik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përmbajtjen</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tij</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duke </a:t>
            </a:r>
            <a:r>
              <a:rPr lang="sq-AL" sz="2400" dirty="0" err="1">
                <a:latin typeface="Cambria" panose="02040503050406030204" pitchFamily="18" charset="0"/>
                <a:ea typeface="Cambria" panose="02040503050406030204" pitchFamily="18" charset="0"/>
                <a:cs typeface="Arial" panose="020B0604020202020204" pitchFamily="34" charset="0"/>
              </a:rPr>
              <a:t>përfshir</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a:t>
            </a:r>
          </a:p>
          <a:p>
            <a:pPr>
              <a:spcBef>
                <a:spcPts val="0"/>
              </a:spcBef>
            </a:pPr>
            <a:endParaRPr lang="en-US" sz="2400" dirty="0">
              <a:latin typeface="Cambria" panose="02040503050406030204" pitchFamily="18" charset="0"/>
              <a:ea typeface="Cambria" panose="02040503050406030204" pitchFamily="18" charset="0"/>
              <a:cs typeface="Arial" panose="020B0604020202020204" pitchFamily="34" charset="0"/>
            </a:endParaRPr>
          </a:p>
          <a:p>
            <a:pPr lvl="0">
              <a:spcBef>
                <a:spcPts val="0"/>
              </a:spcBef>
            </a:pPr>
            <a:r>
              <a:rPr lang="en-US" sz="2400" dirty="0">
                <a:latin typeface="Cambria" panose="02040503050406030204" pitchFamily="18" charset="0"/>
                <a:ea typeface="Cambria" panose="02040503050406030204" pitchFamily="18" charset="0"/>
                <a:cs typeface="Arial" panose="020B0604020202020204" pitchFamily="34" charset="0"/>
              </a:rPr>
              <a:t>K</a:t>
            </a:r>
            <a:r>
              <a:rPr lang="sq-AL" sz="2400" dirty="0" err="1">
                <a:latin typeface="Cambria" panose="02040503050406030204" pitchFamily="18" charset="0"/>
                <a:ea typeface="Cambria" panose="02040503050406030204" pitchFamily="18" charset="0"/>
                <a:cs typeface="Arial" panose="020B0604020202020204" pitchFamily="34" charset="0"/>
              </a:rPr>
              <a:t>ornizën</a:t>
            </a:r>
            <a:r>
              <a:rPr lang="sq-AL" sz="2400" dirty="0">
                <a:latin typeface="Cambria" panose="02040503050406030204" pitchFamily="18" charset="0"/>
                <a:ea typeface="Cambria" panose="02040503050406030204" pitchFamily="18" charset="0"/>
                <a:cs typeface="Arial" panose="020B0604020202020204" pitchFamily="34" charset="0"/>
              </a:rPr>
              <a:t> institucionale dhe legjislative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p</a:t>
            </a:r>
            <a:r>
              <a:rPr lang="en-US" sz="2400" dirty="0" err="1">
                <a:latin typeface="Cambria" panose="02040503050406030204" pitchFamily="18" charset="0"/>
                <a:ea typeface="Cambria" panose="02040503050406030204" pitchFamily="18" charset="0"/>
                <a:cs typeface="Arial" panose="020B0604020202020204" pitchFamily="34" charset="0"/>
              </a:rPr>
              <a:t>rokurimit</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a:t>
            </a:r>
            <a:r>
              <a:rPr lang="en-US" sz="2400" dirty="0" err="1">
                <a:latin typeface="Cambria" panose="02040503050406030204" pitchFamily="18" charset="0"/>
                <a:ea typeface="Cambria" panose="02040503050406030204" pitchFamily="18" charset="0"/>
                <a:cs typeface="Arial" panose="020B0604020202020204" pitchFamily="34" charset="0"/>
              </a:rPr>
              <a:t>ublik</a:t>
            </a:r>
            <a:r>
              <a:rPr lang="en-US" sz="2400" dirty="0">
                <a:latin typeface="Cambria" panose="02040503050406030204" pitchFamily="18" charset="0"/>
                <a:ea typeface="Cambria" panose="02040503050406030204" pitchFamily="18" charset="0"/>
                <a:cs typeface="Arial" panose="020B0604020202020204" pitchFamily="34" charset="0"/>
              </a:rPr>
              <a:t>.</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spcBef>
                <a:spcPts val="0"/>
              </a:spcBef>
            </a:pPr>
            <a:r>
              <a:rPr lang="en-US" sz="2400" dirty="0">
                <a:latin typeface="Cambria" panose="02040503050406030204" pitchFamily="18" charset="0"/>
                <a:ea typeface="Cambria" panose="02040503050406030204" pitchFamily="18" charset="0"/>
                <a:cs typeface="Arial" panose="020B0604020202020204" pitchFamily="34" charset="0"/>
              </a:rPr>
              <a:t>S</a:t>
            </a:r>
            <a:r>
              <a:rPr lang="sq-AL" sz="2400" dirty="0" err="1">
                <a:latin typeface="Cambria" panose="02040503050406030204" pitchFamily="18" charset="0"/>
                <a:ea typeface="Cambria" panose="02040503050406030204" pitchFamily="18" charset="0"/>
                <a:cs typeface="Arial" panose="020B0604020202020204" pitchFamily="34" charset="0"/>
              </a:rPr>
              <a:t>trukturën</a:t>
            </a:r>
            <a:r>
              <a:rPr lang="sq-AL" sz="2400" dirty="0">
                <a:latin typeface="Cambria" panose="02040503050406030204" pitchFamily="18" charset="0"/>
                <a:ea typeface="Cambria" panose="02040503050406030204" pitchFamily="18" charset="0"/>
                <a:cs typeface="Arial" panose="020B0604020202020204" pitchFamily="34" charset="0"/>
              </a:rPr>
              <a:t> e l</a:t>
            </a:r>
            <a:r>
              <a:rPr lang="en-US" sz="2400" dirty="0" err="1">
                <a:latin typeface="Cambria" panose="02040503050406030204" pitchFamily="18" charset="0"/>
                <a:ea typeface="Cambria" panose="02040503050406030204" pitchFamily="18" charset="0"/>
                <a:cs typeface="Arial" panose="020B0604020202020204" pitchFamily="34" charset="0"/>
              </a:rPr>
              <a:t>igjit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a:t>
            </a:r>
            <a:r>
              <a:rPr lang="en-US" sz="2400" dirty="0" err="1">
                <a:latin typeface="Cambria" panose="02040503050406030204" pitchFamily="18" charset="0"/>
                <a:ea typeface="Cambria" panose="02040503050406030204" pitchFamily="18" charset="0"/>
                <a:cs typeface="Arial" panose="020B0604020202020204" pitchFamily="34" charset="0"/>
              </a:rPr>
              <a:t>rokurim</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err="1">
                <a:latin typeface="Cambria" panose="02040503050406030204" pitchFamily="18" charset="0"/>
                <a:ea typeface="Cambria" panose="02040503050406030204" pitchFamily="18" charset="0"/>
                <a:cs typeface="Arial" panose="020B0604020202020204" pitchFamily="34" charset="0"/>
              </a:rPr>
              <a:t>pu</a:t>
            </a:r>
            <a:r>
              <a:rPr lang="en-US" sz="2400" dirty="0" err="1">
                <a:latin typeface="Cambria" panose="02040503050406030204" pitchFamily="18" charset="0"/>
                <a:ea typeface="Cambria" panose="02040503050406030204" pitchFamily="18" charset="0"/>
                <a:cs typeface="Arial" panose="020B0604020202020204" pitchFamily="34" charset="0"/>
              </a:rPr>
              <a:t>blik</a:t>
            </a:r>
            <a:r>
              <a:rPr lang="en-US" sz="2400" dirty="0">
                <a:latin typeface="Cambria" panose="02040503050406030204" pitchFamily="18" charset="0"/>
                <a:ea typeface="Cambria" panose="02040503050406030204" pitchFamily="18" charset="0"/>
                <a:cs typeface="Arial" panose="020B0604020202020204" pitchFamily="34" charset="0"/>
              </a:rPr>
              <a:t>.</a:t>
            </a:r>
            <a:endParaRPr lang="sq-AL" sz="2400" dirty="0">
              <a:latin typeface="Cambria" panose="02040503050406030204" pitchFamily="18" charset="0"/>
              <a:ea typeface="Cambria" panose="02040503050406030204" pitchFamily="18" charset="0"/>
              <a:cs typeface="Arial" panose="020B0604020202020204" pitchFamily="34" charset="0"/>
            </a:endParaRPr>
          </a:p>
          <a:p>
            <a:pPr marL="0" lvl="0" indent="0">
              <a:spcBef>
                <a:spcPts val="0"/>
              </a:spcBef>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a:spcBef>
                <a:spcPts val="0"/>
              </a:spcBef>
            </a:pPr>
            <a:r>
              <a:rPr lang="en-US" sz="2400" dirty="0" err="1">
                <a:latin typeface="Cambria" panose="02040503050406030204" pitchFamily="18" charset="0"/>
                <a:ea typeface="Cambria" panose="02040503050406030204" pitchFamily="18" charset="0"/>
                <a:cs typeface="Arial" panose="020B0604020202020204" pitchFamily="34" charset="0"/>
              </a:rPr>
              <a:t>Një</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pasqyre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përgjithshme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ndryshimeve  te fundit në Ligjin e  prokurimit publik</a:t>
            </a:r>
            <a:r>
              <a:rPr lang="en-US" sz="2400" b="1" dirty="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2</a:t>
            </a:fld>
            <a:endParaRPr lang="en-US" dirty="0"/>
          </a:p>
        </p:txBody>
      </p:sp>
      <p:sp>
        <p:nvSpPr>
          <p:cNvPr id="5" name="Footer Placeholder 4"/>
          <p:cNvSpPr>
            <a:spLocks noGrp="1"/>
          </p:cNvSpPr>
          <p:nvPr>
            <p:ph type="ftr" sz="quarter" idx="11"/>
          </p:nvPr>
        </p:nvSpPr>
        <p:spPr/>
        <p:txBody>
          <a:bodyPr/>
          <a:lstStyle/>
          <a:p>
            <a:r>
              <a:rPr lang="en-US"/>
              <a:t>Departamenti per Trajnime /KRPP  </a:t>
            </a:r>
            <a:endParaRPr lang="en-US" dirty="0"/>
          </a:p>
        </p:txBody>
      </p:sp>
    </p:spTree>
    <p:extLst>
      <p:ext uri="{BB962C8B-B14F-4D97-AF65-F5344CB8AC3E}">
        <p14:creationId xmlns:p14="http://schemas.microsoft.com/office/powerpoint/2010/main" val="800490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3999"/>
          </a:xfrm>
        </p:spPr>
        <p:txBody>
          <a:bodyPr>
            <a:normAutofit/>
          </a:bodyPr>
          <a:lstStyle/>
          <a:p>
            <a:pPr algn="ct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Prokurimi Publik</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P</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ë</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rkufizim</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i</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b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0" y="1066800"/>
            <a:ext cx="9144000" cy="5110163"/>
          </a:xfrm>
        </p:spPr>
        <p:txBody>
          <a:bodyPr>
            <a:normAutofit/>
          </a:bodyPr>
          <a:lstStyle/>
          <a:p>
            <a:pPr>
              <a:buNone/>
            </a:pPr>
            <a:endPar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altLang="en-US" sz="2400" dirty="0">
                <a:latin typeface="Cambria" panose="02040503050406030204" pitchFamily="18" charset="0"/>
                <a:ea typeface="Cambria" panose="02040503050406030204" pitchFamily="18" charset="0"/>
                <a:cs typeface="Arial" panose="020B0604020202020204" pitchFamily="34" charset="0"/>
              </a:rPr>
              <a:t>“</a:t>
            </a:r>
            <a:r>
              <a:rPr lang="en-US" altLang="ja-JP" sz="2400" dirty="0">
                <a:latin typeface="Cambria" panose="02040503050406030204" pitchFamily="18" charset="0"/>
                <a:ea typeface="Cambria" panose="02040503050406030204" pitchFamily="18" charset="0"/>
                <a:cs typeface="Arial" panose="020B0604020202020204" pitchFamily="34" charset="0"/>
              </a:rPr>
              <a:t>P</a:t>
            </a:r>
            <a:r>
              <a:rPr lang="sq-AL" altLang="ja-JP" sz="2400" dirty="0" err="1">
                <a:latin typeface="Cambria" panose="02040503050406030204" pitchFamily="18" charset="0"/>
                <a:ea typeface="Cambria" panose="02040503050406030204" pitchFamily="18" charset="0"/>
                <a:cs typeface="Arial" panose="020B0604020202020204" pitchFamily="34" charset="0"/>
              </a:rPr>
              <a:t>rokurimi</a:t>
            </a:r>
            <a:r>
              <a:rPr lang="sq-AL" altLang="ja-JP" sz="2400" dirty="0">
                <a:latin typeface="Cambria" panose="02040503050406030204" pitchFamily="18" charset="0"/>
                <a:ea typeface="Cambria" panose="02040503050406030204" pitchFamily="18" charset="0"/>
                <a:cs typeface="Arial" panose="020B0604020202020204" pitchFamily="34" charset="0"/>
              </a:rPr>
              <a:t> publik është </a:t>
            </a:r>
            <a:r>
              <a:rPr lang="sq-AL" altLang="ja-JP" sz="2400" b="1" dirty="0">
                <a:latin typeface="Cambria" panose="02040503050406030204" pitchFamily="18" charset="0"/>
                <a:ea typeface="Cambria" panose="02040503050406030204" pitchFamily="18" charset="0"/>
                <a:cs typeface="Arial" panose="020B0604020202020204" pitchFamily="34" charset="0"/>
              </a:rPr>
              <a:t>proces,</a:t>
            </a:r>
            <a:r>
              <a:rPr lang="sq-AL" altLang="ja-JP" sz="2400" dirty="0">
                <a:latin typeface="Cambria" panose="02040503050406030204" pitchFamily="18" charset="0"/>
                <a:ea typeface="Cambria" panose="02040503050406030204" pitchFamily="18" charset="0"/>
                <a:cs typeface="Arial" panose="020B0604020202020204" pitchFamily="34" charset="0"/>
              </a:rPr>
              <a:t> i cili ka të bëjë me </a:t>
            </a:r>
            <a:r>
              <a:rPr lang="sq-AL" altLang="ja-JP" sz="2400" b="1" dirty="0">
                <a:latin typeface="Cambria" panose="02040503050406030204" pitchFamily="18" charset="0"/>
                <a:ea typeface="Cambria" panose="02040503050406030204" pitchFamily="18" charset="0"/>
                <a:cs typeface="Arial" panose="020B0604020202020204" pitchFamily="34" charset="0"/>
              </a:rPr>
              <a:t>furnizimin</a:t>
            </a:r>
            <a:r>
              <a:rPr lang="sq-AL" altLang="ja-JP" sz="2400" dirty="0">
                <a:latin typeface="Cambria" panose="02040503050406030204" pitchFamily="18" charset="0"/>
                <a:ea typeface="Cambria" panose="02040503050406030204" pitchFamily="18" charset="0"/>
                <a:cs typeface="Arial" panose="020B0604020202020204" pitchFamily="34" charset="0"/>
              </a:rPr>
              <a:t> me </a:t>
            </a:r>
            <a:r>
              <a:rPr lang="sq-AL" altLang="ja-JP" sz="2400" b="1" dirty="0">
                <a:latin typeface="Cambria" panose="02040503050406030204" pitchFamily="18" charset="0"/>
                <a:ea typeface="Cambria" panose="02040503050406030204" pitchFamily="18" charset="0"/>
                <a:cs typeface="Arial" panose="020B0604020202020204" pitchFamily="34" charset="0"/>
              </a:rPr>
              <a:t>mallra, kryerjen e shërbimeve dhe ekzekutimin e punëve</a:t>
            </a:r>
            <a:r>
              <a:rPr lang="sq-AL" altLang="ja-JP" sz="2400" dirty="0">
                <a:latin typeface="Cambria" panose="02040503050406030204" pitchFamily="18" charset="0"/>
                <a:ea typeface="Cambria" panose="02040503050406030204" pitchFamily="18" charset="0"/>
                <a:cs typeface="Arial" panose="020B0604020202020204" pitchFamily="34" charset="0"/>
              </a:rPr>
              <a:t>, duke i shfrytëzuar </a:t>
            </a:r>
            <a:r>
              <a:rPr lang="sq-AL" altLang="ja-JP" sz="2400" b="1" dirty="0">
                <a:latin typeface="Cambria" panose="02040503050406030204" pitchFamily="18" charset="0"/>
                <a:ea typeface="Cambria" panose="02040503050406030204" pitchFamily="18" charset="0"/>
                <a:cs typeface="Arial" panose="020B0604020202020204" pitchFamily="34" charset="0"/>
              </a:rPr>
              <a:t>fondet publike</a:t>
            </a:r>
            <a:r>
              <a:rPr lang="sq-AL" altLang="ja-JP" sz="2400" dirty="0">
                <a:latin typeface="Cambria" panose="02040503050406030204" pitchFamily="18" charset="0"/>
                <a:ea typeface="Cambria" panose="02040503050406030204" pitchFamily="18" charset="0"/>
                <a:cs typeface="Arial" panose="020B0604020202020204" pitchFamily="34" charset="0"/>
              </a:rPr>
              <a:t>, sipas legjislacionit në </a:t>
            </a:r>
            <a:r>
              <a:rPr lang="sq-AL" altLang="ja-JP" sz="2400" b="1" dirty="0">
                <a:latin typeface="Cambria" panose="02040503050406030204" pitchFamily="18" charset="0"/>
                <a:ea typeface="Cambria" panose="02040503050406030204" pitchFamily="18" charset="0"/>
                <a:cs typeface="Arial" panose="020B0604020202020204" pitchFamily="34" charset="0"/>
              </a:rPr>
              <a:t>fuqi</a:t>
            </a:r>
            <a:r>
              <a:rPr lang="sq-AL" altLang="ja-JP" sz="2400" dirty="0">
                <a:latin typeface="Cambria" panose="02040503050406030204" pitchFamily="18" charset="0"/>
                <a:ea typeface="Cambria" panose="02040503050406030204" pitchFamily="18" charset="0"/>
                <a:cs typeface="Arial" panose="020B0604020202020204" pitchFamily="34" charset="0"/>
              </a:rPr>
              <a:t> mbi prokurimin</a:t>
            </a:r>
            <a:r>
              <a:rPr lang="sq-AL" altLang="en-US" sz="2400" dirty="0">
                <a:latin typeface="Cambria" panose="02040503050406030204" pitchFamily="18" charset="0"/>
                <a:ea typeface="Cambria" panose="02040503050406030204" pitchFamily="18" charset="0"/>
                <a:cs typeface="Arial" panose="020B0604020202020204" pitchFamily="34" charset="0"/>
              </a:rPr>
              <a:t>”</a:t>
            </a:r>
            <a:r>
              <a:rPr lang="en-US" altLang="en-US" sz="2400" dirty="0">
                <a:latin typeface="Cambria" panose="02040503050406030204" pitchFamily="18" charset="0"/>
                <a:ea typeface="Cambria" panose="02040503050406030204" pitchFamily="18" charset="0"/>
                <a:cs typeface="Arial" panose="020B0604020202020204" pitchFamily="34" charset="0"/>
              </a:rPr>
              <a:t>.</a:t>
            </a:r>
            <a:endParaRPr lang="sq-AL" alt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endParaRPr lang="en-US" alt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Prokurimi publik ka të bëjë me mënyrën se si autoritetet publike </a:t>
            </a:r>
            <a:r>
              <a:rPr lang="sq-AL" sz="2400" b="1" dirty="0">
                <a:latin typeface="Cambria" panose="02040503050406030204" pitchFamily="18" charset="0"/>
                <a:ea typeface="Cambria" panose="02040503050406030204" pitchFamily="18" charset="0"/>
                <a:cs typeface="Arial" panose="020B0604020202020204" pitchFamily="34" charset="0"/>
              </a:rPr>
              <a:t>shpenzojnë paratë publike</a:t>
            </a:r>
            <a:r>
              <a:rPr lang="sq-AL" sz="2400" dirty="0">
                <a:latin typeface="Cambria" panose="02040503050406030204" pitchFamily="18" charset="0"/>
                <a:ea typeface="Cambria" panose="02040503050406030204" pitchFamily="18" charset="0"/>
                <a:cs typeface="Arial" panose="020B0604020202020204" pitchFamily="34" charset="0"/>
              </a:rPr>
              <a:t>, kur blejnë  mallra, punë ose shërbime në treg. </a:t>
            </a:r>
          </a:p>
          <a:p>
            <a:pPr>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Është me rëndësi që paratë e tatimpaguesve të shpenzohen në </a:t>
            </a:r>
            <a:r>
              <a:rPr lang="sq-AL" sz="2400" b="1" dirty="0">
                <a:latin typeface="Cambria" panose="02040503050406030204" pitchFamily="18" charset="0"/>
                <a:ea typeface="Cambria" panose="02040503050406030204" pitchFamily="18" charset="0"/>
                <a:cs typeface="Arial" panose="020B0604020202020204" pitchFamily="34" charset="0"/>
              </a:rPr>
              <a:t>mënyrë efektive </a:t>
            </a:r>
            <a:r>
              <a:rPr lang="sq-AL" sz="2400" dirty="0">
                <a:latin typeface="Cambria" panose="02040503050406030204" pitchFamily="18" charset="0"/>
                <a:ea typeface="Cambria" panose="02040503050406030204" pitchFamily="18" charset="0"/>
                <a:cs typeface="Arial" panose="020B0604020202020204" pitchFamily="34" charset="0"/>
              </a:rPr>
              <a:t>duke sjellë përfitimet më të mira në vend.</a:t>
            </a: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20</a:t>
            </a:fld>
            <a:endParaRPr lang="en-US"/>
          </a:p>
        </p:txBody>
      </p:sp>
      <p:sp>
        <p:nvSpPr>
          <p:cNvPr id="5" name="Footer Placeholder 4"/>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2386674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457200"/>
          </a:xfrm>
        </p:spPr>
        <p:txBody>
          <a:bodyPr>
            <a:normAutofit fontScale="90000"/>
          </a:bodyPr>
          <a:lstStyle/>
          <a:p>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Qëllimi </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1   </a:t>
            </a:r>
          </a:p>
        </p:txBody>
      </p:sp>
      <p:sp>
        <p:nvSpPr>
          <p:cNvPr id="3" name="Content Placeholder 2"/>
          <p:cNvSpPr>
            <a:spLocks noGrp="1"/>
          </p:cNvSpPr>
          <p:nvPr>
            <p:ph idx="1"/>
          </p:nvPr>
        </p:nvSpPr>
        <p:spPr>
          <a:xfrm>
            <a:off x="0" y="990600"/>
            <a:ext cx="9144000" cy="5867400"/>
          </a:xfrm>
        </p:spPr>
        <p:txBody>
          <a:bodyPr>
            <a:normAutofit lnSpcReduction="10000"/>
          </a:bodyPr>
          <a:lstStyle/>
          <a:p>
            <a:pPr marL="0" indent="0">
              <a:buNone/>
            </a:pPr>
            <a:r>
              <a:rPr lang="sq-AL" sz="2400" dirty="0">
                <a:latin typeface="Cambria" panose="02040503050406030204" pitchFamily="18" charset="0"/>
                <a:ea typeface="Cambria" panose="02040503050406030204" pitchFamily="18" charset="0"/>
                <a:cs typeface="Arial" panose="020B0604020202020204" pitchFamily="34" charset="0"/>
              </a:rPr>
              <a:t>Qëllimi i ligjit është të siguroj</a:t>
            </a:r>
            <a:r>
              <a:rPr lang="en-US" sz="2400" dirty="0">
                <a:latin typeface="Cambria" panose="02040503050406030204" pitchFamily="18" charset="0"/>
                <a:ea typeface="Cambria" panose="02040503050406030204" pitchFamily="18" charset="0"/>
                <a:cs typeface="Arial" panose="020B0604020202020204" pitchFamily="34" charset="0"/>
              </a:rPr>
              <a:t>:</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mënyrën më efikase, më transparente dhe më të drejtë të shfrytëzimit të fondeve publike</a:t>
            </a:r>
            <a:r>
              <a:rPr lang="sq-AL" sz="2400" dirty="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anose="020B0604020202020204" pitchFamily="34" charset="0"/>
              </a:rPr>
              <a:t>të siguroj integritetin dhe përgjegjësinë e zyrtarëve publik</a:t>
            </a:r>
            <a:r>
              <a:rPr lang="sq-AL" sz="2400" dirty="0">
                <a:latin typeface="Cambria" panose="02040503050406030204" pitchFamily="18" charset="0"/>
                <a:ea typeface="Cambria" panose="02040503050406030204" pitchFamily="18" charset="0"/>
                <a:cs typeface="Arial" panose="020B0604020202020204" pitchFamily="34" charset="0"/>
              </a:rPr>
              <a:t>, nëpunësve civil dhe personave të tjerë që kryejnë ose janë të </a:t>
            </a:r>
            <a:r>
              <a:rPr lang="sq-AL" sz="2400" b="1" dirty="0">
                <a:latin typeface="Cambria" panose="02040503050406030204" pitchFamily="18" charset="0"/>
                <a:ea typeface="Cambria" panose="02040503050406030204" pitchFamily="18" charset="0"/>
                <a:cs typeface="Arial" panose="020B0604020202020204" pitchFamily="34" charset="0"/>
              </a:rPr>
              <a:t>përfshirë në një aktivitet të prokurimit </a:t>
            </a:r>
            <a:r>
              <a:rPr lang="en-US" sz="2400" b="1" dirty="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(Neni 1 i LPP). </a:t>
            </a:r>
            <a:endParaRPr lang="en-US" sz="2400" b="1"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nxisë</a:t>
            </a:r>
            <a:r>
              <a:rPr lang="en-US" sz="2400"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krijimin</a:t>
            </a:r>
            <a:r>
              <a:rPr lang="en-US" sz="2400" b="1" dirty="0">
                <a:latin typeface="Cambria" panose="02040503050406030204" pitchFamily="18" charset="0"/>
                <a:ea typeface="Cambria" panose="02040503050406030204" pitchFamily="18" charset="0"/>
              </a:rPr>
              <a:t>  e  </a:t>
            </a:r>
            <a:r>
              <a:rPr lang="en-US" sz="2400" b="1" dirty="0" err="1">
                <a:latin typeface="Cambria" panose="02040503050406030204" pitchFamily="18" charset="0"/>
                <a:ea typeface="Cambria" panose="02040503050406030204" pitchFamily="18" charset="0"/>
              </a:rPr>
              <a:t>një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kulture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institucionale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profesionalizuar</a:t>
            </a:r>
            <a:r>
              <a:rPr lang="en-US" sz="2400" b="1"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pandikuar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nga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interesat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materiale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paanshme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etike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mesin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personave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zyrtarë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kryejnë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janë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përfshirë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aktivitet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endParaRPr lang="en-US" sz="2400" b="1"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Parimet e LPP janë:</a:t>
            </a:r>
            <a:endParaRPr lang="en-US"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Ekonomizimi dhe efikasiteti</a:t>
            </a:r>
            <a:endParaRPr lang="en-US"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Trajtimi i Barabarte/ jo-diskriminimi</a:t>
            </a:r>
            <a:endParaRPr lang="en-US"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Transparenca </a:t>
            </a:r>
            <a:endParaRPr lang="en-US"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Përgjegjësia </a:t>
            </a:r>
            <a:endParaRPr lang="en-US"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Profesionalizmi</a:t>
            </a: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21</a:t>
            </a:fld>
            <a:endParaRPr lang="en-US"/>
          </a:p>
        </p:txBody>
      </p:sp>
      <p:sp>
        <p:nvSpPr>
          <p:cNvPr id="5" name="Footer Placeholder 4"/>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1932305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792"/>
            <a:ext cx="9144000" cy="1066800"/>
          </a:xfrm>
        </p:spPr>
        <p:txBody>
          <a:bodyPr>
            <a:normAutofit fontScale="90000"/>
          </a:bodyPr>
          <a:lstStyle/>
          <a:p>
            <a:pPr algn="ctr"/>
            <a:r>
              <a:rPr lang="en-US" sz="2400" b="1" dirty="0">
                <a:latin typeface="Cambria" panose="02040503050406030204" pitchFamily="18" charset="0"/>
                <a:ea typeface="Cambria" panose="02040503050406030204" pitchFamily="18" charset="0"/>
              </a:rPr>
              <a:t/>
            </a:r>
            <a:br>
              <a:rPr lang="en-US" sz="2400" b="1" dirty="0">
                <a:latin typeface="Cambria" panose="02040503050406030204" pitchFamily="18" charset="0"/>
                <a:ea typeface="Cambria" panose="02040503050406030204" pitchFamily="18" charset="0"/>
              </a:rPr>
            </a:br>
            <a:r>
              <a:rPr lang="en-US" sz="2400" b="1" dirty="0">
                <a:latin typeface="Cambria" panose="02040503050406030204" pitchFamily="18" charset="0"/>
                <a:ea typeface="Cambria" panose="02040503050406030204" pitchFamily="18" charset="0"/>
              </a:rPr>
              <a:t/>
            </a:r>
            <a:br>
              <a:rPr lang="en-US" sz="2400" b="1" dirty="0">
                <a:latin typeface="Cambria" panose="02040503050406030204" pitchFamily="18" charset="0"/>
                <a:ea typeface="Cambria" panose="02040503050406030204" pitchFamily="18" charset="0"/>
              </a:rPr>
            </a:br>
            <a:r>
              <a:rPr lang="en-US" sz="2400" b="1" dirty="0" err="1">
                <a:solidFill>
                  <a:schemeClr val="accent1">
                    <a:lumMod val="75000"/>
                  </a:schemeClr>
                </a:solidFill>
                <a:latin typeface="Cambria" panose="02040503050406030204" pitchFamily="18" charset="0"/>
                <a:ea typeface="Cambria" panose="02040503050406030204" pitchFamily="18" charset="0"/>
              </a:rPr>
              <a:t>Fushëveprimi</a:t>
            </a:r>
            <a:r>
              <a:rPr lang="en-US" sz="2400" b="1" dirty="0">
                <a:solidFill>
                  <a:schemeClr val="accent1">
                    <a:lumMod val="75000"/>
                  </a:schemeClr>
                </a:solidFill>
                <a:latin typeface="Cambria" panose="02040503050406030204" pitchFamily="18" charset="0"/>
                <a:ea typeface="Cambria" panose="02040503050406030204" pitchFamily="18" charset="0"/>
              </a:rPr>
              <a:t> i </a:t>
            </a:r>
            <a:r>
              <a:rPr lang="en-US" sz="2400" b="1" dirty="0" err="1">
                <a:solidFill>
                  <a:schemeClr val="accent1">
                    <a:lumMod val="75000"/>
                  </a:schemeClr>
                </a:solidFill>
                <a:latin typeface="Cambria" panose="02040503050406030204" pitchFamily="18" charset="0"/>
                <a:ea typeface="Cambria" panose="02040503050406030204" pitchFamily="18" charset="0"/>
              </a:rPr>
              <a:t>Ligjit</a:t>
            </a:r>
            <a:r>
              <a:rPr lang="en-US" sz="2400" b="1" dirty="0">
                <a:solidFill>
                  <a:schemeClr val="accent1">
                    <a:lumMod val="75000"/>
                  </a:schemeClr>
                </a:solidFill>
                <a:latin typeface="Cambria" panose="02040503050406030204" pitchFamily="18" charset="0"/>
                <a:ea typeface="Cambria" panose="02040503050406030204" pitchFamily="18" charset="0"/>
              </a:rPr>
              <a:t>  -  </a:t>
            </a:r>
            <a:r>
              <a:rPr lang="en-US" sz="2400" b="1" dirty="0" err="1">
                <a:solidFill>
                  <a:schemeClr val="accent1">
                    <a:lumMod val="75000"/>
                  </a:schemeClr>
                </a:solidFill>
                <a:latin typeface="Cambria" panose="02040503050406030204" pitchFamily="18" charset="0"/>
                <a:ea typeface="Cambria" panose="02040503050406030204" pitchFamily="18" charset="0"/>
              </a:rPr>
              <a:t>Neni</a:t>
            </a:r>
            <a:r>
              <a:rPr lang="en-US" sz="2400" b="1" dirty="0">
                <a:solidFill>
                  <a:schemeClr val="accent1">
                    <a:lumMod val="75000"/>
                  </a:schemeClr>
                </a:solidFill>
                <a:latin typeface="Cambria" panose="02040503050406030204" pitchFamily="18" charset="0"/>
                <a:ea typeface="Cambria" panose="02040503050406030204" pitchFamily="18" charset="0"/>
              </a:rPr>
              <a:t> 2</a:t>
            </a:r>
            <a:r>
              <a:rPr lang="sq-AL" sz="2400" dirty="0">
                <a:solidFill>
                  <a:schemeClr val="accent1">
                    <a:lumMod val="75000"/>
                  </a:schemeClr>
                </a:solidFill>
                <a:latin typeface="Cambria" panose="02040503050406030204" pitchFamily="18" charset="0"/>
                <a:ea typeface="Cambria" panose="02040503050406030204" pitchFamily="18" charset="0"/>
              </a:rPr>
              <a:t/>
            </a:r>
            <a:br>
              <a:rPr lang="sq-AL" sz="2400" dirty="0">
                <a:solidFill>
                  <a:schemeClr val="accent1">
                    <a:lumMod val="75000"/>
                  </a:schemeClr>
                </a:solidFill>
                <a:latin typeface="Cambria" panose="02040503050406030204" pitchFamily="18" charset="0"/>
                <a:ea typeface="Cambria" panose="02040503050406030204" pitchFamily="18" charset="0"/>
              </a:rPr>
            </a:br>
            <a:r>
              <a:rPr lang="sq-AL" sz="2400" dirty="0">
                <a:solidFill>
                  <a:schemeClr val="accent1">
                    <a:lumMod val="75000"/>
                  </a:schemeClr>
                </a:solidFill>
                <a:latin typeface="Cambria" panose="02040503050406030204" pitchFamily="18" charset="0"/>
                <a:ea typeface="Cambria" panose="02040503050406030204" pitchFamily="18" charset="0"/>
              </a:rPr>
              <a:t/>
            </a:r>
            <a:br>
              <a:rPr lang="sq-AL" sz="2400" dirty="0">
                <a:solidFill>
                  <a:schemeClr val="accent1">
                    <a:lumMod val="75000"/>
                  </a:schemeClr>
                </a:solidFill>
                <a:latin typeface="Cambria" panose="02040503050406030204" pitchFamily="18" charset="0"/>
                <a:ea typeface="Cambria" panose="02040503050406030204" pitchFamily="18" charset="0"/>
              </a:rPr>
            </a:br>
            <a:r>
              <a:rPr lang="en-US" sz="2400" b="1" dirty="0">
                <a:latin typeface="Cambria" panose="02040503050406030204" pitchFamily="18" charset="0"/>
                <a:ea typeface="Cambria" panose="02040503050406030204" pitchFamily="18" charset="0"/>
              </a:rPr>
              <a:t> </a:t>
            </a:r>
            <a:endParaRPr lang="sq-AL" sz="24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219200"/>
            <a:ext cx="9144000" cy="5638800"/>
          </a:xfrm>
        </p:spPr>
        <p:txBody>
          <a:bodyPr>
            <a:normAutofit/>
          </a:bodyPr>
          <a:lstStyle/>
          <a:p>
            <a:pPr lvl="0"/>
            <a:r>
              <a:rPr lang="en-US" sz="2400" dirty="0" err="1">
                <a:latin typeface="Cambria" panose="02040503050406030204" pitchFamily="18" charset="0"/>
                <a:ea typeface="Cambria" panose="02040503050406030204" pitchFamily="18" charset="0"/>
              </a:rPr>
              <a:t>Ky</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ligj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vlen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gjitha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aktivitetet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autoriteteve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kontraktuese</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a:t>
            </a:r>
          </a:p>
          <a:p>
            <a:pPr lvl="0"/>
            <a:r>
              <a:rPr lang="en-US" sz="2400" dirty="0" err="1">
                <a:latin typeface="Cambria" panose="02040503050406030204" pitchFamily="18" charset="0"/>
                <a:ea typeface="Cambria" panose="02040503050406030204" pitchFamily="18" charset="0"/>
              </a:rPr>
              <a:t>Ky</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ligj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vlen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gjithë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personat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operatorët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ndërmarrjet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instuticionet</a:t>
            </a:r>
            <a:r>
              <a:rPr lang="en-US" sz="2400" dirty="0">
                <a:latin typeface="Cambria" panose="02040503050406030204" pitchFamily="18" charset="0"/>
                <a:ea typeface="Cambria" panose="02040503050406030204" pitchFamily="18" charset="0"/>
              </a:rPr>
              <a:t> ,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janë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përfshirë</a:t>
            </a:r>
            <a:r>
              <a:rPr lang="en-US" sz="2400"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marrin</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pjesë</a:t>
            </a:r>
            <a:r>
              <a:rPr lang="en-US" sz="2400" b="1" dirty="0">
                <a:latin typeface="Cambria" panose="02040503050406030204" pitchFamily="18" charset="0"/>
                <a:ea typeface="Cambria" panose="02040503050406030204" pitchFamily="18" charset="0"/>
              </a:rPr>
              <a:t>  , </a:t>
            </a:r>
            <a:r>
              <a:rPr lang="en-US" sz="2400" b="1" dirty="0" err="1">
                <a:latin typeface="Cambria" panose="02040503050406030204" pitchFamily="18" charset="0"/>
                <a:ea typeface="Cambria" panose="02040503050406030204" pitchFamily="18" charset="0"/>
              </a:rPr>
              <a:t>drejtpërdrejtë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ose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tërthorazi</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në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aktivitete</a:t>
            </a:r>
            <a:r>
              <a:rPr lang="en-US" sz="2400" dirty="0">
                <a:latin typeface="Cambria" panose="02040503050406030204" pitchFamily="18" charset="0"/>
                <a:ea typeface="Cambria" panose="02040503050406030204" pitchFamily="18" charset="0"/>
              </a:rPr>
              <a:t> </a:t>
            </a:r>
            <a:r>
              <a:rPr lang="en-US" sz="2400" b="1" dirty="0">
                <a:latin typeface="Cambria" panose="02040503050406030204" pitchFamily="18" charset="0"/>
                <a:ea typeface="Cambria" panose="02040503050406030204" pitchFamily="18" charset="0"/>
              </a:rPr>
              <a:t>prokurimi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rregulluara</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këtë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ligj</a:t>
            </a:r>
            <a:r>
              <a:rPr lang="en-US" sz="2400" dirty="0">
                <a:latin typeface="Cambria" panose="02040503050406030204" pitchFamily="18" charset="0"/>
                <a:ea typeface="Cambria" panose="02040503050406030204" pitchFamily="18" charset="0"/>
              </a:rPr>
              <a:t>;</a:t>
            </a:r>
          </a:p>
          <a:p>
            <a:pPr lvl="0"/>
            <a:r>
              <a:rPr lang="en-US" sz="2400" dirty="0" err="1">
                <a:latin typeface="Cambria" panose="02040503050406030204" pitchFamily="18" charset="0"/>
                <a:ea typeface="Cambria" panose="02040503050406030204" pitchFamily="18" charset="0"/>
              </a:rPr>
              <a:t>Ky</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ligj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vlen</a:t>
            </a:r>
            <a:r>
              <a:rPr lang="en-US" sz="2400" dirty="0">
                <a:latin typeface="Cambria" panose="02040503050406030204" pitchFamily="18" charset="0"/>
                <a:ea typeface="Cambria" panose="02040503050406030204" pitchFamily="18" charset="0"/>
              </a:rPr>
              <a:t> per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gjithë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operatorët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shërbimeve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publike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mund</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përdorin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rregullat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specifike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procedurale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përcaktuara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këte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ligji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bazë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kushteve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përcaktuara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Kreun</a:t>
            </a:r>
            <a:r>
              <a:rPr lang="en-US" sz="2400" dirty="0">
                <a:latin typeface="Cambria" panose="02040503050406030204" pitchFamily="18" charset="0"/>
                <a:ea typeface="Cambria" panose="02040503050406030204" pitchFamily="18" charset="0"/>
              </a:rPr>
              <a:t> V.</a:t>
            </a:r>
            <a:br>
              <a:rPr lang="en-US" sz="2400" dirty="0">
                <a:latin typeface="Cambria" panose="02040503050406030204" pitchFamily="18" charset="0"/>
                <a:ea typeface="Cambria" panose="02040503050406030204" pitchFamily="18" charset="0"/>
              </a:rPr>
            </a:br>
            <a:endParaRPr lang="sq-AL" sz="2400" dirty="0">
              <a:latin typeface="Cambria" panose="02040503050406030204" pitchFamily="18" charset="0"/>
              <a:ea typeface="Cambria" panose="02040503050406030204" pitchFamily="18" charset="0"/>
            </a:endParaRPr>
          </a:p>
          <a:p>
            <a:pPr lvl="0"/>
            <a:r>
              <a:rPr lang="en-US" sz="2400" dirty="0" err="1">
                <a:latin typeface="Cambria" panose="02040503050406030204" pitchFamily="18" charset="0"/>
                <a:ea typeface="Cambria" panose="02040503050406030204" pitchFamily="18" charset="0"/>
              </a:rPr>
              <a:t>Misionet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diplomatike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Republikës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Kosovës</a:t>
            </a:r>
            <a:r>
              <a:rPr lang="en-US" sz="2400" dirty="0">
                <a:latin typeface="Cambria" panose="02040503050406030204" pitchFamily="18" charset="0"/>
                <a:ea typeface="Cambria" panose="02040503050406030204" pitchFamily="18" charset="0"/>
              </a:rPr>
              <a:t> u </a:t>
            </a:r>
            <a:r>
              <a:rPr lang="en-US" sz="2400" dirty="0" err="1">
                <a:latin typeface="Cambria" panose="02040503050406030204" pitchFamily="18" charset="0"/>
                <a:ea typeface="Cambria" panose="02040503050406030204" pitchFamily="18" charset="0"/>
              </a:rPr>
              <a:t>nënshtrohen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rregullave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posaçme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përcaktuara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dispozitat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posaçme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Pjesën</a:t>
            </a:r>
            <a:r>
              <a:rPr lang="en-US" sz="2400" dirty="0">
                <a:latin typeface="Cambria" panose="02040503050406030204" pitchFamily="18" charset="0"/>
                <a:ea typeface="Cambria" panose="02040503050406030204" pitchFamily="18" charset="0"/>
              </a:rPr>
              <a:t> X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këtij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ligji</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lvl="0"/>
            <a:endParaRPr lang="en-US"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22</a:t>
            </a:fld>
            <a:endParaRPr lang="en-US"/>
          </a:p>
        </p:txBody>
      </p:sp>
      <p:sp>
        <p:nvSpPr>
          <p:cNvPr id="5" name="Footer Placeholder 4"/>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3831062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1"/>
            <a:ext cx="9144000" cy="533400"/>
          </a:xfrm>
        </p:spPr>
        <p:txBody>
          <a:bodyPr>
            <a:normAutofit fontScale="90000"/>
          </a:bodyPr>
          <a:lstStyle/>
          <a:p>
            <a:pPr algn="ctr"/>
            <a:r>
              <a:rPr lang="sq-AL" sz="2400" b="1" dirty="0">
                <a:solidFill>
                  <a:srgbClr val="FF0000"/>
                </a:solidFill>
                <a:latin typeface="Cambria" panose="02040503050406030204" pitchFamily="18" charset="0"/>
                <a:ea typeface="Cambria" panose="02040503050406030204" pitchFamily="18" charset="0"/>
              </a:rPr>
              <a:t/>
            </a:r>
            <a:br>
              <a:rPr lang="sq-AL" sz="2400" b="1" dirty="0">
                <a:solidFill>
                  <a:srgbClr val="FF0000"/>
                </a:solidFill>
                <a:latin typeface="Cambria" panose="02040503050406030204" pitchFamily="18" charset="0"/>
                <a:ea typeface="Cambria" panose="02040503050406030204" pitchFamily="18" charset="0"/>
              </a:rPr>
            </a:br>
            <a:r>
              <a:rPr lang="sq-AL" sz="2700" b="1" dirty="0">
                <a:solidFill>
                  <a:srgbClr val="0070C0"/>
                </a:solidFill>
                <a:latin typeface="Cambria" panose="02040503050406030204" pitchFamily="18" charset="0"/>
                <a:ea typeface="Cambria" panose="02040503050406030204" pitchFamily="18" charset="0"/>
              </a:rPr>
              <a:t>Neni 3 - Përjashtimet</a:t>
            </a:r>
            <a:r>
              <a:rPr lang="en-US" sz="2700" dirty="0">
                <a:solidFill>
                  <a:srgbClr val="0070C0"/>
                </a:solidFill>
                <a:latin typeface="Cambria" panose="02040503050406030204" pitchFamily="18" charset="0"/>
                <a:ea typeface="Cambria" panose="02040503050406030204" pitchFamily="18" charset="0"/>
              </a:rPr>
              <a:t/>
            </a:r>
            <a:br>
              <a:rPr lang="en-US" sz="2700" dirty="0">
                <a:solidFill>
                  <a:srgbClr val="0070C0"/>
                </a:solidFill>
                <a:latin typeface="Cambria" panose="02040503050406030204" pitchFamily="18" charset="0"/>
                <a:ea typeface="Cambria" panose="02040503050406030204" pitchFamily="18" charset="0"/>
              </a:rPr>
            </a:br>
            <a:endParaRPr lang="sq-AL" sz="2700" dirty="0">
              <a:solidFill>
                <a:srgbClr val="0070C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838200"/>
            <a:ext cx="9144000" cy="6019800"/>
          </a:xfrm>
        </p:spPr>
        <p:txBody>
          <a:bodyPr>
            <a:normAutofit/>
          </a:bodyPr>
          <a:lstStyle/>
          <a:p>
            <a:pPr lvl="0">
              <a:spcBef>
                <a:spcPts val="0"/>
              </a:spcBef>
              <a:buFont typeface="Wingdings" panose="05000000000000000000" pitchFamily="2" charset="2"/>
              <a:buChar char="§"/>
            </a:pPr>
            <a:r>
              <a:rPr lang="sq-AL" sz="2400" dirty="0">
                <a:latin typeface="Cambria" panose="02040503050406030204" pitchFamily="18" charset="0"/>
                <a:ea typeface="Cambria" panose="02040503050406030204" pitchFamily="18" charset="0"/>
              </a:rPr>
              <a:t>KE ka një Direktive te veçante  qe rregullon kontratat e prokurimit publik ne fushën e Mbrojtjes dhe sigurisë, Direktiva nr. </a:t>
            </a:r>
            <a:r>
              <a:rPr lang="sq-AL" sz="2400" b="1" dirty="0">
                <a:latin typeface="Cambria" panose="02040503050406030204" pitchFamily="18" charset="0"/>
                <a:ea typeface="Cambria" panose="02040503050406030204" pitchFamily="18" charset="0"/>
              </a:rPr>
              <a:t>2009/81/EC.</a:t>
            </a:r>
            <a:endParaRPr lang="en-GB" sz="2400"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
            </a:pPr>
            <a:r>
              <a:rPr lang="sq-AL" sz="2400" b="1" dirty="0">
                <a:latin typeface="Cambria" panose="02040503050406030204" pitchFamily="18" charset="0"/>
                <a:ea typeface="Cambria" panose="02040503050406030204" pitchFamily="18" charset="0"/>
              </a:rPr>
              <a:t>Ne mënyre qe LPP te jete ne përputhje me Direktivën e BE-se, ne LPP janë shtuar disa </a:t>
            </a:r>
            <a:r>
              <a:rPr lang="sq-AL" sz="2400" b="1" dirty="0" err="1">
                <a:latin typeface="Cambria" panose="02040503050406030204" pitchFamily="18" charset="0"/>
                <a:ea typeface="Cambria" panose="02040503050406030204" pitchFamily="18" charset="0"/>
              </a:rPr>
              <a:t>paragrafe</a:t>
            </a:r>
            <a:r>
              <a:rPr lang="sq-AL" sz="2400" b="1" dirty="0">
                <a:latin typeface="Cambria" panose="02040503050406030204" pitchFamily="18" charset="0"/>
                <a:ea typeface="Cambria" panose="02040503050406030204" pitchFamily="18" charset="0"/>
              </a:rPr>
              <a:t>. Me këto ndryshime janë qartësuar rastet kur zbatohet dhe kur nuk zbatohet LPP </a:t>
            </a:r>
            <a:r>
              <a:rPr lang="sq-AL" sz="2400" dirty="0">
                <a:latin typeface="Cambria" panose="02040503050406030204" pitchFamily="18" charset="0"/>
                <a:ea typeface="Cambria" panose="02040503050406030204" pitchFamily="18" charset="0"/>
              </a:rPr>
              <a:t>në fushën e mbrojtjes dhe sigurisë.</a:t>
            </a:r>
          </a:p>
          <a:p>
            <a:pPr marL="0" indent="0">
              <a:spcBef>
                <a:spcPts val="0"/>
              </a:spcBef>
              <a:buNone/>
            </a:pPr>
            <a:endParaRPr lang="sq-AL" sz="2400"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
            </a:pPr>
            <a:r>
              <a:rPr lang="sq-AL" sz="2400" b="1" dirty="0">
                <a:latin typeface="Cambria" panose="02040503050406030204" pitchFamily="18" charset="0"/>
                <a:ea typeface="Cambria" panose="02040503050406030204" pitchFamily="18" charset="0"/>
              </a:rPr>
              <a:t>Neni 1 përcakton se </a:t>
            </a:r>
            <a:r>
              <a:rPr lang="sq-AL" sz="2400" b="1" dirty="0">
                <a:solidFill>
                  <a:srgbClr val="FF0000"/>
                </a:solidFill>
                <a:latin typeface="Cambria" panose="02040503050406030204" pitchFamily="18" charset="0"/>
                <a:ea typeface="Cambria" panose="02040503050406030204" pitchFamily="18" charset="0"/>
              </a:rPr>
              <a:t>LPP aplikohet </a:t>
            </a:r>
            <a:r>
              <a:rPr lang="sq-AL" sz="2400" dirty="0">
                <a:latin typeface="Cambria" panose="02040503050406030204" pitchFamily="18" charset="0"/>
                <a:ea typeface="Cambria" panose="02040503050406030204" pitchFamily="18" charset="0"/>
              </a:rPr>
              <a:t>për kontratat e prokurimit publik, të shpërblyera nga autoritetet kontraktuese në fushën e mbrojtjes dhe sigurisë.</a:t>
            </a:r>
          </a:p>
          <a:p>
            <a:pPr>
              <a:spcBef>
                <a:spcPts val="0"/>
              </a:spcBef>
              <a:buFont typeface="Wingdings" panose="05000000000000000000" pitchFamily="2" charset="2"/>
              <a:buChar char="§"/>
            </a:pPr>
            <a:r>
              <a:rPr lang="sq-AL" sz="2400" b="1" dirty="0">
                <a:latin typeface="Cambria" panose="02040503050406030204" pitchFamily="18" charset="0"/>
                <a:ea typeface="Cambria" panose="02040503050406030204" pitchFamily="18" charset="0"/>
              </a:rPr>
              <a:t>Neni 2 përcakton se LPP nuk aplikohet</a:t>
            </a:r>
            <a:r>
              <a:rPr lang="sq-AL" sz="2400" dirty="0">
                <a:latin typeface="Cambria" panose="02040503050406030204" pitchFamily="18" charset="0"/>
                <a:ea typeface="Cambria" panose="02040503050406030204" pitchFamily="18" charset="0"/>
              </a:rPr>
              <a:t> për:</a:t>
            </a:r>
          </a:p>
          <a:p>
            <a:pPr marL="342900" indent="-342900">
              <a:spcBef>
                <a:spcPts val="0"/>
              </a:spcBef>
            </a:pPr>
            <a:r>
              <a:rPr lang="sq-AL" sz="2400" dirty="0">
                <a:latin typeface="Cambria" panose="02040503050406030204" pitchFamily="18" charset="0"/>
                <a:ea typeface="Cambria" panose="02040503050406030204" pitchFamily="18" charset="0"/>
              </a:rPr>
              <a:t>Furnizim me pajisje ushtarake, </a:t>
            </a:r>
          </a:p>
          <a:p>
            <a:pPr marL="342900" indent="-342900">
              <a:spcBef>
                <a:spcPts val="0"/>
              </a:spcBef>
            </a:pPr>
            <a:r>
              <a:rPr lang="sq-AL" sz="2400" dirty="0">
                <a:latin typeface="Cambria" panose="02040503050406030204" pitchFamily="18" charset="0"/>
                <a:ea typeface="Cambria" panose="02040503050406030204" pitchFamily="18" charset="0"/>
              </a:rPr>
              <a:t>Furnizimin e pajisjeve te ndjeshme , </a:t>
            </a:r>
          </a:p>
          <a:p>
            <a:pPr marL="342900" indent="-342900">
              <a:spcBef>
                <a:spcPts val="0"/>
              </a:spcBef>
            </a:pPr>
            <a:r>
              <a:rPr lang="sq-AL" sz="2400" dirty="0">
                <a:latin typeface="Cambria" panose="02040503050406030204" pitchFamily="18" charset="0"/>
                <a:ea typeface="Cambria" panose="02040503050406030204" pitchFamily="18" charset="0"/>
              </a:rPr>
              <a:t>Punët, furnizimet dhe shërbimet e ndërlidhura me këto furnizime.</a:t>
            </a:r>
          </a:p>
          <a:p>
            <a:pPr marL="342900" indent="-342900">
              <a:spcBef>
                <a:spcPts val="0"/>
              </a:spcBef>
            </a:pPr>
            <a:endParaRPr lang="en-US" sz="2400" dirty="0">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23</a:t>
            </a:fld>
            <a:endParaRPr lang="en-US"/>
          </a:p>
        </p:txBody>
      </p:sp>
      <p:sp>
        <p:nvSpPr>
          <p:cNvPr id="5" name="Footer Placeholder 4"/>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26684454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09600"/>
          </a:xfrm>
        </p:spPr>
        <p:txBody>
          <a:bodyPr>
            <a:normAutofit/>
          </a:bodyPr>
          <a:lstStyle/>
          <a:p>
            <a:pPr algn="ctr"/>
            <a:r>
              <a:rPr lang="sq-AL" sz="2400" b="1" dirty="0">
                <a:solidFill>
                  <a:srgbClr val="0070C0"/>
                </a:solidFill>
                <a:latin typeface="Cambria" panose="02040503050406030204" pitchFamily="18" charset="0"/>
                <a:ea typeface="Cambria" panose="02040503050406030204" pitchFamily="18" charset="0"/>
              </a:rPr>
              <a:t>Neni 3 / Përjashtimet</a:t>
            </a:r>
            <a:endParaRPr lang="sq-AL" sz="2400" dirty="0">
              <a:solidFill>
                <a:srgbClr val="0070C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685800"/>
            <a:ext cx="9144000" cy="6096000"/>
          </a:xfrm>
        </p:spPr>
        <p:txBody>
          <a:bodyPr>
            <a:normAutofit/>
          </a:bodyPr>
          <a:lstStyle/>
          <a:p>
            <a:pPr marL="0" indent="0">
              <a:buNone/>
            </a:pPr>
            <a:r>
              <a:rPr lang="sq-AL" sz="2400" b="1" dirty="0">
                <a:latin typeface="Cambria" panose="02040503050406030204" pitchFamily="18" charset="0"/>
                <a:ea typeface="Cambria" panose="02040503050406030204" pitchFamily="18" charset="0"/>
              </a:rPr>
              <a:t>Neni 3 përcakton se LPP dhe as Rregulloja </a:t>
            </a:r>
            <a:r>
              <a:rPr lang="sq-AL" sz="2400" b="1" dirty="0">
                <a:solidFill>
                  <a:srgbClr val="FF0000"/>
                </a:solidFill>
                <a:latin typeface="Cambria" panose="02040503050406030204" pitchFamily="18" charset="0"/>
                <a:ea typeface="Cambria" panose="02040503050406030204" pitchFamily="18" charset="0"/>
              </a:rPr>
              <a:t>nuk aplikohen </a:t>
            </a:r>
            <a:r>
              <a:rPr lang="sq-AL" sz="2400" b="1" dirty="0">
                <a:latin typeface="Cambria" panose="02040503050406030204" pitchFamily="18" charset="0"/>
                <a:ea typeface="Cambria" panose="02040503050406030204" pitchFamily="18" charset="0"/>
              </a:rPr>
              <a:t>për:</a:t>
            </a:r>
          </a:p>
          <a:p>
            <a:pPr marL="0" indent="0">
              <a:buNone/>
            </a:pPr>
            <a:endParaRPr lang="en-US" sz="2400" b="1" dirty="0">
              <a:latin typeface="Cambria" panose="02040503050406030204" pitchFamily="18" charset="0"/>
              <a:ea typeface="Cambria" panose="02040503050406030204" pitchFamily="18" charset="0"/>
            </a:endParaRPr>
          </a:p>
          <a:p>
            <a:pPr marL="457200" lvl="0" indent="-457200">
              <a:buFont typeface="+mj-lt"/>
              <a:buAutoNum type="arabicPeriod"/>
            </a:pPr>
            <a:r>
              <a:rPr lang="sq-AL" sz="2400" dirty="0">
                <a:latin typeface="Cambria" panose="02040503050406030204" pitchFamily="18" charset="0"/>
                <a:ea typeface="Cambria" panose="02040503050406030204" pitchFamily="18" charset="0"/>
              </a:rPr>
              <a:t>Kontratat që rregullohen me rregullat e veçanta të prokurimit, në përputhje me një marrëveshje ndërkombëtare.</a:t>
            </a:r>
            <a:endParaRPr lang="en-US" sz="2400" dirty="0">
              <a:latin typeface="Cambria" panose="02040503050406030204" pitchFamily="18" charset="0"/>
              <a:ea typeface="Cambria" panose="02040503050406030204" pitchFamily="18" charset="0"/>
            </a:endParaRPr>
          </a:p>
          <a:p>
            <a:pPr marL="457200" lvl="0" indent="-457200">
              <a:buFont typeface="+mj-lt"/>
              <a:buAutoNum type="arabicPeriod"/>
            </a:pPr>
            <a:r>
              <a:rPr lang="sq-AL" sz="2400" dirty="0">
                <a:latin typeface="Cambria" panose="02040503050406030204" pitchFamily="18" charset="0"/>
                <a:ea typeface="Cambria" panose="02040503050406030204" pitchFamily="18" charset="0"/>
              </a:rPr>
              <a:t>Kontratat që rregullohen me rregulla të veçanta të prokurimit sipas një marrëveshjeje ndërkombëtare lidhur me stacionimin e trupave ushtarake të Republikës së Kosovës.</a:t>
            </a:r>
            <a:endParaRPr lang="en-US" sz="2400" dirty="0">
              <a:latin typeface="Cambria" panose="02040503050406030204" pitchFamily="18" charset="0"/>
              <a:ea typeface="Cambria" panose="02040503050406030204" pitchFamily="18" charset="0"/>
            </a:endParaRPr>
          </a:p>
          <a:p>
            <a:pPr marL="457200" indent="-457200">
              <a:buFont typeface="+mj-lt"/>
              <a:buAutoNum type="arabicPeriod"/>
            </a:pPr>
            <a:r>
              <a:rPr lang="sq-AL" sz="2400" dirty="0">
                <a:latin typeface="Cambria" panose="02040503050406030204" pitchFamily="18" charset="0"/>
                <a:ea typeface="Cambria" panose="02040503050406030204" pitchFamily="18" charset="0"/>
              </a:rPr>
              <a:t>Kontratat që rregullohen me rregullat e veçanta të prokurimit të një organizate ndërkombëtare që blen për qëllimet e veta.</a:t>
            </a:r>
            <a:endParaRPr lang="en-US" sz="2400" dirty="0">
              <a:latin typeface="Cambria" panose="02040503050406030204" pitchFamily="18" charset="0"/>
              <a:ea typeface="Cambria" panose="02040503050406030204" pitchFamily="18" charset="0"/>
            </a:endParaRPr>
          </a:p>
          <a:p>
            <a:pPr marL="457200" indent="-457200">
              <a:buFont typeface="+mj-lt"/>
              <a:buAutoNum type="arabicPeriod"/>
            </a:pPr>
            <a:r>
              <a:rPr lang="sq-AL" sz="2400" dirty="0">
                <a:latin typeface="Cambria" panose="02040503050406030204" pitchFamily="18" charset="0"/>
                <a:ea typeface="Cambria" panose="02040503050406030204" pitchFamily="18" charset="0"/>
              </a:rPr>
              <a:t>Kontratat për siguri -  informacion, zbulimi i të cilave është në kundërshtim me interesat thelbësore të sigurisë së vendit.</a:t>
            </a:r>
            <a:endParaRPr lang="en-US" sz="2400" dirty="0">
              <a:latin typeface="Cambria" panose="02040503050406030204" pitchFamily="18" charset="0"/>
              <a:ea typeface="Cambria" panose="02040503050406030204" pitchFamily="18" charset="0"/>
            </a:endParaRPr>
          </a:p>
          <a:p>
            <a:pPr marL="457200" indent="-457200">
              <a:buFont typeface="+mj-lt"/>
              <a:buAutoNum type="arabicPeriod"/>
            </a:pPr>
            <a:r>
              <a:rPr lang="sq-AL" sz="2400" dirty="0">
                <a:latin typeface="Cambria" panose="02040503050406030204" pitchFamily="18" charset="0"/>
                <a:ea typeface="Cambria" panose="02040503050406030204" pitchFamily="18" charset="0"/>
              </a:rPr>
              <a:t>Kontratat për qëllimet e organeve që kanë të bëjnë me sistemin e inteligjencës.</a:t>
            </a:r>
            <a:endParaRPr lang="en-US" sz="2400" dirty="0">
              <a:latin typeface="Cambria" panose="02040503050406030204" pitchFamily="18" charset="0"/>
              <a:ea typeface="Cambria" panose="02040503050406030204" pitchFamily="18" charset="0"/>
            </a:endParaRPr>
          </a:p>
          <a:p>
            <a:pPr marL="457200" indent="-457200">
              <a:buFont typeface="+mj-lt"/>
              <a:buAutoNum type="arabicPeriod"/>
            </a:pPr>
            <a:r>
              <a:rPr lang="sq-AL" sz="2400" dirty="0">
                <a:latin typeface="Cambria" panose="02040503050406030204" pitchFamily="18" charset="0"/>
                <a:ea typeface="Cambria" panose="02040503050406030204" pitchFamily="18" charset="0"/>
              </a:rPr>
              <a:t>Kontratat e dhëna në kuadër të programit të bashkëpunimit, bazuar në kërkim dhe zhvillim.</a:t>
            </a:r>
          </a:p>
        </p:txBody>
      </p:sp>
      <p:sp>
        <p:nvSpPr>
          <p:cNvPr id="4" name="Slide Number Placeholder 3"/>
          <p:cNvSpPr>
            <a:spLocks noGrp="1"/>
          </p:cNvSpPr>
          <p:nvPr>
            <p:ph type="sldNum" sz="quarter" idx="12"/>
          </p:nvPr>
        </p:nvSpPr>
        <p:spPr/>
        <p:txBody>
          <a:bodyPr/>
          <a:lstStyle/>
          <a:p>
            <a:fld id="{DCFF98CF-7F0B-4F7C-9297-12472D36FA30}" type="slidenum">
              <a:rPr lang="en-US" smtClean="0"/>
              <a:t>24</a:t>
            </a:fld>
            <a:endParaRPr lang="en-US"/>
          </a:p>
        </p:txBody>
      </p:sp>
      <p:sp>
        <p:nvSpPr>
          <p:cNvPr id="5" name="Footer Placeholder 4"/>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2653682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457199"/>
          </a:xfrm>
        </p:spPr>
        <p:txBody>
          <a:bodyPr>
            <a:normAutofit/>
          </a:bodyPr>
          <a:lstStyle/>
          <a:p>
            <a:pPr algn="ctr"/>
            <a:r>
              <a:rPr lang="sq-AL" sz="2400" b="1" dirty="0">
                <a:solidFill>
                  <a:srgbClr val="0070C0"/>
                </a:solidFill>
                <a:latin typeface="Cambria" panose="02040503050406030204" pitchFamily="18" charset="0"/>
                <a:ea typeface="Cambria" panose="02040503050406030204" pitchFamily="18" charset="0"/>
              </a:rPr>
              <a:t>Neni 3 / Përjashtimet</a:t>
            </a:r>
            <a:endParaRPr lang="sq-AL" sz="2400" dirty="0">
              <a:solidFill>
                <a:srgbClr val="0070C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457200"/>
            <a:ext cx="8991600" cy="6019800"/>
          </a:xfrm>
        </p:spPr>
        <p:txBody>
          <a:bodyPr>
            <a:normAutofit fontScale="92500" lnSpcReduction="20000"/>
          </a:bodyPr>
          <a:lstStyle/>
          <a:p>
            <a:pPr marL="0" indent="0">
              <a:spcBef>
                <a:spcPts val="0"/>
              </a:spcBef>
              <a:buNone/>
            </a:pPr>
            <a:r>
              <a:rPr lang="sq-AL" sz="2400" dirty="0">
                <a:latin typeface="Cambria" panose="02040503050406030204" pitchFamily="18" charset="0"/>
                <a:ea typeface="Cambria" panose="02040503050406030204" pitchFamily="18" charset="0"/>
              </a:rPr>
              <a:t>7</a:t>
            </a:r>
            <a:r>
              <a:rPr lang="sq-AL" sz="2600" dirty="0">
                <a:latin typeface="Cambria" panose="02040503050406030204" pitchFamily="18" charset="0"/>
                <a:ea typeface="Cambria" panose="02040503050406030204" pitchFamily="18" charset="0"/>
              </a:rPr>
              <a:t>.  Kontratat e dhëna në një vend të tretë, përfshirë edhe për qëllime civile, ku forcat janë të vendosur jashtë territorit të Republikës së Kosovës.</a:t>
            </a:r>
          </a:p>
          <a:p>
            <a:pPr marL="0" indent="0">
              <a:spcBef>
                <a:spcPts val="0"/>
              </a:spcBef>
              <a:buNone/>
            </a:pPr>
            <a:endParaRPr lang="sq-AL" sz="2600" dirty="0">
              <a:latin typeface="Cambria" panose="02040503050406030204" pitchFamily="18" charset="0"/>
              <a:ea typeface="Cambria" panose="02040503050406030204" pitchFamily="18" charset="0"/>
            </a:endParaRPr>
          </a:p>
          <a:p>
            <a:pPr marL="0" indent="0">
              <a:spcBef>
                <a:spcPts val="0"/>
              </a:spcBef>
              <a:buNone/>
            </a:pPr>
            <a:r>
              <a:rPr lang="sq-AL" sz="2600" dirty="0">
                <a:latin typeface="Cambria" panose="02040503050406030204" pitchFamily="18" charset="0"/>
                <a:ea typeface="Cambria" panose="02040503050406030204" pitchFamily="18" charset="0"/>
              </a:rPr>
              <a:t>8. Kontratat e lidhura nga organet shtetërore ose njësitë e vetëqeverisjes lokale të Republikës së Kosovës me organet shtetërore ose organet e autoriteteve lokale të një shteti  tjetër, dhe në lidhje me furnizimin e pajisjeve ushtarake apo pajisjeve të ndjeshme.</a:t>
            </a:r>
          </a:p>
          <a:p>
            <a:pPr marL="0" indent="0">
              <a:spcBef>
                <a:spcPts val="0"/>
              </a:spcBef>
              <a:buNone/>
            </a:pPr>
            <a:endParaRPr lang="en-US" sz="26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600" dirty="0">
                <a:latin typeface="Cambria" panose="02040503050406030204" pitchFamily="18" charset="0"/>
                <a:ea typeface="Cambria" panose="02040503050406030204" pitchFamily="18" charset="0"/>
              </a:rPr>
              <a:t>Për zbatimin e paragrafëve 4, 5 dhe 8, vendos Autoriteti Kontraktues dhe për këtë paraprakisht e njofton Kryeministrin e Republikës së Kosovës.</a:t>
            </a:r>
            <a:endParaRPr lang="en-US" sz="26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600" dirty="0">
                <a:latin typeface="Cambria" panose="02040503050406030204" pitchFamily="18" charset="0"/>
                <a:ea typeface="Cambria" panose="02040503050406030204" pitchFamily="18" charset="0"/>
              </a:rPr>
              <a:t>Pra, nuk ka qenë dhe nuk është </a:t>
            </a:r>
            <a:r>
              <a:rPr lang="sq-AL" sz="2600" b="1" dirty="0">
                <a:latin typeface="Cambria" panose="02040503050406030204" pitchFamily="18" charset="0"/>
                <a:ea typeface="Cambria" panose="02040503050406030204" pitchFamily="18" charset="0"/>
              </a:rPr>
              <a:t>identiteti</a:t>
            </a:r>
            <a:r>
              <a:rPr lang="sq-AL" sz="2600" dirty="0">
                <a:latin typeface="Cambria" panose="02040503050406030204" pitchFamily="18" charset="0"/>
                <a:ea typeface="Cambria" panose="02040503050406030204" pitchFamily="18" charset="0"/>
              </a:rPr>
              <a:t> i autoritetit kontraktues ai që përcakton nëse prokurimi do të përjashtohet ose jo nga rregullat e prokurimit. </a:t>
            </a:r>
          </a:p>
          <a:p>
            <a:pPr>
              <a:buFont typeface="Wingdings" panose="05000000000000000000" pitchFamily="2" charset="2"/>
              <a:buChar char="§"/>
            </a:pPr>
            <a:r>
              <a:rPr lang="sq-AL" sz="2600" dirty="0">
                <a:latin typeface="Cambria" panose="02040503050406030204" pitchFamily="18" charset="0"/>
                <a:ea typeface="Cambria" panose="02040503050406030204" pitchFamily="18" charset="0"/>
              </a:rPr>
              <a:t>Përjashtimi nuk jepet sepse është Ministria e Mbrojtjes ajo që po e kryen prokurimin; </a:t>
            </a:r>
            <a:endParaRPr lang="en-US" sz="26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600" dirty="0">
                <a:latin typeface="Cambria" panose="02040503050406030204" pitchFamily="18" charset="0"/>
                <a:ea typeface="Cambria" panose="02040503050406030204" pitchFamily="18" charset="0"/>
              </a:rPr>
              <a:t>Përjashtimi zbatohet vetëm për subjektin e prokurimit, d.m.th. për produktet me karakter ushtarak.</a:t>
            </a:r>
          </a:p>
        </p:txBody>
      </p:sp>
      <p:sp>
        <p:nvSpPr>
          <p:cNvPr id="4" name="Slide Number Placeholder 3"/>
          <p:cNvSpPr>
            <a:spLocks noGrp="1"/>
          </p:cNvSpPr>
          <p:nvPr>
            <p:ph type="sldNum" sz="quarter" idx="12"/>
          </p:nvPr>
        </p:nvSpPr>
        <p:spPr/>
        <p:txBody>
          <a:bodyPr/>
          <a:lstStyle/>
          <a:p>
            <a:fld id="{DCFF98CF-7F0B-4F7C-9297-12472D36FA30}" type="slidenum">
              <a:rPr lang="en-US" smtClean="0"/>
              <a:t>25</a:t>
            </a:fld>
            <a:endParaRPr lang="en-US"/>
          </a:p>
        </p:txBody>
      </p:sp>
      <p:sp>
        <p:nvSpPr>
          <p:cNvPr id="5" name="Footer Placeholder 4"/>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18697361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85799"/>
          </a:xfrm>
        </p:spPr>
        <p:txBody>
          <a:bodyPr>
            <a:normAutofit fontScale="90000"/>
          </a:bodyPr>
          <a:lstStyle/>
          <a:p>
            <a:pPr algn="ctr"/>
            <a:r>
              <a:rPr lang="en-US" sz="2400" b="1" dirty="0" err="1">
                <a:solidFill>
                  <a:srgbClr val="0070C0"/>
                </a:solidFill>
                <a:latin typeface="Cambria" panose="02040503050406030204" pitchFamily="18" charset="0"/>
                <a:ea typeface="Cambria" panose="02040503050406030204" pitchFamily="18" charset="0"/>
              </a:rPr>
              <a:t>Neni</a:t>
            </a:r>
            <a:r>
              <a:rPr lang="en-US" sz="2400" b="1" dirty="0">
                <a:solidFill>
                  <a:srgbClr val="0070C0"/>
                </a:solidFill>
                <a:latin typeface="Cambria" panose="02040503050406030204" pitchFamily="18" charset="0"/>
                <a:ea typeface="Cambria" panose="02040503050406030204" pitchFamily="18" charset="0"/>
              </a:rPr>
              <a:t> 4</a:t>
            </a:r>
            <a:r>
              <a:rPr lang="sq-AL" sz="2400" b="1" dirty="0">
                <a:solidFill>
                  <a:srgbClr val="0070C0"/>
                </a:solidFill>
                <a:latin typeface="Cambria" panose="02040503050406030204" pitchFamily="18" charset="0"/>
                <a:ea typeface="Cambria" panose="02040503050406030204" pitchFamily="18" charset="0"/>
              </a:rPr>
              <a:t>/ </a:t>
            </a:r>
            <a:r>
              <a:rPr lang="en-US" sz="2400" b="1" dirty="0" err="1">
                <a:solidFill>
                  <a:srgbClr val="0070C0"/>
                </a:solidFill>
                <a:latin typeface="Cambria" panose="02040503050406030204" pitchFamily="18" charset="0"/>
                <a:ea typeface="Cambria" panose="02040503050406030204" pitchFamily="18" charset="0"/>
              </a:rPr>
              <a:t>Përkufizimet</a:t>
            </a:r>
            <a:r>
              <a:rPr lang="sq-AL" sz="2400" dirty="0">
                <a:solidFill>
                  <a:srgbClr val="0070C0"/>
                </a:solidFill>
                <a:latin typeface="Cambria" panose="02040503050406030204" pitchFamily="18" charset="0"/>
                <a:ea typeface="Cambria" panose="02040503050406030204" pitchFamily="18" charset="0"/>
              </a:rPr>
              <a:t/>
            </a:r>
            <a:br>
              <a:rPr lang="sq-AL" sz="2400" dirty="0">
                <a:solidFill>
                  <a:srgbClr val="0070C0"/>
                </a:solidFill>
                <a:latin typeface="Cambria" panose="02040503050406030204" pitchFamily="18" charset="0"/>
                <a:ea typeface="Cambria" panose="02040503050406030204" pitchFamily="18" charset="0"/>
              </a:rPr>
            </a:br>
            <a:endParaRPr lang="sq-AL" sz="2400" dirty="0">
              <a:solidFill>
                <a:srgbClr val="0070C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838200"/>
            <a:ext cx="9144000" cy="5338763"/>
          </a:xfrm>
        </p:spPr>
        <p:txBody>
          <a:bodyPr>
            <a:normAutofit/>
          </a:bodyPr>
          <a:lstStyle/>
          <a:p>
            <a:r>
              <a:rPr lang="sq-AL" sz="2400" b="1" dirty="0">
                <a:latin typeface="Cambria" panose="02040503050406030204" pitchFamily="18" charset="0"/>
                <a:ea typeface="Cambria" panose="02040503050406030204" pitchFamily="18" charset="0"/>
              </a:rPr>
              <a:t>Ne mënyre qe LPP te jete ne përputhje me Direktivën e RE te BE-se, 2014/24/EU,  me LPP e ri është zëvendësuar procedura e negociuar pas publikimit me </a:t>
            </a:r>
            <a:r>
              <a:rPr lang="sq-AL" sz="2400" b="1" u="sng" dirty="0">
                <a:latin typeface="Cambria" panose="02040503050406030204" pitchFamily="18" charset="0"/>
                <a:ea typeface="Cambria" panose="02040503050406030204" pitchFamily="18" charset="0"/>
              </a:rPr>
              <a:t>procedure konkurruese me negociata</a:t>
            </a:r>
            <a:r>
              <a:rPr lang="sq-AL" sz="2400" b="1" dirty="0">
                <a:latin typeface="Cambria" panose="02040503050406030204" pitchFamily="18" charset="0"/>
                <a:ea typeface="Cambria" panose="02040503050406030204" pitchFamily="18" charset="0"/>
              </a:rPr>
              <a:t>. Si rrjedhoje e këtij ndryshimi është </a:t>
            </a:r>
            <a:r>
              <a:rPr lang="sq-AL" sz="2400" b="1" dirty="0" err="1">
                <a:latin typeface="Cambria" panose="02040503050406030204" pitchFamily="18" charset="0"/>
                <a:ea typeface="Cambria" panose="02040503050406030204" pitchFamily="18" charset="0"/>
              </a:rPr>
              <a:t>amedamentuar</a:t>
            </a:r>
            <a:r>
              <a:rPr lang="sq-AL" sz="2400" b="1" dirty="0">
                <a:latin typeface="Cambria" panose="02040503050406030204" pitchFamily="18" charset="0"/>
                <a:ea typeface="Cambria" panose="02040503050406030204" pitchFamily="18" charset="0"/>
              </a:rPr>
              <a:t> përkufizimi 1.4 “Kandidat” dhe 1.35 “Procedura e negociuar”. </a:t>
            </a:r>
          </a:p>
          <a:p>
            <a:r>
              <a:rPr lang="en-US" sz="2400" b="1" dirty="0" err="1">
                <a:latin typeface="Cambria" panose="02040503050406030204" pitchFamily="18" charset="0"/>
                <a:ea typeface="Cambria" panose="02040503050406030204" pitchFamily="18" charset="0"/>
              </a:rPr>
              <a:t>Kandidat</a:t>
            </a:r>
            <a:r>
              <a:rPr lang="en-US" sz="2400" b="1"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operator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kërkuar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ftohet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ftuar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marrë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pjesë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aktivitet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duke u </a:t>
            </a:r>
            <a:r>
              <a:rPr lang="en-US" sz="2400" dirty="0" err="1">
                <a:latin typeface="Cambria" panose="02040503050406030204" pitchFamily="18" charset="0"/>
                <a:ea typeface="Cambria" panose="02040503050406030204" pitchFamily="18" charset="0"/>
              </a:rPr>
              <a:t>ushtruar</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procedurë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kufizuar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negociuar</a:t>
            </a:r>
            <a:r>
              <a:rPr lang="en-US" sz="2400" dirty="0">
                <a:latin typeface="Cambria" panose="02040503050406030204" pitchFamily="18" charset="0"/>
                <a:ea typeface="Cambria" panose="02040503050406030204" pitchFamily="18" charset="0"/>
              </a:rPr>
              <a:t> pa </a:t>
            </a:r>
            <a:r>
              <a:rPr lang="en-US" sz="2400" dirty="0" err="1">
                <a:latin typeface="Cambria" panose="02040503050406030204" pitchFamily="18" charset="0"/>
                <a:ea typeface="Cambria" panose="02040503050406030204" pitchFamily="18" charset="0"/>
              </a:rPr>
              <a:t>publikim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procedurë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konkuruese</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negociata</a:t>
            </a:r>
            <a:r>
              <a:rPr lang="en-US" sz="2400" dirty="0">
                <a:latin typeface="Cambria" panose="02040503050406030204" pitchFamily="18" charset="0"/>
                <a:ea typeface="Cambria" panose="02040503050406030204" pitchFamily="18" charset="0"/>
              </a:rPr>
              <a:t>.</a:t>
            </a:r>
            <a:br>
              <a:rPr lang="en-US" sz="2400" dirty="0">
                <a:latin typeface="Cambria" panose="02040503050406030204" pitchFamily="18" charset="0"/>
                <a:ea typeface="Cambria" panose="02040503050406030204" pitchFamily="18" charset="0"/>
              </a:rPr>
            </a:br>
            <a:endParaRPr lang="sq-AL" sz="2400" dirty="0">
              <a:latin typeface="Cambria" panose="02040503050406030204" pitchFamily="18" charset="0"/>
              <a:ea typeface="Cambria" panose="02040503050406030204" pitchFamily="18" charset="0"/>
            </a:endParaRPr>
          </a:p>
          <a:p>
            <a:r>
              <a:rPr lang="en-US" sz="2400" b="1" dirty="0">
                <a:latin typeface="Cambria" panose="02040503050406030204" pitchFamily="18" charset="0"/>
                <a:ea typeface="Cambria" panose="02040503050406030204" pitchFamily="18" charset="0"/>
              </a:rPr>
              <a:t>Operator </a:t>
            </a:r>
            <a:r>
              <a:rPr lang="en-US" sz="2400" b="1" dirty="0" err="1">
                <a:latin typeface="Cambria" panose="02040503050406030204" pitchFamily="18" charset="0"/>
                <a:ea typeface="Cambria" panose="02040503050406030204" pitchFamily="18" charset="0"/>
              </a:rPr>
              <a:t>ekonomik</a:t>
            </a:r>
            <a:r>
              <a:rPr lang="en-US" sz="2400" b="1"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 term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përgjithshëm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përfshinë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furnizuesin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ofruesin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shërbimeve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punëve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qëllim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këtij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ligji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organizatat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shoqërisë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civile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konsiderohen</a:t>
            </a:r>
            <a:r>
              <a:rPr lang="en-US" sz="2400" dirty="0">
                <a:latin typeface="Cambria" panose="02040503050406030204" pitchFamily="18" charset="0"/>
                <a:ea typeface="Cambria" panose="02040503050406030204" pitchFamily="18" charset="0"/>
              </a:rPr>
              <a:t> operator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a:t>
            </a:r>
            <a:br>
              <a:rPr lang="en-US" sz="2400" dirty="0">
                <a:latin typeface="Cambria" panose="02040503050406030204" pitchFamily="18" charset="0"/>
                <a:ea typeface="Cambria" panose="02040503050406030204" pitchFamily="18" charset="0"/>
              </a:rPr>
            </a:br>
            <a:endParaRPr lang="sq-AL" sz="2400" dirty="0">
              <a:latin typeface="Cambria" panose="02040503050406030204" pitchFamily="18" charset="0"/>
              <a:ea typeface="Cambria" panose="02040503050406030204" pitchFamily="18" charset="0"/>
            </a:endParaRPr>
          </a:p>
          <a:p>
            <a:endParaRPr lang="en-US" sz="2400" b="1" dirty="0">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26</a:t>
            </a:fld>
            <a:endParaRPr lang="en-US"/>
          </a:p>
        </p:txBody>
      </p:sp>
      <p:sp>
        <p:nvSpPr>
          <p:cNvPr id="5" name="Footer Placeholder 4"/>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433098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1"/>
          </a:xfrm>
        </p:spPr>
        <p:txBody>
          <a:bodyPr>
            <a:noAutofit/>
          </a:bodyPr>
          <a:lstStyle/>
          <a:p>
            <a:pPr algn="ctr"/>
            <a:r>
              <a:rPr lang="en-US" sz="2400" b="1" dirty="0" err="1">
                <a:solidFill>
                  <a:srgbClr val="0070C0"/>
                </a:solidFill>
                <a:latin typeface="Cambria" panose="02040503050406030204" pitchFamily="18" charset="0"/>
                <a:ea typeface="Cambria" panose="02040503050406030204" pitchFamily="18" charset="0"/>
              </a:rPr>
              <a:t>Neni</a:t>
            </a:r>
            <a:r>
              <a:rPr lang="en-US" sz="2400" b="1" dirty="0">
                <a:solidFill>
                  <a:srgbClr val="0070C0"/>
                </a:solidFill>
                <a:latin typeface="Cambria" panose="02040503050406030204" pitchFamily="18" charset="0"/>
                <a:ea typeface="Cambria" panose="02040503050406030204" pitchFamily="18" charset="0"/>
              </a:rPr>
              <a:t> 4</a:t>
            </a:r>
            <a:r>
              <a:rPr lang="sq-AL" sz="2400" b="1" dirty="0">
                <a:solidFill>
                  <a:srgbClr val="0070C0"/>
                </a:solidFill>
                <a:latin typeface="Cambria" panose="02040503050406030204" pitchFamily="18" charset="0"/>
                <a:ea typeface="Cambria" panose="02040503050406030204" pitchFamily="18" charset="0"/>
              </a:rPr>
              <a:t>/ </a:t>
            </a:r>
            <a:r>
              <a:rPr lang="en-US" sz="2400" b="1" dirty="0" err="1">
                <a:solidFill>
                  <a:srgbClr val="0070C0"/>
                </a:solidFill>
                <a:latin typeface="Cambria" panose="02040503050406030204" pitchFamily="18" charset="0"/>
                <a:ea typeface="Cambria" panose="02040503050406030204" pitchFamily="18" charset="0"/>
              </a:rPr>
              <a:t>Përkufizimet</a:t>
            </a:r>
            <a:endParaRPr lang="sq-AL" sz="24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90600"/>
            <a:ext cx="9144000" cy="5867400"/>
          </a:xfrm>
        </p:spPr>
        <p:txBody>
          <a:bodyPr>
            <a:normAutofit fontScale="92500" lnSpcReduction="20000"/>
          </a:bodyPr>
          <a:lstStyle/>
          <a:p>
            <a:r>
              <a:rPr lang="en-US" sz="2600" b="1" dirty="0" err="1">
                <a:latin typeface="Cambria" panose="02040503050406030204" pitchFamily="18" charset="0"/>
                <a:ea typeface="Cambria" panose="02040503050406030204" pitchFamily="18" charset="0"/>
              </a:rPr>
              <a:t>Palë</a:t>
            </a:r>
            <a:r>
              <a:rPr lang="en-US" sz="2600" b="1" dirty="0">
                <a:latin typeface="Cambria" panose="02040503050406030204" pitchFamily="18" charset="0"/>
                <a:ea typeface="Cambria" panose="02040503050406030204" pitchFamily="18" charset="0"/>
              </a:rPr>
              <a:t> e </a:t>
            </a:r>
            <a:r>
              <a:rPr lang="en-US" sz="2600" b="1" dirty="0" err="1">
                <a:latin typeface="Cambria" panose="02040503050406030204" pitchFamily="18" charset="0"/>
                <a:ea typeface="Cambria" panose="02040503050406030204" pitchFamily="18" charset="0"/>
              </a:rPr>
              <a:t>interesuar</a:t>
            </a:r>
            <a:r>
              <a:rPr lang="en-US" sz="2600" b="1" dirty="0">
                <a:latin typeface="Cambria" panose="02040503050406030204" pitchFamily="18" charset="0"/>
                <a:ea typeface="Cambria" panose="02040503050406030204" pitchFamily="18" charset="0"/>
              </a:rPr>
              <a:t> </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personi</a:t>
            </a:r>
            <a:r>
              <a:rPr lang="en-US" sz="2600" dirty="0">
                <a:latin typeface="Cambria" panose="02040503050406030204" pitchFamily="18" charset="0"/>
                <a:ea typeface="Cambria" panose="02040503050406030204" pitchFamily="18" charset="0"/>
              </a:rPr>
              <a:t> që </a:t>
            </a:r>
            <a:r>
              <a:rPr lang="en-US" sz="2600" dirty="0" err="1">
                <a:latin typeface="Cambria" panose="02040503050406030204" pitchFamily="18" charset="0"/>
                <a:ea typeface="Cambria" panose="02040503050406030204" pitchFamily="18" charset="0"/>
              </a:rPr>
              <a:t>mund</a:t>
            </a:r>
            <a:r>
              <a:rPr lang="en-US" sz="2600" dirty="0">
                <a:latin typeface="Cambria" panose="02040503050406030204" pitchFamily="18" charset="0"/>
                <a:ea typeface="Cambria" panose="02040503050406030204" pitchFamily="18" charset="0"/>
              </a:rPr>
              <a:t> të </a:t>
            </a:r>
            <a:r>
              <a:rPr lang="en-US" sz="2600" dirty="0" err="1">
                <a:latin typeface="Cambria" panose="02040503050406030204" pitchFamily="18" charset="0"/>
                <a:ea typeface="Cambria" panose="02040503050406030204" pitchFamily="18" charset="0"/>
              </a:rPr>
              <a:t>dëshmojë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interes</a:t>
            </a:r>
            <a:r>
              <a:rPr lang="en-US" sz="2600" dirty="0">
                <a:latin typeface="Cambria" panose="02040503050406030204" pitchFamily="18" charset="0"/>
                <a:ea typeface="Cambria" panose="02040503050406030204" pitchFamily="18" charset="0"/>
              </a:rPr>
              <a:t> material nga </a:t>
            </a:r>
            <a:r>
              <a:rPr lang="en-US" sz="2600" dirty="0" err="1">
                <a:latin typeface="Cambria" panose="02040503050406030204" pitchFamily="18" charset="0"/>
                <a:ea typeface="Cambria" panose="02040503050406030204" pitchFamily="18" charset="0"/>
              </a:rPr>
              <a:t>rezultati</a:t>
            </a:r>
            <a:r>
              <a:rPr lang="en-US" sz="2600" dirty="0">
                <a:latin typeface="Cambria" panose="02040503050406030204" pitchFamily="18" charset="0"/>
                <a:ea typeface="Cambria" panose="02040503050406030204" pitchFamily="18" charset="0"/>
              </a:rPr>
              <a:t> i </a:t>
            </a:r>
            <a:r>
              <a:rPr lang="en-US" sz="2600" dirty="0" err="1">
                <a:latin typeface="Cambria" panose="02040503050406030204" pitchFamily="18" charset="0"/>
                <a:ea typeface="Cambria" panose="02040503050406030204" pitchFamily="18" charset="0"/>
              </a:rPr>
              <a:t>aktivitetit</a:t>
            </a:r>
            <a:r>
              <a:rPr lang="en-US" sz="2600" dirty="0">
                <a:latin typeface="Cambria" panose="02040503050406030204" pitchFamily="18" charset="0"/>
                <a:ea typeface="Cambria" panose="02040503050406030204" pitchFamily="18" charset="0"/>
              </a:rPr>
              <a:t> të </a:t>
            </a:r>
            <a:r>
              <a:rPr lang="en-US" sz="2600" dirty="0" err="1">
                <a:latin typeface="Cambria" panose="02040503050406030204" pitchFamily="18" charset="0"/>
                <a:ea typeface="Cambria" panose="02040503050406030204" pitchFamily="18" charset="0"/>
              </a:rPr>
              <a:t>prokurimit</a:t>
            </a:r>
            <a:r>
              <a:rPr lang="en-US" sz="2600" dirty="0">
                <a:latin typeface="Cambria" panose="02040503050406030204" pitchFamily="18" charset="0"/>
                <a:ea typeface="Cambria" panose="02040503050406030204" pitchFamily="18" charset="0"/>
              </a:rPr>
              <a:t> të </a:t>
            </a:r>
            <a:r>
              <a:rPr lang="en-US" sz="2600" dirty="0" err="1">
                <a:latin typeface="Cambria" panose="02040503050406030204" pitchFamily="18" charset="0"/>
                <a:ea typeface="Cambria" panose="02040503050406030204" pitchFamily="18" charset="0"/>
              </a:rPr>
              <a:t>zbatuar</a:t>
            </a:r>
            <a:r>
              <a:rPr lang="en-US" sz="2600" dirty="0">
                <a:latin typeface="Cambria" panose="02040503050406030204" pitchFamily="18" charset="0"/>
                <a:ea typeface="Cambria" panose="02040503050406030204" pitchFamily="18" charset="0"/>
              </a:rPr>
              <a:t> nga </a:t>
            </a:r>
            <a:r>
              <a:rPr lang="en-US" sz="2600" dirty="0" err="1">
                <a:latin typeface="Cambria" panose="02040503050406030204" pitchFamily="18" charset="0"/>
                <a:ea typeface="Cambria" panose="02040503050406030204" pitchFamily="18" charset="0"/>
              </a:rPr>
              <a:t>autoriteti</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kontraktues</a:t>
            </a:r>
            <a:r>
              <a:rPr lang="en-US" sz="2600" dirty="0">
                <a:latin typeface="Cambria" panose="02040503050406030204" pitchFamily="18" charset="0"/>
                <a:ea typeface="Cambria" panose="02040503050406030204" pitchFamily="18" charset="0"/>
              </a:rPr>
              <a:t> në </a:t>
            </a:r>
            <a:r>
              <a:rPr lang="en-US" sz="2600" dirty="0" err="1">
                <a:latin typeface="Cambria" panose="02040503050406030204" pitchFamily="18" charset="0"/>
                <a:ea typeface="Cambria" panose="02040503050406030204" pitchFamily="18" charset="0"/>
              </a:rPr>
              <a:t>raport</a:t>
            </a:r>
            <a:r>
              <a:rPr lang="en-US" sz="2600" dirty="0">
                <a:latin typeface="Cambria" panose="02040503050406030204" pitchFamily="18" charset="0"/>
                <a:ea typeface="Cambria" panose="02040503050406030204" pitchFamily="18" charset="0"/>
              </a:rPr>
              <a:t> me një </a:t>
            </a:r>
            <a:r>
              <a:rPr lang="en-US" sz="2600" dirty="0" err="1">
                <a:latin typeface="Cambria" panose="02040503050406030204" pitchFamily="18" charset="0"/>
                <a:ea typeface="Cambria" panose="02040503050406030204" pitchFamily="18" charset="0"/>
              </a:rPr>
              <a:t>kontratë</a:t>
            </a:r>
            <a:r>
              <a:rPr lang="en-US" sz="2600" dirty="0">
                <a:latin typeface="Cambria" panose="02040503050406030204" pitchFamily="18" charset="0"/>
                <a:ea typeface="Cambria" panose="02040503050406030204" pitchFamily="18" charset="0"/>
              </a:rPr>
              <a:t> të </a:t>
            </a:r>
            <a:r>
              <a:rPr lang="en-US" sz="2600" dirty="0" err="1">
                <a:latin typeface="Cambria" panose="02040503050406030204" pitchFamily="18" charset="0"/>
                <a:ea typeface="Cambria" panose="02040503050406030204" pitchFamily="18" charset="0"/>
              </a:rPr>
              <a:t>veçantë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publike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ose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konkurs</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projektimi</a:t>
            </a:r>
            <a:r>
              <a:rPr lang="en-US" sz="2600" dirty="0">
                <a:latin typeface="Cambria" panose="02040503050406030204" pitchFamily="18" charset="0"/>
                <a:ea typeface="Cambria" panose="02040503050406030204" pitchFamily="18" charset="0"/>
              </a:rPr>
              <a:t> duke </a:t>
            </a:r>
            <a:r>
              <a:rPr lang="en-US" sz="2600" dirty="0" err="1">
                <a:latin typeface="Cambria" panose="02040503050406030204" pitchFamily="18" charset="0"/>
                <a:ea typeface="Cambria" panose="02040503050406030204" pitchFamily="18" charset="0"/>
              </a:rPr>
              <a:t>përfshire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cilindo</a:t>
            </a:r>
            <a:r>
              <a:rPr lang="en-US" sz="2600" dirty="0">
                <a:latin typeface="Cambria" panose="02040503050406030204" pitchFamily="18" charset="0"/>
                <a:ea typeface="Cambria" panose="02040503050406030204" pitchFamily="18" charset="0"/>
              </a:rPr>
              <a:t> person i </a:t>
            </a:r>
            <a:r>
              <a:rPr lang="en-US" sz="2600" dirty="0" err="1">
                <a:latin typeface="Cambria" panose="02040503050406030204" pitchFamily="18" charset="0"/>
                <a:ea typeface="Cambria" panose="02040503050406030204" pitchFamily="18" charset="0"/>
              </a:rPr>
              <a:t>cili</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ka</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qenë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ose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mund</a:t>
            </a:r>
            <a:r>
              <a:rPr lang="en-US" sz="2600" dirty="0">
                <a:latin typeface="Cambria" panose="02040503050406030204" pitchFamily="18" charset="0"/>
                <a:ea typeface="Cambria" panose="02040503050406030204" pitchFamily="18" charset="0"/>
              </a:rPr>
              <a:t> të </a:t>
            </a:r>
            <a:r>
              <a:rPr lang="en-US" sz="2600" dirty="0" err="1">
                <a:latin typeface="Cambria" panose="02040503050406030204" pitchFamily="18" charset="0"/>
                <a:ea typeface="Cambria" panose="02040503050406030204" pitchFamily="18" charset="0"/>
              </a:rPr>
              <a:t>jetë</a:t>
            </a:r>
            <a:r>
              <a:rPr lang="en-US" sz="2600" dirty="0">
                <a:latin typeface="Cambria" panose="02040503050406030204" pitchFamily="18" charset="0"/>
                <a:ea typeface="Cambria" panose="02040503050406030204" pitchFamily="18" charset="0"/>
              </a:rPr>
              <a:t> në </a:t>
            </a:r>
            <a:r>
              <a:rPr lang="en-US" sz="2600" dirty="0" err="1">
                <a:latin typeface="Cambria" panose="02040503050406030204" pitchFamily="18" charset="0"/>
                <a:ea typeface="Cambria" panose="02040503050406030204" pitchFamily="18" charset="0"/>
              </a:rPr>
              <a:t>rrezik</a:t>
            </a:r>
            <a:r>
              <a:rPr lang="en-US" sz="2600" dirty="0">
                <a:latin typeface="Cambria" panose="02040503050406030204" pitchFamily="18" charset="0"/>
                <a:ea typeface="Cambria" panose="02040503050406030204" pitchFamily="18" charset="0"/>
              </a:rPr>
              <a:t> të </a:t>
            </a:r>
            <a:r>
              <a:rPr lang="en-US" sz="2600" dirty="0" err="1">
                <a:latin typeface="Cambria" panose="02040503050406030204" pitchFamily="18" charset="0"/>
                <a:ea typeface="Cambria" panose="02040503050406030204" pitchFamily="18" charset="0"/>
              </a:rPr>
              <a:t>dëmtimit</a:t>
            </a:r>
            <a:r>
              <a:rPr lang="en-US" sz="2600" dirty="0">
                <a:latin typeface="Cambria" panose="02040503050406030204" pitchFamily="18" charset="0"/>
                <a:ea typeface="Cambria" panose="02040503050406030204" pitchFamily="18" charset="0"/>
              </a:rPr>
              <a:t> nga një </a:t>
            </a:r>
            <a:r>
              <a:rPr lang="en-US" sz="2600" dirty="0" err="1">
                <a:latin typeface="Cambria" panose="02040503050406030204" pitchFamily="18" charset="0"/>
                <a:ea typeface="Cambria" panose="02040503050406030204" pitchFamily="18" charset="0"/>
              </a:rPr>
              <a:t>shkelje</a:t>
            </a:r>
            <a:r>
              <a:rPr lang="en-US" sz="2600" dirty="0">
                <a:latin typeface="Cambria" panose="02040503050406030204" pitchFamily="18" charset="0"/>
                <a:ea typeface="Cambria" panose="02040503050406030204" pitchFamily="18" charset="0"/>
              </a:rPr>
              <a:t> e </a:t>
            </a:r>
            <a:r>
              <a:rPr lang="en-US" sz="2600" dirty="0" err="1">
                <a:latin typeface="Cambria" panose="02040503050406030204" pitchFamily="18" charset="0"/>
                <a:ea typeface="Cambria" panose="02040503050406030204" pitchFamily="18" charset="0"/>
              </a:rPr>
              <a:t>pretenduar</a:t>
            </a:r>
            <a:r>
              <a:rPr lang="en-US" sz="2600" dirty="0">
                <a:latin typeface="Cambria" panose="02040503050406030204" pitchFamily="18" charset="0"/>
                <a:ea typeface="Cambria" panose="02040503050406030204" pitchFamily="18" charset="0"/>
              </a:rPr>
              <a:t>.</a:t>
            </a:r>
            <a:endParaRPr lang="sq-AL" sz="2600" dirty="0">
              <a:latin typeface="Cambria" panose="02040503050406030204" pitchFamily="18" charset="0"/>
              <a:ea typeface="Cambria" panose="02040503050406030204" pitchFamily="18" charset="0"/>
            </a:endParaRPr>
          </a:p>
          <a:p>
            <a:r>
              <a:rPr lang="en-US" sz="2600" b="1" dirty="0" err="1">
                <a:latin typeface="Cambria" panose="02040503050406030204" pitchFamily="18" charset="0"/>
                <a:ea typeface="Cambria" panose="02040503050406030204" pitchFamily="18" charset="0"/>
              </a:rPr>
              <a:t>Aktivitet</a:t>
            </a:r>
            <a:r>
              <a:rPr lang="en-US" sz="2600" b="1" dirty="0">
                <a:latin typeface="Cambria" panose="02040503050406030204" pitchFamily="18" charset="0"/>
                <a:ea typeface="Cambria" panose="02040503050406030204" pitchFamily="18" charset="0"/>
              </a:rPr>
              <a:t> </a:t>
            </a:r>
            <a:r>
              <a:rPr lang="en-US" sz="2600" b="1" dirty="0" err="1">
                <a:latin typeface="Cambria" panose="02040503050406030204" pitchFamily="18" charset="0"/>
                <a:ea typeface="Cambria" panose="02040503050406030204" pitchFamily="18" charset="0"/>
              </a:rPr>
              <a:t>i</a:t>
            </a:r>
            <a:r>
              <a:rPr lang="en-US" sz="2600" b="1" dirty="0">
                <a:latin typeface="Cambria" panose="02040503050406030204" pitchFamily="18" charset="0"/>
                <a:ea typeface="Cambria" panose="02040503050406030204" pitchFamily="18" charset="0"/>
              </a:rPr>
              <a:t> </a:t>
            </a:r>
            <a:r>
              <a:rPr lang="en-US" sz="2600" b="1" dirty="0" err="1">
                <a:latin typeface="Cambria" panose="02040503050406030204" pitchFamily="18" charset="0"/>
                <a:ea typeface="Cambria" panose="02040503050406030204" pitchFamily="18" charset="0"/>
              </a:rPr>
              <a:t>prokurimit</a:t>
            </a:r>
            <a:r>
              <a:rPr lang="en-US" sz="2600" b="1" dirty="0">
                <a:latin typeface="Cambria" panose="02040503050406030204" pitchFamily="18" charset="0"/>
                <a:ea typeface="Cambria" panose="02040503050406030204" pitchFamily="18" charset="0"/>
              </a:rPr>
              <a:t> </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çdo</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aktivitet</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që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ndërlidhet</a:t>
            </a:r>
            <a:r>
              <a:rPr lang="en-US" sz="2600" dirty="0">
                <a:latin typeface="Cambria" panose="02040503050406030204" pitchFamily="18" charset="0"/>
                <a:ea typeface="Cambria" panose="02040503050406030204" pitchFamily="18" charset="0"/>
              </a:rPr>
              <a:t> me </a:t>
            </a:r>
            <a:r>
              <a:rPr lang="en-US" sz="2600" dirty="0" err="1">
                <a:latin typeface="Cambria" panose="02040503050406030204" pitchFamily="18" charset="0"/>
                <a:ea typeface="Cambria" panose="02040503050406030204" pitchFamily="18" charset="0"/>
              </a:rPr>
              <a:t>fillimin</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ose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ekzekutimin</a:t>
            </a:r>
            <a:r>
              <a:rPr lang="en-US" sz="2600" dirty="0">
                <a:latin typeface="Cambria" panose="02040503050406030204" pitchFamily="18" charset="0"/>
                <a:ea typeface="Cambria" panose="02040503050406030204" pitchFamily="18" charset="0"/>
              </a:rPr>
              <a:t> e </a:t>
            </a:r>
            <a:r>
              <a:rPr lang="en-US" sz="2600" dirty="0" err="1">
                <a:latin typeface="Cambria" panose="02040503050406030204" pitchFamily="18" charset="0"/>
                <a:ea typeface="Cambria" panose="02040503050406030204" pitchFamily="18" charset="0"/>
              </a:rPr>
              <a:t>një</a:t>
            </a:r>
            <a:r>
              <a:rPr lang="en-US" sz="2600" dirty="0">
                <a:latin typeface="Cambria" panose="02040503050406030204" pitchFamily="18" charset="0"/>
                <a:ea typeface="Cambria" panose="02040503050406030204" pitchFamily="18" charset="0"/>
              </a:rPr>
              <a:t> procedure </a:t>
            </a:r>
            <a:r>
              <a:rPr lang="en-US" sz="2600" dirty="0" err="1">
                <a:latin typeface="Cambria" panose="02040503050406030204" pitchFamily="18" charset="0"/>
                <a:ea typeface="Cambria" panose="02040503050406030204" pitchFamily="18" charset="0"/>
              </a:rPr>
              <a:t>ose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një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aktiviteti</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tjetër</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që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shpie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ose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që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ka</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për</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qëllim</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të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shpie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drejt</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dhënies</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së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një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kontrate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publike</a:t>
            </a:r>
            <a:r>
              <a:rPr lang="en-US" sz="2600" dirty="0">
                <a:latin typeface="Cambria" panose="02040503050406030204" pitchFamily="18" charset="0"/>
                <a:ea typeface="Cambria" panose="02040503050406030204" pitchFamily="18" charset="0"/>
              </a:rPr>
              <a:t>.</a:t>
            </a:r>
            <a:endParaRPr lang="sq-AL" sz="2600" dirty="0">
              <a:latin typeface="Cambria" panose="02040503050406030204" pitchFamily="18" charset="0"/>
              <a:ea typeface="Cambria" panose="02040503050406030204" pitchFamily="18" charset="0"/>
            </a:endParaRPr>
          </a:p>
          <a:p>
            <a:r>
              <a:rPr lang="en-US" sz="2600" b="1" dirty="0" err="1">
                <a:latin typeface="Cambria" panose="02040503050406030204" pitchFamily="18" charset="0"/>
                <a:ea typeface="Cambria" panose="02040503050406030204" pitchFamily="18" charset="0"/>
              </a:rPr>
              <a:t>Zyrtari</a:t>
            </a:r>
            <a:r>
              <a:rPr lang="en-US" sz="2600" b="1" dirty="0">
                <a:latin typeface="Cambria" panose="02040503050406030204" pitchFamily="18" charset="0"/>
                <a:ea typeface="Cambria" panose="02040503050406030204" pitchFamily="18" charset="0"/>
              </a:rPr>
              <a:t> </a:t>
            </a:r>
            <a:r>
              <a:rPr lang="en-US" sz="2600" b="1" dirty="0" err="1">
                <a:latin typeface="Cambria" panose="02040503050406030204" pitchFamily="18" charset="0"/>
                <a:ea typeface="Cambria" panose="02040503050406030204" pitchFamily="18" charset="0"/>
              </a:rPr>
              <a:t>i</a:t>
            </a:r>
            <a:r>
              <a:rPr lang="en-US" sz="2600" b="1" dirty="0">
                <a:latin typeface="Cambria" panose="02040503050406030204" pitchFamily="18" charset="0"/>
                <a:ea typeface="Cambria" panose="02040503050406030204" pitchFamily="18" charset="0"/>
              </a:rPr>
              <a:t> </a:t>
            </a:r>
            <a:r>
              <a:rPr lang="en-US" sz="2600" b="1" dirty="0" err="1">
                <a:latin typeface="Cambria" panose="02040503050406030204" pitchFamily="18" charset="0"/>
                <a:ea typeface="Cambria" panose="02040503050406030204" pitchFamily="18" charset="0"/>
              </a:rPr>
              <a:t>Prokurimit</a:t>
            </a:r>
            <a:r>
              <a:rPr lang="en-US" sz="2600" b="1" dirty="0">
                <a:latin typeface="Cambria" panose="02040503050406030204" pitchFamily="18" charset="0"/>
                <a:ea typeface="Cambria" panose="02040503050406030204" pitchFamily="18" charset="0"/>
              </a:rPr>
              <a:t> - </a:t>
            </a:r>
            <a:r>
              <a:rPr lang="en-US" sz="2600" dirty="0" err="1">
                <a:latin typeface="Cambria" panose="02040503050406030204" pitchFamily="18" charset="0"/>
                <a:ea typeface="Cambria" panose="02040503050406030204" pitchFamily="18" charset="0"/>
              </a:rPr>
              <a:t>personi</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i</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caktuar</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autoritetit</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kontraktues</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sipas</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paragrafit</a:t>
            </a:r>
            <a:r>
              <a:rPr lang="en-US" sz="2600" dirty="0">
                <a:latin typeface="Cambria" panose="02040503050406030204" pitchFamily="18" charset="0"/>
                <a:ea typeface="Cambria" panose="02040503050406030204" pitchFamily="18" charset="0"/>
              </a:rPr>
              <a:t> 1 </a:t>
            </a:r>
            <a:r>
              <a:rPr lang="en-US" sz="2600" dirty="0" err="1">
                <a:latin typeface="Cambria" panose="02040503050406030204" pitchFamily="18" charset="0"/>
                <a:ea typeface="Cambria" panose="02040503050406030204" pitchFamily="18" charset="0"/>
              </a:rPr>
              <a:t>të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nenit</a:t>
            </a:r>
            <a:r>
              <a:rPr lang="en-US" sz="2600" dirty="0">
                <a:latin typeface="Cambria" panose="02040503050406030204" pitchFamily="18" charset="0"/>
                <a:ea typeface="Cambria" panose="02040503050406030204" pitchFamily="18" charset="0"/>
              </a:rPr>
              <a:t> 23.</a:t>
            </a:r>
            <a:endParaRPr lang="sq-AL" sz="2600" dirty="0">
              <a:latin typeface="Cambria" panose="02040503050406030204" pitchFamily="18" charset="0"/>
              <a:ea typeface="Cambria" panose="02040503050406030204" pitchFamily="18" charset="0"/>
            </a:endParaRPr>
          </a:p>
          <a:p>
            <a:r>
              <a:rPr lang="en-US" sz="2600" b="1" dirty="0">
                <a:latin typeface="Cambria" panose="02040503050406030204" pitchFamily="18" charset="0"/>
                <a:ea typeface="Cambria" panose="02040503050406030204" pitchFamily="18" charset="0"/>
              </a:rPr>
              <a:t>Kontratë </a:t>
            </a:r>
            <a:r>
              <a:rPr lang="en-US" sz="2600" b="1" dirty="0" err="1">
                <a:latin typeface="Cambria" panose="02040503050406030204" pitchFamily="18" charset="0"/>
                <a:ea typeface="Cambria" panose="02040503050406030204" pitchFamily="18" charset="0"/>
              </a:rPr>
              <a:t>publike</a:t>
            </a:r>
            <a:r>
              <a:rPr lang="en-US" sz="2600" b="1" dirty="0">
                <a:latin typeface="Cambria" panose="02040503050406030204" pitchFamily="18" charset="0"/>
                <a:ea typeface="Cambria" panose="02040503050406030204" pitchFamily="18" charset="0"/>
              </a:rPr>
              <a:t> - </a:t>
            </a:r>
            <a:r>
              <a:rPr lang="en-US" sz="2600" dirty="0">
                <a:latin typeface="Cambria" panose="02040503050406030204" pitchFamily="18" charset="0"/>
                <a:ea typeface="Cambria" panose="02040503050406030204" pitchFamily="18" charset="0"/>
              </a:rPr>
              <a:t>term i </a:t>
            </a:r>
            <a:r>
              <a:rPr lang="en-US" sz="2600" dirty="0" err="1">
                <a:latin typeface="Cambria" panose="02040503050406030204" pitchFamily="18" charset="0"/>
                <a:ea typeface="Cambria" panose="02040503050406030204" pitchFamily="18" charset="0"/>
              </a:rPr>
              <a:t>përgjithshëm</a:t>
            </a:r>
            <a:r>
              <a:rPr lang="en-US" sz="2600" dirty="0">
                <a:latin typeface="Cambria" panose="02040503050406030204" pitchFamily="18" charset="0"/>
                <a:ea typeface="Cambria" panose="02040503050406030204" pitchFamily="18" charset="0"/>
              </a:rPr>
              <a:t> që </a:t>
            </a:r>
            <a:r>
              <a:rPr lang="en-US" sz="2600" dirty="0" err="1">
                <a:latin typeface="Cambria" panose="02040503050406030204" pitchFamily="18" charset="0"/>
                <a:ea typeface="Cambria" panose="02040503050406030204" pitchFamily="18" charset="0"/>
              </a:rPr>
              <a:t>përfshin</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ndonjërën</a:t>
            </a:r>
            <a:r>
              <a:rPr lang="en-US" sz="2600" dirty="0">
                <a:latin typeface="Cambria" panose="02040503050406030204" pitchFamily="18" charset="0"/>
                <a:ea typeface="Cambria" panose="02040503050406030204" pitchFamily="18" charset="0"/>
              </a:rPr>
              <a:t> dhe të </a:t>
            </a:r>
            <a:r>
              <a:rPr lang="en-US" sz="2600" dirty="0" err="1">
                <a:latin typeface="Cambria" panose="02040503050406030204" pitchFamily="18" charset="0"/>
                <a:ea typeface="Cambria" panose="02040503050406030204" pitchFamily="18" charset="0"/>
              </a:rPr>
              <a:t>gjitha</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llojet</a:t>
            </a:r>
            <a:r>
              <a:rPr lang="en-US" sz="2600" dirty="0">
                <a:latin typeface="Cambria" panose="02040503050406030204" pitchFamily="18" charset="0"/>
                <a:ea typeface="Cambria" panose="02040503050406030204" pitchFamily="18" charset="0"/>
              </a:rPr>
              <a:t> e </a:t>
            </a:r>
            <a:r>
              <a:rPr lang="en-US" sz="2600" dirty="0" err="1">
                <a:latin typeface="Cambria" panose="02040503050406030204" pitchFamily="18" charset="0"/>
                <a:ea typeface="Cambria" panose="02040503050406030204" pitchFamily="18" charset="0"/>
              </a:rPr>
              <a:t>veçanta</a:t>
            </a:r>
            <a:r>
              <a:rPr lang="en-US" sz="2600" dirty="0">
                <a:latin typeface="Cambria" panose="02040503050406030204" pitchFamily="18" charset="0"/>
                <a:ea typeface="Cambria" panose="02040503050406030204" pitchFamily="18" charset="0"/>
              </a:rPr>
              <a:t> të </a:t>
            </a:r>
            <a:r>
              <a:rPr lang="en-US" sz="2600" dirty="0" err="1">
                <a:latin typeface="Cambria" panose="02040503050406030204" pitchFamily="18" charset="0"/>
                <a:ea typeface="Cambria" panose="02040503050406030204" pitchFamily="18" charset="0"/>
              </a:rPr>
              <a:t>kontratave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vijuese</a:t>
            </a:r>
            <a:r>
              <a:rPr lang="en-US" sz="2600" dirty="0">
                <a:latin typeface="Cambria" panose="02040503050406030204" pitchFamily="18" charset="0"/>
                <a:ea typeface="Cambria" panose="02040503050406030204" pitchFamily="18" charset="0"/>
              </a:rPr>
              <a:t> të </a:t>
            </a:r>
            <a:r>
              <a:rPr lang="en-US" sz="2600" dirty="0" err="1">
                <a:latin typeface="Cambria" panose="02040503050406030204" pitchFamily="18" charset="0"/>
                <a:ea typeface="Cambria" panose="02040503050406030204" pitchFamily="18" charset="0"/>
              </a:rPr>
              <a:t>lidhura</a:t>
            </a:r>
            <a:r>
              <a:rPr lang="en-US" sz="2600" dirty="0">
                <a:latin typeface="Cambria" panose="02040503050406030204" pitchFamily="18" charset="0"/>
                <a:ea typeface="Cambria" panose="02040503050406030204" pitchFamily="18" charset="0"/>
              </a:rPr>
              <a:t> nga një </a:t>
            </a:r>
            <a:r>
              <a:rPr lang="en-US" sz="2600" dirty="0" err="1">
                <a:latin typeface="Cambria" panose="02040503050406030204" pitchFamily="18" charset="0"/>
                <a:ea typeface="Cambria" panose="02040503050406030204" pitchFamily="18" charset="0"/>
              </a:rPr>
              <a:t>autoritet</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kontraktues</a:t>
            </a:r>
            <a:r>
              <a:rPr lang="en-US" sz="2600" dirty="0">
                <a:latin typeface="Cambria" panose="02040503050406030204" pitchFamily="18" charset="0"/>
                <a:ea typeface="Cambria" panose="02040503050406030204" pitchFamily="18" charset="0"/>
              </a:rPr>
              <a:t>: (i) një </a:t>
            </a:r>
            <a:r>
              <a:rPr lang="en-US" sz="2600" dirty="0" err="1">
                <a:latin typeface="Cambria" panose="02040503050406030204" pitchFamily="18" charset="0"/>
                <a:ea typeface="Cambria" panose="02040503050406030204" pitchFamily="18" charset="0"/>
              </a:rPr>
              <a:t>kontratë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shërbimi</a:t>
            </a:r>
            <a:r>
              <a:rPr lang="en-US" sz="2600" dirty="0">
                <a:latin typeface="Cambria" panose="02040503050406030204" pitchFamily="18" charset="0"/>
                <a:ea typeface="Cambria" panose="02040503050406030204" pitchFamily="18" charset="0"/>
              </a:rPr>
              <a:t>, (ii) një </a:t>
            </a:r>
            <a:r>
              <a:rPr lang="en-US" sz="2600" dirty="0" err="1">
                <a:latin typeface="Cambria" panose="02040503050406030204" pitchFamily="18" charset="0"/>
                <a:ea typeface="Cambria" panose="02040503050406030204" pitchFamily="18" charset="0"/>
              </a:rPr>
              <a:t>kontratë</a:t>
            </a:r>
            <a:r>
              <a:rPr lang="en-US" sz="2600" dirty="0">
                <a:latin typeface="Cambria" panose="02040503050406030204" pitchFamily="18" charset="0"/>
                <a:ea typeface="Cambria" panose="02040503050406030204" pitchFamily="18" charset="0"/>
              </a:rPr>
              <a:t> e </a:t>
            </a:r>
            <a:r>
              <a:rPr lang="en-US" sz="2600" dirty="0" err="1">
                <a:latin typeface="Cambria" panose="02040503050406030204" pitchFamily="18" charset="0"/>
                <a:ea typeface="Cambria" panose="02040503050406030204" pitchFamily="18" charset="0"/>
              </a:rPr>
              <a:t>furnizimi</a:t>
            </a:r>
            <a:r>
              <a:rPr lang="en-US" sz="2600" dirty="0">
                <a:latin typeface="Cambria" panose="02040503050406030204" pitchFamily="18" charset="0"/>
                <a:ea typeface="Cambria" panose="02040503050406030204" pitchFamily="18" charset="0"/>
              </a:rPr>
              <a:t>, (iii) një </a:t>
            </a:r>
            <a:r>
              <a:rPr lang="en-US" sz="2600" dirty="0" err="1">
                <a:latin typeface="Cambria" panose="02040503050406030204" pitchFamily="18" charset="0"/>
                <a:ea typeface="Cambria" panose="02040503050406030204" pitchFamily="18" charset="0"/>
              </a:rPr>
              <a:t>kontratë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pune</a:t>
            </a:r>
            <a:r>
              <a:rPr lang="en-US" sz="2600" dirty="0">
                <a:latin typeface="Cambria" panose="02040503050406030204" pitchFamily="18" charset="0"/>
                <a:ea typeface="Cambria" panose="02040503050406030204" pitchFamily="18" charset="0"/>
              </a:rPr>
              <a:t> duke </a:t>
            </a:r>
            <a:r>
              <a:rPr lang="en-US" sz="2600" dirty="0" err="1">
                <a:latin typeface="Cambria" panose="02040503050406030204" pitchFamily="18" charset="0"/>
                <a:ea typeface="Cambria" panose="02040503050406030204" pitchFamily="18" charset="0"/>
              </a:rPr>
              <a:t>përfshire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kontratën</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koncesionere</a:t>
            </a:r>
            <a:r>
              <a:rPr lang="en-US" sz="2600" dirty="0">
                <a:latin typeface="Cambria" panose="02040503050406030204" pitchFamily="18" charset="0"/>
                <a:ea typeface="Cambria" panose="02040503050406030204" pitchFamily="18" charset="0"/>
              </a:rPr>
              <a:t> te </a:t>
            </a:r>
            <a:r>
              <a:rPr lang="en-US" sz="2600" dirty="0" err="1">
                <a:latin typeface="Cambria" panose="02040503050406030204" pitchFamily="18" charset="0"/>
                <a:ea typeface="Cambria" panose="02040503050406030204" pitchFamily="18" charset="0"/>
              </a:rPr>
              <a:t>punës</a:t>
            </a:r>
            <a:r>
              <a:rPr lang="en-US" sz="2600" dirty="0">
                <a:latin typeface="Cambria" panose="02040503050406030204" pitchFamily="18" charset="0"/>
                <a:ea typeface="Cambria" panose="02040503050406030204" pitchFamily="18" charset="0"/>
              </a:rPr>
              <a:t> dhe/</a:t>
            </a:r>
            <a:r>
              <a:rPr lang="en-US" sz="2600" dirty="0" err="1">
                <a:latin typeface="Cambria" panose="02040503050406030204" pitchFamily="18" charset="0"/>
                <a:ea typeface="Cambria" panose="02040503050406030204" pitchFamily="18" charset="0"/>
              </a:rPr>
              <a:t>ose</a:t>
            </a:r>
            <a:r>
              <a:rPr lang="en-US" sz="2600" dirty="0">
                <a:latin typeface="Cambria" panose="02040503050406030204" pitchFamily="18" charset="0"/>
                <a:ea typeface="Cambria" panose="02040503050406030204" pitchFamily="18" charset="0"/>
              </a:rPr>
              <a:t> (iv) </a:t>
            </a:r>
            <a:r>
              <a:rPr lang="en-US" sz="2600" dirty="0" err="1">
                <a:latin typeface="Cambria" panose="02040503050406030204" pitchFamily="18" charset="0"/>
                <a:ea typeface="Cambria" panose="02040503050406030204" pitchFamily="18" charset="0"/>
              </a:rPr>
              <a:t>kontratën</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publike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kornizë</a:t>
            </a:r>
            <a:r>
              <a:rPr lang="en-US" sz="2600" dirty="0">
                <a:latin typeface="Cambria" panose="02040503050406030204" pitchFamily="18" charset="0"/>
                <a:ea typeface="Cambria" panose="02040503050406030204" pitchFamily="18" charset="0"/>
              </a:rPr>
              <a:t>.</a:t>
            </a:r>
            <a:endParaRPr lang="sq-AL" sz="2600" dirty="0">
              <a:latin typeface="Cambria" panose="02040503050406030204" pitchFamily="18" charset="0"/>
              <a:ea typeface="Cambria" panose="02040503050406030204" pitchFamily="18" charset="0"/>
            </a:endParaRPr>
          </a:p>
          <a:p>
            <a:r>
              <a:rPr lang="sq-AL" sz="2600" dirty="0">
                <a:latin typeface="Cambria" panose="02040503050406030204" pitchFamily="18" charset="0"/>
                <a:ea typeface="Cambria" panose="02040503050406030204" pitchFamily="18" charset="0"/>
              </a:rPr>
              <a:t> </a:t>
            </a:r>
            <a:r>
              <a:rPr lang="en-US" sz="2600" b="1" dirty="0" err="1">
                <a:latin typeface="Cambria" panose="02040503050406030204" pitchFamily="18" charset="0"/>
                <a:ea typeface="Cambria" panose="02040503050406030204" pitchFamily="18" charset="0"/>
              </a:rPr>
              <a:t>Furnizues</a:t>
            </a:r>
            <a:r>
              <a:rPr lang="en-US" sz="2600" b="1" dirty="0">
                <a:latin typeface="Cambria" panose="02040503050406030204" pitchFamily="18" charset="0"/>
                <a:ea typeface="Cambria" panose="02040503050406030204" pitchFamily="18" charset="0"/>
              </a:rPr>
              <a:t> </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çdo</a:t>
            </a:r>
            <a:r>
              <a:rPr lang="en-US" sz="2600" dirty="0">
                <a:latin typeface="Cambria" panose="02040503050406030204" pitchFamily="18" charset="0"/>
                <a:ea typeface="Cambria" panose="02040503050406030204" pitchFamily="18" charset="0"/>
              </a:rPr>
              <a:t> person, </a:t>
            </a:r>
            <a:r>
              <a:rPr lang="en-US" sz="2600" dirty="0" err="1">
                <a:latin typeface="Cambria" panose="02040503050406030204" pitchFamily="18" charset="0"/>
                <a:ea typeface="Cambria" panose="02040503050406030204" pitchFamily="18" charset="0"/>
              </a:rPr>
              <a:t>ndërmarrje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ose</a:t>
            </a:r>
            <a:r>
              <a:rPr lang="en-US" sz="2600" dirty="0">
                <a:latin typeface="Cambria" panose="02040503050406030204" pitchFamily="18" charset="0"/>
                <a:ea typeface="Cambria" panose="02040503050406030204" pitchFamily="18" charset="0"/>
              </a:rPr>
              <a:t> organ </a:t>
            </a:r>
            <a:r>
              <a:rPr lang="en-US" sz="2600" dirty="0" err="1">
                <a:latin typeface="Cambria" panose="02040503050406030204" pitchFamily="18" charset="0"/>
                <a:ea typeface="Cambria" panose="02040503050406030204" pitchFamily="18" charset="0"/>
              </a:rPr>
              <a:t>publik</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ose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grup</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i</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personave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të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tillë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ndërmarrjeve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dhe</a:t>
            </a:r>
            <a:r>
              <a:rPr lang="en-US" sz="2600" dirty="0">
                <a:latin typeface="Cambria" panose="02040503050406030204" pitchFamily="18" charset="0"/>
                <a:ea typeface="Cambria" panose="02040503050406030204" pitchFamily="18" charset="0"/>
              </a:rPr>
              <a:t>/</a:t>
            </a:r>
            <a:r>
              <a:rPr lang="en-US" sz="2600" dirty="0" err="1">
                <a:latin typeface="Cambria" panose="02040503050406030204" pitchFamily="18" charset="0"/>
                <a:ea typeface="Cambria" panose="02040503050406030204" pitchFamily="18" charset="0"/>
              </a:rPr>
              <a:t>ose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organeve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që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furnizojnë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ose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ofrojnë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të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furnizojnë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produkte</a:t>
            </a:r>
            <a:r>
              <a:rPr lang="en-US" sz="2600" dirty="0">
                <a:latin typeface="Cambria" panose="02040503050406030204" pitchFamily="18" charset="0"/>
                <a:ea typeface="Cambria" panose="02040503050406030204" pitchFamily="18" charset="0"/>
              </a:rPr>
              <a:t>.</a:t>
            </a:r>
            <a:r>
              <a:rPr lang="en-US" sz="2400" dirty="0">
                <a:latin typeface="Cambria" panose="02040503050406030204" pitchFamily="18" charset="0"/>
                <a:ea typeface="Cambria" panose="02040503050406030204" pitchFamily="18" charset="0"/>
              </a:rPr>
              <a:t/>
            </a:r>
            <a:br>
              <a:rPr lang="en-US" sz="2400" dirty="0">
                <a:latin typeface="Cambria" panose="02040503050406030204" pitchFamily="18" charset="0"/>
                <a:ea typeface="Cambria" panose="02040503050406030204" pitchFamily="18" charset="0"/>
              </a:rPr>
            </a:br>
            <a:endParaRPr lang="sq-AL" sz="2400" dirty="0">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27</a:t>
            </a:fld>
            <a:endParaRPr lang="en-US"/>
          </a:p>
        </p:txBody>
      </p:sp>
      <p:sp>
        <p:nvSpPr>
          <p:cNvPr id="5" name="Footer Placeholder 4"/>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36887414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1"/>
          </a:xfrm>
        </p:spPr>
        <p:txBody>
          <a:bodyPr>
            <a:normAutofit/>
          </a:bodyPr>
          <a:lstStyle/>
          <a:p>
            <a:pPr algn="ctr"/>
            <a:r>
              <a:rPr lang="en-US" sz="2400" b="1" dirty="0" err="1">
                <a:solidFill>
                  <a:srgbClr val="0070C0"/>
                </a:solidFill>
                <a:latin typeface="Cambria" panose="02040503050406030204" pitchFamily="18" charset="0"/>
                <a:ea typeface="Cambria" panose="02040503050406030204" pitchFamily="18" charset="0"/>
              </a:rPr>
              <a:t>Neni</a:t>
            </a:r>
            <a:r>
              <a:rPr lang="en-US" sz="2400" b="1" dirty="0">
                <a:solidFill>
                  <a:srgbClr val="0070C0"/>
                </a:solidFill>
                <a:latin typeface="Cambria" panose="02040503050406030204" pitchFamily="18" charset="0"/>
                <a:ea typeface="Cambria" panose="02040503050406030204" pitchFamily="18" charset="0"/>
              </a:rPr>
              <a:t> 4</a:t>
            </a:r>
            <a:r>
              <a:rPr lang="sq-AL" sz="2400" b="1" dirty="0">
                <a:solidFill>
                  <a:srgbClr val="0070C0"/>
                </a:solidFill>
                <a:latin typeface="Cambria" panose="02040503050406030204" pitchFamily="18" charset="0"/>
                <a:ea typeface="Cambria" panose="02040503050406030204" pitchFamily="18" charset="0"/>
              </a:rPr>
              <a:t>/ </a:t>
            </a:r>
            <a:r>
              <a:rPr lang="en-US" sz="2400" b="1" dirty="0" err="1">
                <a:solidFill>
                  <a:srgbClr val="0070C0"/>
                </a:solidFill>
                <a:latin typeface="Cambria" panose="02040503050406030204" pitchFamily="18" charset="0"/>
                <a:ea typeface="Cambria" panose="02040503050406030204" pitchFamily="18" charset="0"/>
              </a:rPr>
              <a:t>Përkufizimet</a:t>
            </a:r>
            <a:endParaRPr lang="sq-AL" sz="24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90600"/>
            <a:ext cx="9144000" cy="5730876"/>
          </a:xfrm>
        </p:spPr>
        <p:txBody>
          <a:bodyPr>
            <a:normAutofit/>
          </a:bodyPr>
          <a:lstStyle/>
          <a:p>
            <a:r>
              <a:rPr lang="en-US" sz="2400" b="1" dirty="0">
                <a:latin typeface="Cambria" panose="02040503050406030204" pitchFamily="18" charset="0"/>
                <a:ea typeface="Cambria" panose="02040503050406030204" pitchFamily="18" charset="0"/>
              </a:rPr>
              <a:t>Tender </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dokument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dorëzohet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nga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operator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duke </a:t>
            </a:r>
            <a:r>
              <a:rPr lang="en-US" sz="2400" dirty="0" err="1">
                <a:latin typeface="Cambria" panose="02040503050406030204" pitchFamily="18" charset="0"/>
                <a:ea typeface="Cambria" panose="02040503050406030204" pitchFamily="18" charset="0"/>
              </a:rPr>
              <a:t>parashtruar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kushtet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ofertës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operatorit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përgjigje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ndaj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njoftimi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specifik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kontratës</a:t>
            </a:r>
            <a:r>
              <a:rPr lang="en-US" sz="2400" dirty="0">
                <a:latin typeface="Cambria" panose="02040503050406030204" pitchFamily="18" charset="0"/>
                <a:ea typeface="Cambria" panose="02040503050406030204" pitchFamily="18" charset="0"/>
              </a:rPr>
              <a:t>.</a:t>
            </a:r>
          </a:p>
          <a:p>
            <a:r>
              <a:rPr lang="en-US" sz="2400" b="1" dirty="0" err="1">
                <a:latin typeface="Cambria" panose="02040503050406030204" pitchFamily="18" charset="0"/>
                <a:ea typeface="Cambria" panose="02040503050406030204" pitchFamily="18" charset="0"/>
              </a:rPr>
              <a:t>Tenderues</a:t>
            </a:r>
            <a:r>
              <a:rPr lang="en-US" sz="2400" b="1"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operatori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dorëzuar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tenderin</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r>
              <a:rPr lang="en-US" sz="2400" b="1" dirty="0" err="1">
                <a:latin typeface="Cambria" panose="02040503050406030204" pitchFamily="18" charset="0"/>
                <a:ea typeface="Cambria" panose="02040503050406030204" pitchFamily="18" charset="0"/>
              </a:rPr>
              <a:t>Konfliktet</a:t>
            </a:r>
            <a:r>
              <a:rPr lang="en-US" sz="2400" b="1" dirty="0">
                <a:latin typeface="Cambria" panose="02040503050406030204" pitchFamily="18" charset="0"/>
                <a:ea typeface="Cambria" panose="02040503050406030204" pitchFamily="18" charset="0"/>
              </a:rPr>
              <a:t> e </a:t>
            </a:r>
            <a:r>
              <a:rPr lang="en-US" sz="2400" b="1" dirty="0" err="1">
                <a:latin typeface="Cambria" panose="02040503050406030204" pitchFamily="18" charset="0"/>
                <a:ea typeface="Cambria" panose="02040503050406030204" pitchFamily="18" charset="0"/>
              </a:rPr>
              <a:t>interesit</a:t>
            </a:r>
            <a:r>
              <a:rPr lang="en-US" sz="2400" b="1"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çdo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situatë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ku</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anëtarët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personelit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ofruesi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shërbimeve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vepron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emër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janë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përfshirë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kryerjen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procedurës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cilët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mund</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ndikojnë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rezultatin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asaj</a:t>
            </a:r>
            <a:r>
              <a:rPr lang="en-US" sz="2400" dirty="0">
                <a:latin typeface="Cambria" panose="02040503050406030204" pitchFamily="18" charset="0"/>
                <a:ea typeface="Cambria" panose="02040503050406030204" pitchFamily="18" charset="0"/>
              </a:rPr>
              <a:t> procedure </a:t>
            </a:r>
            <a:r>
              <a:rPr lang="en-US" sz="2400" dirty="0" err="1">
                <a:latin typeface="Cambria" panose="02040503050406030204" pitchFamily="18" charset="0"/>
                <a:ea typeface="Cambria" panose="02040503050406030204" pitchFamily="18" charset="0"/>
              </a:rPr>
              <a:t>kanë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drejtpërdrejt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tërthorazi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interes</a:t>
            </a:r>
            <a:r>
              <a:rPr lang="en-US" sz="2400" dirty="0">
                <a:latin typeface="Cambria" panose="02040503050406030204" pitchFamily="18" charset="0"/>
                <a:ea typeface="Cambria" panose="02040503050406030204" pitchFamily="18" charset="0"/>
              </a:rPr>
              <a:t> personal </a:t>
            </a:r>
            <a:r>
              <a:rPr lang="en-US" sz="2400" dirty="0" err="1">
                <a:latin typeface="Cambria" panose="02040503050406030204" pitchFamily="18" charset="0"/>
                <a:ea typeface="Cambria" panose="02040503050406030204" pitchFamily="18" charset="0"/>
              </a:rPr>
              <a:t>financiar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apo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ndonjë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interes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tjetër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mund</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perceptohet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kompromis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paanshmërisë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pavarësisë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tyre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kontekstin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procedurës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28</a:t>
            </a:fld>
            <a:endParaRPr lang="en-US"/>
          </a:p>
        </p:txBody>
      </p:sp>
      <p:sp>
        <p:nvSpPr>
          <p:cNvPr id="5" name="Footer Placeholder 4"/>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1554749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14400"/>
          </a:xfrm>
        </p:spPr>
        <p:txBody>
          <a:bodyPr>
            <a:normAutofit/>
          </a:bodyPr>
          <a:lstStyle/>
          <a:p>
            <a:pPr algn="ctr"/>
            <a:r>
              <a:rPr lang="sq-AL" sz="2400" b="1" dirty="0">
                <a:solidFill>
                  <a:srgbClr val="0070C0"/>
                </a:solidFill>
                <a:latin typeface="Cambria" panose="02040503050406030204" pitchFamily="18" charset="0"/>
                <a:ea typeface="Cambria" panose="02040503050406030204" pitchFamily="18" charset="0"/>
                <a:cs typeface="Arial" panose="020B0604020202020204" pitchFamily="34" charset="0"/>
              </a:rPr>
              <a:t>Parimet e LPP</a:t>
            </a:r>
            <a:endParaRPr lang="sq-AL" sz="2400" b="1" dirty="0">
              <a:solidFill>
                <a:srgbClr val="0070C0"/>
              </a:solidFill>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29</a:t>
            </a:fld>
            <a:endParaRPr lang="en-US"/>
          </a:p>
        </p:txBody>
      </p:sp>
      <p:sp>
        <p:nvSpPr>
          <p:cNvPr id="5" name="Footer Placeholder 4"/>
          <p:cNvSpPr>
            <a:spLocks noGrp="1"/>
          </p:cNvSpPr>
          <p:nvPr>
            <p:ph type="ftr" sz="quarter" idx="11"/>
          </p:nvPr>
        </p:nvSpPr>
        <p:spPr/>
        <p:txBody>
          <a:bodyPr/>
          <a:lstStyle/>
          <a:p>
            <a:r>
              <a:rPr lang="en-US"/>
              <a:t>Departamenti per Trajnime /KRPP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94210218"/>
              </p:ext>
            </p:extLst>
          </p:nvPr>
        </p:nvGraphicFramePr>
        <p:xfrm>
          <a:off x="0" y="990600"/>
          <a:ext cx="9144000" cy="5186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064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1"/>
            <a:ext cx="9144000" cy="533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pPr lvl="0"/>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Historia e sistemit Kombëtar t</a:t>
            </a:r>
            <a:r>
              <a:rPr lang="en-US"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ë</a:t>
            </a:r>
            <a:r>
              <a:rPr lang="sq-AL"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Prokurimit</a:t>
            </a:r>
            <a:r>
              <a:rPr lang="en-US"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762001"/>
            <a:ext cx="9144000" cy="6096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marL="457200" lvl="1" indent="0">
              <a:buNone/>
            </a:pPr>
            <a:r>
              <a:rPr lang="sq-AL" u="sng" dirty="0">
                <a:latin typeface="Cambria" panose="02040503050406030204" pitchFamily="18" charset="0"/>
                <a:ea typeface="Cambria" panose="02040503050406030204" pitchFamily="18" charset="0"/>
                <a:cs typeface="Arial" panose="020B0604020202020204" pitchFamily="34" charset="0"/>
              </a:rPr>
              <a:t>Instruksioni administrativ Financiar Nr. 2/1999</a:t>
            </a:r>
            <a:endParaRPr lang="en-US" u="sng" dirty="0">
              <a:latin typeface="Cambria" panose="02040503050406030204" pitchFamily="18" charset="0"/>
              <a:ea typeface="Cambria" panose="02040503050406030204" pitchFamily="18" charset="0"/>
              <a:cs typeface="Arial" panose="020B0604020202020204" pitchFamily="34" charset="0"/>
            </a:endParaRPr>
          </a:p>
          <a:p>
            <a:pPr marL="457200" lvl="1" indent="0">
              <a:buNone/>
            </a:pPr>
            <a:endParaRPr lang="en-US" b="1" dirty="0">
              <a:solidFill>
                <a:srgbClr val="FF0000"/>
              </a:solidFill>
              <a:latin typeface="Cambria" panose="02040503050406030204" pitchFamily="18" charset="0"/>
              <a:ea typeface="Cambria" panose="02040503050406030204" pitchFamily="18" charset="0"/>
              <a:cs typeface="Arial" panose="020B0604020202020204" pitchFamily="34" charset="0"/>
            </a:endParaRPr>
          </a:p>
          <a:p>
            <a:pPr marL="0">
              <a:spcBef>
                <a:spcPts val="0"/>
              </a:spcBef>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Prokurimi publik 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dirty="0" err="1">
                <a:latin typeface="Cambria" panose="02040503050406030204" pitchFamily="18" charset="0"/>
                <a:ea typeface="Cambria" panose="02040503050406030204" pitchFamily="18" charset="0"/>
                <a:cs typeface="Arial" panose="020B0604020202020204" pitchFamily="34" charset="0"/>
              </a:rPr>
              <a:t>Kosov</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ka filluar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paraqitet menjëherë pas përfundimit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luftës s</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vitit 1999.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a:spcBef>
                <a:spcPts val="0"/>
              </a:spcBef>
            </a:pPr>
            <a:r>
              <a:rPr lang="sq-AL" sz="2400" dirty="0">
                <a:latin typeface="Cambria" panose="02040503050406030204" pitchFamily="18" charset="0"/>
                <a:ea typeface="Cambria" panose="02040503050406030204" pitchFamily="18" charset="0"/>
                <a:cs typeface="Arial" panose="020B0604020202020204" pitchFamily="34" charset="0"/>
              </a:rPr>
              <a:t>Administrata e Kombeve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Bashkuara 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dirty="0" err="1">
                <a:latin typeface="Cambria" panose="02040503050406030204" pitchFamily="18" charset="0"/>
                <a:ea typeface="Cambria" panose="02040503050406030204" pitchFamily="18" charset="0"/>
                <a:cs typeface="Arial" panose="020B0604020202020204" pitchFamily="34" charset="0"/>
              </a:rPr>
              <a:t>Kosov</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(UNMIK) përgatiti dhe </a:t>
            </a:r>
            <a:r>
              <a:rPr lang="sq-AL" sz="2400" dirty="0" err="1">
                <a:latin typeface="Cambria" panose="02040503050406030204" pitchFamily="18" charset="0"/>
                <a:ea typeface="Cambria" panose="02040503050406030204" pitchFamily="18" charset="0"/>
                <a:cs typeface="Arial" panose="020B0604020202020204" pitchFamily="34" charset="0"/>
              </a:rPr>
              <a:t>zyrtarizoj</a:t>
            </a:r>
            <a:r>
              <a:rPr lang="sq-AL" sz="2400" dirty="0">
                <a:latin typeface="Cambria" panose="02040503050406030204" pitchFamily="18" charset="0"/>
                <a:ea typeface="Cambria" panose="02040503050406030204" pitchFamily="18" charset="0"/>
                <a:cs typeface="Arial" panose="020B0604020202020204" pitchFamily="34" charset="0"/>
              </a:rPr>
              <a:t> me 15 dhjetor 1999 dokumentin e par</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mbi prokurimin publik, i njohur si Instruksioni Administrativ Financiar – IAF Nr. 2/1999 mbi Prokurimin Publik.</a:t>
            </a:r>
          </a:p>
          <a:p>
            <a:pPr marL="0">
              <a:spcBef>
                <a:spcPts val="0"/>
              </a:spcBef>
            </a:pPr>
            <a:endParaRPr lang="en-US" sz="2400" dirty="0">
              <a:latin typeface="Cambria" panose="02040503050406030204" pitchFamily="18" charset="0"/>
              <a:ea typeface="Cambria" panose="02040503050406030204" pitchFamily="18" charset="0"/>
              <a:cs typeface="Arial" panose="020B0604020202020204" pitchFamily="34" charset="0"/>
            </a:endParaRPr>
          </a:p>
          <a:p>
            <a:pPr marL="0">
              <a:spcBef>
                <a:spcPts val="0"/>
              </a:spcBef>
            </a:pPr>
            <a:r>
              <a:rPr lang="sq-AL" sz="2400" dirty="0">
                <a:latin typeface="Cambria" panose="02040503050406030204" pitchFamily="18" charset="0"/>
                <a:ea typeface="Cambria" panose="02040503050406030204" pitchFamily="18" charset="0"/>
                <a:cs typeface="Arial" panose="020B0604020202020204" pitchFamily="34" charset="0"/>
              </a:rPr>
              <a:t>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dirty="0" err="1">
                <a:latin typeface="Cambria" panose="02040503050406030204" pitchFamily="18" charset="0"/>
                <a:ea typeface="Cambria" panose="02040503050406030204" pitchFamily="18" charset="0"/>
                <a:cs typeface="Arial" panose="020B0604020202020204" pitchFamily="34" charset="0"/>
              </a:rPr>
              <a:t>baz</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IAF Nr. 2/1999 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dirty="0" err="1">
                <a:latin typeface="Cambria" panose="02040503050406030204" pitchFamily="18" charset="0"/>
                <a:ea typeface="Cambria" panose="02040503050406030204" pitchFamily="18" charset="0"/>
                <a:cs typeface="Arial" panose="020B0604020202020204" pitchFamily="34" charset="0"/>
              </a:rPr>
              <a:t>Kosov</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themelohen institucionet e prokurimit si 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nivelin </a:t>
            </a:r>
            <a:r>
              <a:rPr lang="sq-AL" sz="2400" b="1" dirty="0">
                <a:latin typeface="Cambria" panose="02040503050406030204" pitchFamily="18" charset="0"/>
                <a:ea typeface="Cambria" panose="02040503050406030204" pitchFamily="18" charset="0"/>
                <a:cs typeface="Arial" panose="020B0604020202020204" pitchFamily="34" charset="0"/>
              </a:rPr>
              <a:t>qendror</a:t>
            </a:r>
            <a:r>
              <a:rPr lang="sq-AL" sz="2400" dirty="0">
                <a:latin typeface="Cambria" panose="02040503050406030204" pitchFamily="18" charset="0"/>
                <a:ea typeface="Cambria" panose="02040503050406030204" pitchFamily="18" charset="0"/>
                <a:cs typeface="Arial" panose="020B0604020202020204" pitchFamily="34" charset="0"/>
              </a:rPr>
              <a:t> ashtu edhe 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atë </a:t>
            </a:r>
            <a:r>
              <a:rPr lang="sq-AL" sz="2400" b="1" dirty="0">
                <a:latin typeface="Cambria" panose="02040503050406030204" pitchFamily="18" charset="0"/>
                <a:ea typeface="Cambria" panose="02040503050406030204" pitchFamily="18" charset="0"/>
                <a:cs typeface="Arial" panose="020B0604020202020204" pitchFamily="34" charset="0"/>
              </a:rPr>
              <a:t>lokal</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a:spcBef>
                <a:spcPts val="0"/>
              </a:spcBef>
            </a:pPr>
            <a:r>
              <a:rPr lang="sq-AL" sz="2400" dirty="0">
                <a:latin typeface="Cambria" panose="02040503050406030204" pitchFamily="18" charset="0"/>
                <a:ea typeface="Cambria" panose="02040503050406030204" pitchFamily="18" charset="0"/>
                <a:cs typeface="Arial" panose="020B0604020202020204" pitchFamily="34" charset="0"/>
              </a:rPr>
              <a:t>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nivelin qendror u themeluan:</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a:spcBef>
                <a:spcPts val="0"/>
              </a:spcBef>
            </a:pPr>
            <a:r>
              <a:rPr lang="sq-AL" sz="2400" dirty="0">
                <a:latin typeface="Cambria" panose="02040503050406030204" pitchFamily="18" charset="0"/>
                <a:ea typeface="Cambria" panose="02040503050406030204" pitchFamily="18" charset="0"/>
                <a:cs typeface="Arial" panose="020B0604020202020204" pitchFamily="34" charset="0"/>
              </a:rPr>
              <a:t>Organi </a:t>
            </a:r>
            <a:r>
              <a:rPr lang="sq-AL" sz="2400" dirty="0" err="1">
                <a:latin typeface="Cambria" panose="02040503050406030204" pitchFamily="18" charset="0"/>
                <a:ea typeface="Cambria" panose="02040503050406030204" pitchFamily="18" charset="0"/>
                <a:cs typeface="Arial" panose="020B0604020202020204" pitchFamily="34" charset="0"/>
              </a:rPr>
              <a:t>Rregullativ</a:t>
            </a:r>
            <a:r>
              <a:rPr lang="sq-AL" sz="2400" dirty="0">
                <a:latin typeface="Cambria" panose="02040503050406030204" pitchFamily="18" charset="0"/>
                <a:ea typeface="Cambria" panose="02040503050406030204" pitchFamily="18" charset="0"/>
                <a:cs typeface="Arial" panose="020B0604020202020204" pitchFamily="34" charset="0"/>
              </a:rPr>
              <a:t> i Prokurimit Publik dhe Njësia Qendrore e Prokurimit, kurse</a:t>
            </a:r>
            <a:r>
              <a:rPr lang="en-US" sz="2400" dirty="0">
                <a:latin typeface="Cambria" panose="02040503050406030204" pitchFamily="18" charset="0"/>
                <a:ea typeface="Cambria" panose="02040503050406030204" pitchFamily="18" charset="0"/>
                <a:cs typeface="Arial" panose="020B0604020202020204" pitchFamily="34" charset="0"/>
              </a:rPr>
              <a:t> ne </a:t>
            </a:r>
            <a:r>
              <a:rPr lang="en-US" sz="2400" dirty="0" err="1">
                <a:latin typeface="Cambria" panose="02040503050406030204" pitchFamily="18" charset="0"/>
                <a:ea typeface="Cambria" panose="02040503050406030204" pitchFamily="18" charset="0"/>
                <a:cs typeface="Arial" panose="020B0604020202020204" pitchFamily="34" charset="0"/>
              </a:rPr>
              <a:t>nivelin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lokal</a:t>
            </a:r>
            <a:r>
              <a:rPr lang="en-US" sz="2400" dirty="0">
                <a:latin typeface="Cambria" panose="02040503050406030204" pitchFamily="18" charset="0"/>
                <a:ea typeface="Cambria" panose="02040503050406030204" pitchFamily="18" charset="0"/>
                <a:cs typeface="Arial" panose="020B0604020202020204" pitchFamily="34" charset="0"/>
              </a:rPr>
              <a:t> - </a:t>
            </a:r>
            <a:r>
              <a:rPr lang="sq-AL" sz="2400" dirty="0">
                <a:latin typeface="Cambria" panose="02040503050406030204" pitchFamily="18" charset="0"/>
                <a:ea typeface="Cambria" panose="02040503050406030204" pitchFamily="18" charset="0"/>
                <a:cs typeface="Arial" panose="020B0604020202020204" pitchFamily="34" charset="0"/>
              </a:rPr>
              <a:t> njësit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e prokurimit u themeluan </a:t>
            </a:r>
            <a:r>
              <a:rPr lang="sq-AL" sz="2400" dirty="0" err="1">
                <a:latin typeface="Cambria" panose="02040503050406030204" pitchFamily="18" charset="0"/>
                <a:ea typeface="Cambria" panose="02040503050406030204" pitchFamily="18" charset="0"/>
                <a:cs typeface="Arial" panose="020B0604020202020204" pitchFamily="34" charset="0"/>
              </a:rPr>
              <a:t>nep</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r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gjitha komunat e Kosovës, ministritë </a:t>
            </a:r>
            <a:r>
              <a:rPr lang="en-US" sz="2400" dirty="0">
                <a:latin typeface="Cambria" panose="02040503050406030204" pitchFamily="18" charset="0"/>
                <a:ea typeface="Cambria" panose="02040503050406030204" pitchFamily="18" charset="0"/>
                <a:cs typeface="Arial" panose="020B0604020202020204" pitchFamily="34" charset="0"/>
              </a:rPr>
              <a:t>.</a:t>
            </a:r>
          </a:p>
          <a:p>
            <a:pPr marL="0" indent="0">
              <a:buNone/>
            </a:pPr>
            <a:endParaRPr lang="en-GB" sz="2400" dirty="0">
              <a:latin typeface="Cambria" panose="02040503050406030204" pitchFamily="18" charset="0"/>
              <a:ea typeface="Cambria" panose="02040503050406030204" pitchFamily="18" charset="0"/>
              <a:cs typeface="Arial" panose="020B0604020202020204" pitchFamily="34" charset="0"/>
            </a:endParaRPr>
          </a:p>
          <a:p>
            <a:pPr lvl="0"/>
            <a:endPar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3</a:t>
            </a:fld>
            <a:endParaRPr lang="en-US"/>
          </a:p>
        </p:txBody>
      </p:sp>
      <p:sp>
        <p:nvSpPr>
          <p:cNvPr id="3" name="Footer Placeholder 2"/>
          <p:cNvSpPr>
            <a:spLocks noGrp="1"/>
          </p:cNvSpPr>
          <p:nvPr>
            <p:ph type="ftr" sz="quarter" idx="11"/>
          </p:nvPr>
        </p:nvSpPr>
        <p:spPr/>
        <p:txBody>
          <a:bodyPr/>
          <a:lstStyle/>
          <a:p>
            <a:r>
              <a:rPr lang="en-US" dirty="0" err="1"/>
              <a:t>Departamenti</a:t>
            </a:r>
            <a:r>
              <a:rPr lang="en-US" dirty="0"/>
              <a:t> per Trajnime /KRPP </a:t>
            </a:r>
          </a:p>
          <a:p>
            <a:endParaRPr lang="en-US" dirty="0"/>
          </a:p>
        </p:txBody>
      </p:sp>
    </p:spTree>
    <p:extLst>
      <p:ext uri="{BB962C8B-B14F-4D97-AF65-F5344CB8AC3E}">
        <p14:creationId xmlns:p14="http://schemas.microsoft.com/office/powerpoint/2010/main" val="603137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304801"/>
            <a:ext cx="5779294" cy="685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Ekonomizimi dhe efikasiteti</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GB"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t>
            </a:r>
            <a:r>
              <a:rPr lang="en-GB"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a:t>
            </a:r>
            <a:r>
              <a:rPr lang="en-GB"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6)</a:t>
            </a:r>
            <a:endPar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838200"/>
            <a:ext cx="9144000" cy="5867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Ligji parasheh dhe kërkon nga te gjithë zyrtaret e përfshirë në aktivitet e prokurimit, që të sigurojnë që fondet publike dhe burimet publike të </a:t>
            </a:r>
            <a:r>
              <a:rPr lang="sq-AL" sz="2400" b="1" dirty="0">
                <a:latin typeface="Cambria" panose="02040503050406030204" pitchFamily="18" charset="0"/>
                <a:ea typeface="Cambria" panose="02040503050406030204" pitchFamily="18" charset="0"/>
                <a:cs typeface="Arial" panose="020B0604020202020204" pitchFamily="34" charset="0"/>
              </a:rPr>
              <a:t>përdoren në  mënyrën më ekonomike,</a:t>
            </a:r>
            <a:r>
              <a:rPr lang="sq-AL" sz="2400" dirty="0">
                <a:latin typeface="Cambria" panose="02040503050406030204" pitchFamily="18" charset="0"/>
                <a:ea typeface="Cambria" panose="02040503050406030204" pitchFamily="18" charset="0"/>
                <a:cs typeface="Arial" panose="020B0604020202020204" pitchFamily="34" charset="0"/>
              </a:rPr>
              <a:t> njëkohësisht duke marrë në konsideratë </a:t>
            </a:r>
            <a:r>
              <a:rPr lang="sq-AL" sz="2400" b="1" dirty="0">
                <a:latin typeface="Cambria" panose="02040503050406030204" pitchFamily="18" charset="0"/>
                <a:ea typeface="Cambria" panose="02040503050406030204" pitchFamily="18" charset="0"/>
                <a:cs typeface="Arial" panose="020B0604020202020204" pitchFamily="34" charset="0"/>
              </a:rPr>
              <a:t>qëllimin dhe lëndën e prokurimit</a:t>
            </a:r>
            <a:r>
              <a:rPr lang="sq-AL" sz="2400" dirty="0">
                <a:latin typeface="Cambria" panose="02040503050406030204" pitchFamily="18" charset="0"/>
                <a:ea typeface="Cambria" panose="02040503050406030204" pitchFamily="18" charset="0"/>
                <a:cs typeface="Arial" panose="020B0604020202020204" pitchFamily="34" charset="0"/>
              </a:rPr>
              <a:t>. (neni 6)</a:t>
            </a:r>
            <a:r>
              <a:rPr lang="en-US" sz="2400" dirty="0">
                <a:latin typeface="Cambria" panose="02040503050406030204" pitchFamily="18" charset="0"/>
                <a:ea typeface="Cambria" panose="02040503050406030204" pitchFamily="18" charset="0"/>
                <a:cs typeface="Arial" panose="020B0604020202020204" pitchFamily="34" charset="0"/>
              </a:rPr>
              <a:t>.</a:t>
            </a: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en-US" sz="2400" dirty="0">
                <a:latin typeface="Cambria" panose="02040503050406030204" pitchFamily="18" charset="0"/>
                <a:ea typeface="Cambria" panose="02040503050406030204" pitchFamily="18" charset="0"/>
                <a:cs typeface="Arial" panose="020B0604020202020204" pitchFamily="34" charset="0"/>
              </a:rPr>
              <a:t>                                          E</a:t>
            </a:r>
            <a:r>
              <a:rPr lang="sq-AL" sz="2400" b="1" dirty="0" err="1">
                <a:latin typeface="Cambria" panose="02040503050406030204" pitchFamily="18" charset="0"/>
                <a:ea typeface="Cambria" panose="02040503050406030204" pitchFamily="18" charset="0"/>
                <a:cs typeface="Arial" panose="020B0604020202020204" pitchFamily="34" charset="0"/>
              </a:rPr>
              <a:t>fikasiteti</a:t>
            </a:r>
            <a:r>
              <a:rPr lang="sq-AL" sz="2400" b="1" dirty="0">
                <a:latin typeface="Cambria" panose="02040503050406030204" pitchFamily="18" charset="0"/>
                <a:ea typeface="Cambria" panose="02040503050406030204" pitchFamily="18" charset="0"/>
                <a:cs typeface="Arial" panose="020B0604020202020204" pitchFamily="34" charset="0"/>
              </a:rPr>
              <a:t> </a:t>
            </a:r>
            <a:endParaRPr lang="en-US" sz="2400" b="1"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dirty="0">
                <a:latin typeface="Cambria" panose="02040503050406030204" pitchFamily="18" charset="0"/>
                <a:ea typeface="Cambria" panose="02040503050406030204" pitchFamily="18" charset="0"/>
              </a:rPr>
              <a:t>Ky është një parim që shpesh përdoret për të përshkruar efikasitetin teknik të vetë </a:t>
            </a:r>
            <a:r>
              <a:rPr lang="sq-AL" sz="2400" dirty="0" err="1">
                <a:latin typeface="Cambria" panose="02040503050406030204" pitchFamily="18" charset="0"/>
                <a:ea typeface="Cambria" panose="02040503050406030204" pitchFamily="18" charset="0"/>
              </a:rPr>
              <a:t>procedures</a:t>
            </a:r>
            <a:r>
              <a:rPr lang="en-US" sz="2400" dirty="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a:latin typeface="Cambria" panose="02040503050406030204" pitchFamily="18" charset="0"/>
                <a:ea typeface="Cambria" panose="02040503050406030204" pitchFamily="18" charset="0"/>
                <a:cs typeface="Arial" panose="020B0604020202020204" pitchFamily="34" charset="0"/>
              </a:rPr>
              <a:t>N</a:t>
            </a:r>
            <a:r>
              <a:rPr lang="sq-AL" sz="2400" dirty="0" err="1">
                <a:latin typeface="Cambria" panose="02040503050406030204" pitchFamily="18" charset="0"/>
                <a:ea typeface="Cambria" panose="02040503050406030204" pitchFamily="18" charset="0"/>
                <a:cs typeface="Arial" panose="020B0604020202020204" pitchFamily="34" charset="0"/>
              </a:rPr>
              <a:t>ëse</a:t>
            </a:r>
            <a:r>
              <a:rPr lang="sq-AL" sz="2400" dirty="0">
                <a:latin typeface="Cambria" panose="02040503050406030204" pitchFamily="18" charset="0"/>
                <a:ea typeface="Cambria" panose="02040503050406030204" pitchFamily="18" charset="0"/>
                <a:cs typeface="Arial" panose="020B0604020202020204" pitchFamily="34" charset="0"/>
              </a:rPr>
              <a:t> planifikimi ka qen</a:t>
            </a:r>
            <a:r>
              <a:rPr lang="sq-AL" sz="2400" b="1" dirty="0">
                <a:latin typeface="Cambria" panose="02040503050406030204" pitchFamily="18" charset="0"/>
                <a:ea typeface="Cambria" panose="02040503050406030204" pitchFamily="18" charset="0"/>
                <a:cs typeface="Arial" panose="020B0604020202020204" pitchFamily="34" charset="0"/>
              </a:rPr>
              <a:t>ë i saktë </a:t>
            </a:r>
            <a:r>
              <a:rPr lang="sq-AL" sz="2400" dirty="0">
                <a:latin typeface="Cambria" panose="02040503050406030204" pitchFamily="18" charset="0"/>
                <a:ea typeface="Cambria" panose="02040503050406030204" pitchFamily="18" charset="0"/>
                <a:cs typeface="Arial" panose="020B0604020202020204" pitchFamily="34" charset="0"/>
              </a:rPr>
              <a:t>dhe është realizuar në kohë</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err="1">
                <a:latin typeface="Cambria" panose="02040503050406030204" pitchFamily="18" charset="0"/>
                <a:ea typeface="Cambria" panose="02040503050406030204" pitchFamily="18" charset="0"/>
                <a:cs typeface="Arial" panose="020B0604020202020204" pitchFamily="34" charset="0"/>
              </a:rPr>
              <a:t>procedur</a:t>
            </a:r>
            <a:r>
              <a:rPr lang="en-US" sz="2400" dirty="0">
                <a:latin typeface="Cambria" panose="02040503050406030204" pitchFamily="18" charset="0"/>
                <a:ea typeface="Cambria" panose="02040503050406030204" pitchFamily="18" charset="0"/>
                <a:cs typeface="Arial" panose="020B0604020202020204" pitchFamily="34" charset="0"/>
              </a:rPr>
              <a:t>a e </a:t>
            </a:r>
            <a:r>
              <a:rPr lang="en-US" sz="2400"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a:latin typeface="Cambria" panose="02040503050406030204" pitchFamily="18" charset="0"/>
                <a:ea typeface="Cambria" panose="02040503050406030204" pitchFamily="18" charset="0"/>
                <a:cs typeface="Arial" panose="020B0604020202020204" pitchFamily="34" charset="0"/>
              </a:rPr>
              <a:t>N</a:t>
            </a:r>
            <a:r>
              <a:rPr lang="sq-AL" sz="2400" dirty="0" err="1">
                <a:latin typeface="Cambria" panose="02040503050406030204" pitchFamily="18" charset="0"/>
                <a:ea typeface="Cambria" panose="02040503050406030204" pitchFamily="18" charset="0"/>
                <a:cs typeface="Arial" panose="020B0604020202020204" pitchFamily="34" charset="0"/>
              </a:rPr>
              <a:t>ëse</a:t>
            </a:r>
            <a:r>
              <a:rPr lang="sq-AL" sz="2400" dirty="0">
                <a:latin typeface="Cambria" panose="02040503050406030204" pitchFamily="18" charset="0"/>
                <a:ea typeface="Cambria" panose="02040503050406030204" pitchFamily="18" charset="0"/>
                <a:cs typeface="Arial" panose="020B0604020202020204" pitchFamily="34" charset="0"/>
              </a:rPr>
              <a:t> u është dhënë </a:t>
            </a:r>
            <a:r>
              <a:rPr lang="sq-AL" sz="2400" b="1" dirty="0">
                <a:latin typeface="Cambria" panose="02040503050406030204" pitchFamily="18" charset="0"/>
                <a:ea typeface="Cambria" panose="02040503050406030204" pitchFamily="18" charset="0"/>
                <a:cs typeface="Arial" panose="020B0604020202020204" pitchFamily="34" charset="0"/>
              </a:rPr>
              <a:t>kohë e mjaftueshme operatorëve </a:t>
            </a:r>
            <a:r>
              <a:rPr lang="sq-AL" sz="2400" dirty="0">
                <a:latin typeface="Cambria" panose="02040503050406030204" pitchFamily="18" charset="0"/>
                <a:ea typeface="Cambria" panose="02040503050406030204" pitchFamily="18" charset="0"/>
                <a:cs typeface="Arial" panose="020B0604020202020204" pitchFamily="34" charset="0"/>
              </a:rPr>
              <a:t>ekonomikë për të përgatitur ofertat e duhura;</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a:latin typeface="Cambria" panose="02040503050406030204" pitchFamily="18" charset="0"/>
                <a:ea typeface="Cambria" panose="02040503050406030204" pitchFamily="18" charset="0"/>
                <a:cs typeface="Arial" panose="020B0604020202020204" pitchFamily="34" charset="0"/>
              </a:rPr>
              <a:t>N</a:t>
            </a:r>
            <a:r>
              <a:rPr lang="sq-AL" sz="2400" dirty="0" err="1">
                <a:latin typeface="Cambria" panose="02040503050406030204" pitchFamily="18" charset="0"/>
                <a:ea typeface="Cambria" panose="02040503050406030204" pitchFamily="18" charset="0"/>
                <a:cs typeface="Arial" panose="020B0604020202020204" pitchFamily="34" charset="0"/>
              </a:rPr>
              <a:t>ëse</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prokurimi është bërë në kohën </a:t>
            </a:r>
            <a:r>
              <a:rPr lang="sq-AL" sz="2400" dirty="0">
                <a:latin typeface="Cambria" panose="02040503050406030204" pitchFamily="18" charset="0"/>
                <a:ea typeface="Cambria" panose="02040503050406030204" pitchFamily="18" charset="0"/>
                <a:cs typeface="Arial" panose="020B0604020202020204" pitchFamily="34" charset="0"/>
              </a:rPr>
              <a:t>e duhur</a:t>
            </a:r>
            <a:r>
              <a:rPr lang="en-US" sz="2400" dirty="0">
                <a:latin typeface="Cambria" panose="02040503050406030204" pitchFamily="18" charset="0"/>
                <a:ea typeface="Cambria" panose="02040503050406030204" pitchFamily="18" charset="0"/>
                <a:cs typeface="Arial" panose="020B0604020202020204" pitchFamily="34" charset="0"/>
              </a:rPr>
              <a:t>.</a:t>
            </a:r>
          </a:p>
        </p:txBody>
      </p:sp>
      <p:sp>
        <p:nvSpPr>
          <p:cNvPr id="2" name="Slide Number Placeholder 1"/>
          <p:cNvSpPr>
            <a:spLocks noGrp="1"/>
          </p:cNvSpPr>
          <p:nvPr>
            <p:ph type="sldNum" sz="quarter" idx="12"/>
          </p:nvPr>
        </p:nvSpPr>
        <p:spPr/>
        <p:txBody>
          <a:bodyPr/>
          <a:lstStyle/>
          <a:p>
            <a:fld id="{DCFF98CF-7F0B-4F7C-9297-12472D36FA30}" type="slidenum">
              <a:rPr lang="en-US" smtClean="0"/>
              <a:t>30</a:t>
            </a:fld>
            <a:endParaRPr lang="en-US"/>
          </a:p>
        </p:txBody>
      </p:sp>
      <p:sp>
        <p:nvSpPr>
          <p:cNvPr id="3" name="Footer Placeholder 2"/>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42872670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381000" y="228601"/>
            <a:ext cx="7323536" cy="533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lvl="1" algn="ct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Barazia në trajtim/ jo-diskriminimi</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7 )</a:t>
            </a:r>
          </a:p>
        </p:txBody>
      </p:sp>
      <p:sp>
        <p:nvSpPr>
          <p:cNvPr id="28675" name="Symbol zastępczy zawartości 2"/>
          <p:cNvSpPr>
            <a:spLocks noGrp="1"/>
          </p:cNvSpPr>
          <p:nvPr>
            <p:ph idx="1"/>
          </p:nvPr>
        </p:nvSpPr>
        <p:spPr bwMode="auto">
          <a:xfrm>
            <a:off x="0" y="1066800"/>
            <a:ext cx="9144000" cy="5334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Krijimi i një tregu të përbashkët të prokurimit nënkupton largimin e çdo  pengese  në treg të cilat ngritën nga konteksti i prokurimit. </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 Kërkesa diskriminuese mund të ngritën përmes</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Legjislacionit; apo </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nga autoritetet kontraktuese.  </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Legjislacioni mund te krijoj barriera duke imponuar kërkesa </a:t>
            </a:r>
            <a:r>
              <a:rPr lang="en-US" sz="2400" dirty="0" err="1">
                <a:latin typeface="Cambria" panose="02040503050406030204" pitchFamily="18" charset="0"/>
                <a:ea typeface="Cambria" panose="02040503050406030204" pitchFamily="18" charset="0"/>
                <a:cs typeface="Arial" panose="020B0604020202020204" pitchFamily="34" charset="0"/>
              </a:rPr>
              <a:t>psh</a:t>
            </a:r>
            <a:r>
              <a:rPr lang="en-US" sz="2400" dirty="0">
                <a:latin typeface="Cambria" panose="02040503050406030204" pitchFamily="18" charset="0"/>
                <a:ea typeface="Cambria" panose="02040503050406030204" pitchFamily="18" charset="0"/>
                <a:cs typeface="Arial" panose="020B0604020202020204" pitchFamily="34" charset="0"/>
              </a:rPr>
              <a:t> me </a:t>
            </a:r>
            <a:r>
              <a:rPr lang="en-US" sz="2400" dirty="0" err="1">
                <a:latin typeface="Cambria" panose="02040503050406030204" pitchFamily="18" charset="0"/>
                <a:ea typeface="Cambria" panose="02040503050406030204" pitchFamily="18" charset="0"/>
                <a:cs typeface="Arial" panose="020B0604020202020204" pitchFamily="34" charset="0"/>
              </a:rPr>
              <a: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favorizim</a:t>
            </a:r>
            <a:r>
              <a:rPr lang="en-US" sz="2400" dirty="0">
                <a:latin typeface="Cambria" panose="02040503050406030204" pitchFamily="18" charset="0"/>
                <a:ea typeface="Cambria" panose="02040503050406030204" pitchFamily="18" charset="0"/>
                <a:cs typeface="Arial" panose="020B0604020202020204" pitchFamily="34" charset="0"/>
              </a:rPr>
              <a:t>  OE vendor .</a:t>
            </a:r>
            <a:endParaRPr lang="en-GB"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Autoritetet Kontraktuese mund të imponojnë kufizime duke bërë kritere përzgjedhëse diskriminuese apo vendime diskriminuese të dhënies së kontratës</a:t>
            </a:r>
            <a:r>
              <a:rPr lang="en-US" sz="2400" dirty="0">
                <a:latin typeface="Cambria" panose="02040503050406030204" pitchFamily="18" charset="0"/>
                <a:ea typeface="Cambria" panose="02040503050406030204" pitchFamily="18" charset="0"/>
                <a:cs typeface="Arial" panose="020B0604020202020204" pitchFamily="34" charset="0"/>
              </a:rPr>
              <a:t>.</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Barazia e trajtimit - kërkon që situatat identike të trajtohen në të njëjtën mënyrë ose që situatat e ndryshme të mos trajtohen në të njëjtën mënyrë</a:t>
            </a:r>
            <a:r>
              <a:rPr lang="en-US" sz="2400" dirty="0">
                <a:latin typeface="Cambria" panose="02040503050406030204" pitchFamily="18" charset="0"/>
                <a:ea typeface="Cambria" panose="02040503050406030204" pitchFamily="18" charset="0"/>
                <a:cs typeface="Arial" panose="020B0604020202020204" pitchFamily="34" charset="0"/>
              </a:rPr>
              <a:t>.</a:t>
            </a:r>
            <a:endParaRPr lang="en-GB" sz="2400" dirty="0">
              <a:latin typeface="Cambria" panose="02040503050406030204" pitchFamily="18" charset="0"/>
              <a:ea typeface="Cambria" panose="02040503050406030204" pitchFamily="18" charset="0"/>
              <a:cs typeface="Arial" panose="020B0604020202020204" pitchFamily="34" charset="0"/>
            </a:endParaRPr>
          </a:p>
          <a:p>
            <a:pPr marL="0" lvl="0" indent="0">
              <a:buNone/>
            </a:pPr>
            <a:endPar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endParaRPr>
          </a:p>
          <a:p>
            <a:pPr>
              <a:buNone/>
            </a:pPr>
            <a:endParaRPr lang="en-US" sz="2400" b="1"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31</a:t>
            </a:fld>
            <a:endParaRPr lang="en-US"/>
          </a:p>
        </p:txBody>
      </p:sp>
      <p:sp>
        <p:nvSpPr>
          <p:cNvPr id="3" name="Footer Placeholder 2"/>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31034376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1"/>
            <a:ext cx="9144000" cy="457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lvl="1" algn="ct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Transparenca</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10)</a:t>
            </a:r>
          </a:p>
        </p:txBody>
      </p:sp>
      <p:sp>
        <p:nvSpPr>
          <p:cNvPr id="28675" name="Symbol zastępczy zawartości 2"/>
          <p:cNvSpPr>
            <a:spLocks noGrp="1"/>
          </p:cNvSpPr>
          <p:nvPr>
            <p:ph idx="1"/>
          </p:nvPr>
        </p:nvSpPr>
        <p:spPr bwMode="auto">
          <a:xfrm>
            <a:off x="0" y="609601"/>
            <a:ext cx="9144000" cy="6248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lnSpcReduction="10000"/>
          </a:bodyPr>
          <a:lstStyle/>
          <a:p>
            <a:r>
              <a:rPr lang="sq-AL" sz="2400" dirty="0">
                <a:latin typeface="Cambria" panose="02040503050406030204" pitchFamily="18" charset="0"/>
                <a:ea typeface="Cambria" panose="02040503050406030204" pitchFamily="18" charset="0"/>
                <a:cs typeface="Arial" panose="020B0604020202020204" pitchFamily="34" charset="0"/>
              </a:rPr>
              <a:t>Publikimi i prokurimeve publike  është shumë me rëndësi sepse krijon mundësi  për konkurrencë të lartë</a:t>
            </a:r>
            <a:r>
              <a:rPr lang="en-US" sz="2400" dirty="0">
                <a:latin typeface="Cambria" panose="02040503050406030204" pitchFamily="18" charset="0"/>
                <a:ea typeface="Cambria" panose="02040503050406030204" pitchFamily="18" charset="0"/>
                <a:cs typeface="Arial" panose="020B0604020202020204" pitchFamily="34" charset="0"/>
              </a:rPr>
              <a:t>.</a:t>
            </a:r>
            <a:endParaRPr lang="en-GB" sz="2400" dirty="0">
              <a:latin typeface="Cambria" panose="02040503050406030204" pitchFamily="18" charset="0"/>
              <a:ea typeface="Cambria" panose="02040503050406030204" pitchFamily="18" charset="0"/>
              <a:cs typeface="Arial" panose="020B0604020202020204" pitchFamily="34" charset="0"/>
            </a:endParaRPr>
          </a:p>
          <a:p>
            <a:r>
              <a:rPr lang="sq-AL" sz="2400" dirty="0">
                <a:latin typeface="Cambria" panose="02040503050406030204" pitchFamily="18" charset="0"/>
                <a:ea typeface="Cambria" panose="02040503050406030204" pitchFamily="18" charset="0"/>
                <a:cs typeface="Arial" panose="020B0604020202020204" pitchFamily="34" charset="0"/>
              </a:rPr>
              <a:t>Mbajtja e konkurrencës së drejtë është çështja kryesore për të arritur rezultate efikase dhe ekonomike të prokurimit</a:t>
            </a:r>
            <a:r>
              <a:rPr lang="en-US" sz="2400" dirty="0">
                <a:latin typeface="Cambria" panose="02040503050406030204" pitchFamily="18" charset="0"/>
                <a:ea typeface="Cambria" panose="02040503050406030204" pitchFamily="18" charset="0"/>
                <a:cs typeface="Arial" panose="020B0604020202020204" pitchFamily="34" charset="0"/>
              </a:rPr>
              <a:t>.</a:t>
            </a:r>
            <a:endParaRPr lang="en-GB" sz="2400" dirty="0">
              <a:latin typeface="Cambria" panose="02040503050406030204" pitchFamily="18" charset="0"/>
              <a:ea typeface="Cambria" panose="02040503050406030204" pitchFamily="18" charset="0"/>
              <a:cs typeface="Arial" panose="020B0604020202020204" pitchFamily="34" charset="0"/>
            </a:endParaRPr>
          </a:p>
          <a:p>
            <a:r>
              <a:rPr lang="sq-AL" sz="2400" dirty="0">
                <a:latin typeface="Cambria" panose="02040503050406030204" pitchFamily="18" charset="0"/>
                <a:ea typeface="Cambria" panose="02040503050406030204" pitchFamily="18" charset="0"/>
                <a:cs typeface="Arial" panose="020B0604020202020204" pitchFamily="34" charset="0"/>
              </a:rPr>
              <a:t>Transparenca duhet të sigurojë që </a:t>
            </a:r>
            <a:r>
              <a:rPr lang="sq-AL" sz="2400" b="1" dirty="0">
                <a:latin typeface="Cambria" panose="02040503050406030204" pitchFamily="18" charset="0"/>
                <a:ea typeface="Cambria" panose="02040503050406030204" pitchFamily="18" charset="0"/>
                <a:cs typeface="Arial" panose="020B0604020202020204" pitchFamily="34" charset="0"/>
              </a:rPr>
              <a:t>procedurat të jenë të hapura </a:t>
            </a:r>
            <a:r>
              <a:rPr lang="sq-AL" sz="2400" dirty="0">
                <a:latin typeface="Cambria" panose="02040503050406030204" pitchFamily="18" charset="0"/>
                <a:ea typeface="Cambria" panose="02040503050406030204" pitchFamily="18" charset="0"/>
                <a:cs typeface="Arial" panose="020B0604020202020204" pitchFamily="34" charset="0"/>
              </a:rPr>
              <a:t>dhe </a:t>
            </a:r>
            <a:r>
              <a:rPr lang="en-US" sz="2400" b="1" dirty="0" err="1">
                <a:latin typeface="Cambria" panose="02040503050406030204" pitchFamily="18" charset="0"/>
                <a:ea typeface="Cambria" panose="02040503050406030204" pitchFamily="18" charset="0"/>
                <a:cs typeface="Arial" panose="020B0604020202020204" pitchFamily="34" charset="0"/>
              </a:rPr>
              <a:t>publike</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a:t>
            </a:r>
            <a:r>
              <a:rPr lang="sq-AL" sz="2400" dirty="0">
                <a:latin typeface="Cambria" panose="02040503050406030204" pitchFamily="18" charset="0"/>
                <a:ea typeface="Cambria" panose="02040503050406030204" pitchFamily="18" charset="0"/>
                <a:cs typeface="Arial" panose="020B0604020202020204" pitchFamily="34" charset="0"/>
              </a:rPr>
              <a:t>politikat të jenë të </a:t>
            </a:r>
            <a:r>
              <a:rPr lang="sq-AL" sz="2400" b="1" dirty="0">
                <a:latin typeface="Cambria" panose="02040503050406030204" pitchFamily="18" charset="0"/>
                <a:ea typeface="Cambria" panose="02040503050406030204" pitchFamily="18" charset="0"/>
                <a:cs typeface="Arial" panose="020B0604020202020204" pitchFamily="34" charset="0"/>
              </a:rPr>
              <a:t>njohura dhe të kuptuara </a:t>
            </a:r>
            <a:r>
              <a:rPr lang="sq-AL" sz="2400" dirty="0">
                <a:latin typeface="Cambria" panose="02040503050406030204" pitchFamily="18" charset="0"/>
                <a:ea typeface="Cambria" panose="02040503050406030204" pitchFamily="18" charset="0"/>
                <a:cs typeface="Arial" panose="020B0604020202020204" pitchFamily="34" charset="0"/>
              </a:rPr>
              <a:t>nga të gjitha palët e interesuara.  </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a:latin typeface="Cambria" panose="02040503050406030204" pitchFamily="18" charset="0"/>
                <a:ea typeface="Cambria" panose="02040503050406030204" pitchFamily="18" charset="0"/>
              </a:rPr>
              <a:t>Me </a:t>
            </a:r>
            <a:r>
              <a:rPr lang="en-US" sz="2400" dirty="0" err="1">
                <a:latin typeface="Cambria" panose="02040503050406030204" pitchFamily="18" charset="0"/>
                <a:ea typeface="Cambria" panose="02040503050406030204" pitchFamily="18" charset="0"/>
              </a:rPr>
              <a:t>kërkesën</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shkrim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nga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cilado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palë</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interesit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siguron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qasje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arsyeshme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palës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kërkon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ketë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qasje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dhënat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bëjnë</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çfarëdo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aktiviteti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mbyllur</a:t>
            </a:r>
            <a:r>
              <a:rPr lang="en-US" sz="2400" dirty="0">
                <a:latin typeface="Cambria" panose="02040503050406030204" pitchFamily="18" charset="0"/>
                <a:ea typeface="Cambria" panose="02040503050406030204" pitchFamily="18" charset="0"/>
              </a:rPr>
              <a:t> , </a:t>
            </a:r>
            <a:r>
              <a:rPr lang="en-US" sz="2400" dirty="0" err="1">
                <a:latin typeface="Cambria" panose="02040503050406030204" pitchFamily="18" charset="0"/>
                <a:ea typeface="Cambria" panose="02040503050406030204" pitchFamily="18" charset="0"/>
              </a:rPr>
              <a:t>përveç</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informatave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sekrete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afariste</a:t>
            </a:r>
            <a:r>
              <a:rPr lang="en-US" sz="2400" dirty="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a:latin typeface="Cambria" panose="02040503050406030204" pitchFamily="18" charset="0"/>
                <a:ea typeface="Cambria" panose="02040503050406030204" pitchFamily="18" charset="0"/>
              </a:rPr>
              <a:t>KRPP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publikojë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mënyrë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elektronike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ligj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rregullat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publik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webfaqen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saj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zyrtare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internet.</a:t>
            </a: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çdo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rast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kur</a:t>
            </a:r>
            <a:r>
              <a:rPr lang="en-US" sz="2400" dirty="0">
                <a:latin typeface="Cambria" panose="02040503050406030204" pitchFamily="18" charset="0"/>
                <a:ea typeface="Cambria" panose="02040503050406030204" pitchFamily="18" charset="0"/>
              </a:rPr>
              <a:t> KRPP, OSHP, AQP </a:t>
            </a:r>
            <a:r>
              <a:rPr lang="en-US" sz="2400" dirty="0" err="1">
                <a:latin typeface="Cambria" panose="02040503050406030204" pitchFamily="18" charset="0"/>
                <a:ea typeface="Cambria" panose="02040503050406030204" pitchFamily="18" charset="0"/>
              </a:rPr>
              <a:t>planifikon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nxjerrë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akt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nënligjor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zbatimin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këtij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ligji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janë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obliguara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draftin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aktit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nënligjor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vënë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disponim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publikun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palët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interesuara</a:t>
            </a:r>
            <a:r>
              <a:rPr lang="en-US" sz="2400" dirty="0">
                <a:latin typeface="Cambria" panose="02040503050406030204" pitchFamily="18" charset="0"/>
                <a:ea typeface="Cambria" panose="02040503050406030204" pitchFamily="18" charset="0"/>
              </a:rPr>
              <a:t>, jo </a:t>
            </a:r>
            <a:r>
              <a:rPr lang="en-US" sz="2400" dirty="0" err="1">
                <a:latin typeface="Cambria" panose="02040503050406030204" pitchFamily="18" charset="0"/>
                <a:ea typeface="Cambria" panose="02040503050406030204" pitchFamily="18" charset="0"/>
              </a:rPr>
              <a:t>më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pak</a:t>
            </a:r>
            <a:r>
              <a:rPr lang="en-US" sz="2400" dirty="0">
                <a:latin typeface="Cambria" panose="02040503050406030204" pitchFamily="18" charset="0"/>
                <a:ea typeface="Cambria" panose="02040503050406030204" pitchFamily="18" charset="0"/>
              </a:rPr>
              <a:t> se </a:t>
            </a:r>
            <a:r>
              <a:rPr lang="en-US" sz="2400" dirty="0" err="1">
                <a:latin typeface="Cambria" panose="02040503050406030204" pitchFamily="18" charset="0"/>
                <a:ea typeface="Cambria" panose="02040503050406030204" pitchFamily="18" charset="0"/>
              </a:rPr>
              <a:t>pesëmbëdhjetë</a:t>
            </a:r>
            <a:r>
              <a:rPr lang="en-US" sz="2400" dirty="0">
                <a:latin typeface="Cambria" panose="02040503050406030204" pitchFamily="18" charset="0"/>
                <a:ea typeface="Cambria" panose="02040503050406030204" pitchFamily="18" charset="0"/>
              </a:rPr>
              <a:t> (15) </a:t>
            </a:r>
            <a:r>
              <a:rPr lang="en-US" sz="2400" dirty="0" err="1">
                <a:latin typeface="Cambria" panose="02040503050406030204" pitchFamily="18" charset="0"/>
                <a:ea typeface="Cambria" panose="02040503050406030204" pitchFamily="18" charset="0"/>
              </a:rPr>
              <a:t>ditë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komentuar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draftin</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pPr>
              <a:buFont typeface="Wingdings" panose="05000000000000000000" pitchFamily="2" charset="2"/>
              <a:buChar char="§"/>
            </a:pPr>
            <a:endParaRPr lang="en-US" sz="2400" b="1"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32</a:t>
            </a:fld>
            <a:endParaRPr lang="en-US"/>
          </a:p>
        </p:txBody>
      </p:sp>
      <p:sp>
        <p:nvSpPr>
          <p:cNvPr id="3" name="Footer Placeholder 2"/>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37835458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228601"/>
            <a:ext cx="5779294" cy="6096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Përgjegjshmëria</a:t>
            </a:r>
            <a:r>
              <a:rPr lang="en-GB"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en-GB"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a:t>
            </a:r>
            <a:r>
              <a:rPr lang="en-GB"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24)</a:t>
            </a:r>
            <a:endPar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990600"/>
            <a:ext cx="9144000" cy="5867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400" dirty="0">
                <a:latin typeface="Cambria" panose="02040503050406030204" pitchFamily="18" charset="0"/>
                <a:ea typeface="Cambria" panose="02040503050406030204" pitchFamily="18" charset="0"/>
                <a:cs typeface="Arial" panose="020B0604020202020204" pitchFamily="34" charset="0"/>
              </a:rPr>
              <a:t>Autoriteti kontraktues duhet të </a:t>
            </a:r>
            <a:r>
              <a:rPr lang="sq-AL" sz="2400" b="1" dirty="0">
                <a:latin typeface="Cambria" panose="02040503050406030204" pitchFamily="18" charset="0"/>
                <a:ea typeface="Cambria" panose="02040503050406030204" pitchFamily="18" charset="0"/>
                <a:cs typeface="Arial" panose="020B0604020202020204" pitchFamily="34" charset="0"/>
              </a:rPr>
              <a:t>sigurojë që të gjitha aktivitetet e prokurimit të autoritetit të tillë kontraktues të ekzekutohen </a:t>
            </a:r>
            <a:r>
              <a:rPr lang="sq-AL" sz="2400" dirty="0">
                <a:latin typeface="Cambria" panose="02040503050406030204" pitchFamily="18" charset="0"/>
                <a:ea typeface="Cambria" panose="02040503050406030204" pitchFamily="18" charset="0"/>
                <a:cs typeface="Arial" panose="020B0604020202020204" pitchFamily="34" charset="0"/>
              </a:rPr>
              <a:t>nga </a:t>
            </a:r>
            <a:r>
              <a:rPr lang="en-US" sz="2400" dirty="0" err="1">
                <a:latin typeface="Cambria" panose="02040503050406030204" pitchFamily="18" charset="0"/>
                <a:ea typeface="Cambria" panose="02040503050406030204" pitchFamily="18" charset="0"/>
                <a:cs typeface="Arial" panose="020B0604020202020204" pitchFamily="34" charset="0"/>
              </a:rPr>
              <a:t>zyra</a:t>
            </a:r>
            <a:r>
              <a:rPr lang="en-US" sz="2400" dirty="0">
                <a:latin typeface="Cambria" panose="02040503050406030204" pitchFamily="18" charset="0"/>
                <a:ea typeface="Cambria" panose="02040503050406030204" pitchFamily="18" charset="0"/>
                <a:cs typeface="Arial" panose="020B0604020202020204" pitchFamily="34" charset="0"/>
              </a:rPr>
              <a:t> e p</a:t>
            </a:r>
            <a:r>
              <a:rPr lang="sq-AL" sz="2400" dirty="0" err="1">
                <a:latin typeface="Cambria" panose="02040503050406030204" pitchFamily="18" charset="0"/>
                <a:ea typeface="Cambria" panose="02040503050406030204" pitchFamily="18" charset="0"/>
                <a:cs typeface="Arial" panose="020B0604020202020204" pitchFamily="34" charset="0"/>
              </a:rPr>
              <a:t>rokurimit</a:t>
            </a:r>
            <a:r>
              <a:rPr lang="sq-AL" sz="2400" dirty="0">
                <a:latin typeface="Cambria" panose="02040503050406030204" pitchFamily="18" charset="0"/>
                <a:ea typeface="Cambria" panose="02040503050406030204" pitchFamily="18" charset="0"/>
                <a:cs typeface="Arial" panose="020B0604020202020204" pitchFamily="34" charset="0"/>
              </a:rPr>
              <a:t> dhe në përputhshmëri </a:t>
            </a:r>
            <a:r>
              <a:rPr lang="sq-AL" sz="2400" i="1" dirty="0">
                <a:latin typeface="Cambria" panose="02040503050406030204" pitchFamily="18" charset="0"/>
                <a:ea typeface="Cambria" panose="02040503050406030204" pitchFamily="18" charset="0"/>
                <a:cs typeface="Arial" panose="020B0604020202020204" pitchFamily="34" charset="0"/>
              </a:rPr>
              <a:t>të plotë me këtë ligj</a:t>
            </a:r>
            <a:r>
              <a:rPr lang="en-US" sz="2400" i="1" dirty="0">
                <a:latin typeface="Cambria" panose="02040503050406030204" pitchFamily="18" charset="0"/>
                <a:ea typeface="Cambria" panose="02040503050406030204" pitchFamily="18" charset="0"/>
                <a:cs typeface="Arial" panose="020B0604020202020204" pitchFamily="34" charset="0"/>
              </a:rPr>
              <a:t>.</a:t>
            </a:r>
            <a:r>
              <a:rPr lang="sq-AL" sz="2400" dirty="0">
                <a:latin typeface="Cambria" panose="02040503050406030204" pitchFamily="18" charset="0"/>
                <a:ea typeface="Cambria" panose="02040503050406030204" pitchFamily="18" charset="0"/>
                <a:cs typeface="Arial" panose="020B0604020202020204" pitchFamily="34" charset="0"/>
              </a:rPr>
              <a:t>  (neni 24 paragrafi 2)</a:t>
            </a:r>
            <a:r>
              <a:rPr lang="en-US" sz="2400" dirty="0">
                <a:latin typeface="Cambria" panose="02040503050406030204" pitchFamily="18" charset="0"/>
                <a:ea typeface="Cambria" panose="02040503050406030204" pitchFamily="18" charset="0"/>
                <a:cs typeface="Arial" panose="020B0604020202020204" pitchFamily="34" charset="0"/>
              </a:rPr>
              <a:t>.</a:t>
            </a:r>
          </a:p>
          <a:p>
            <a:r>
              <a:rPr lang="sq-AL" sz="2400" dirty="0">
                <a:latin typeface="Cambria" panose="02040503050406030204" pitchFamily="18" charset="0"/>
                <a:ea typeface="Cambria" panose="02040503050406030204" pitchFamily="18" charset="0"/>
                <a:cs typeface="Arial" panose="020B0604020202020204" pitchFamily="34" charset="0"/>
              </a:rPr>
              <a:t>Zyrtari i Prokurimit i një autoriteti kontraktues është përgjegjës që </a:t>
            </a:r>
            <a:r>
              <a:rPr lang="sq-AL" sz="2400" b="1" dirty="0">
                <a:latin typeface="Cambria" panose="02040503050406030204" pitchFamily="18" charset="0"/>
                <a:ea typeface="Cambria" panose="02040503050406030204" pitchFamily="18" charset="0"/>
                <a:cs typeface="Arial" panose="020B0604020202020204" pitchFamily="34" charset="0"/>
              </a:rPr>
              <a:t>menjëherë t’i raportojë KRPP-së </a:t>
            </a:r>
            <a:r>
              <a:rPr lang="sq-AL" sz="2400" dirty="0">
                <a:latin typeface="Cambria" panose="02040503050406030204" pitchFamily="18" charset="0"/>
                <a:ea typeface="Cambria" panose="02040503050406030204" pitchFamily="18" charset="0"/>
                <a:cs typeface="Arial" panose="020B0604020202020204" pitchFamily="34" charset="0"/>
              </a:rPr>
              <a:t>mbi aktivitetet e prokurimit të autoritetit përkatës kontraktues që ekzekutohen në një mënyrë </a:t>
            </a:r>
            <a:r>
              <a:rPr lang="sq-AL" sz="2400" b="1" dirty="0">
                <a:latin typeface="Cambria" panose="02040503050406030204" pitchFamily="18" charset="0"/>
                <a:ea typeface="Cambria" panose="02040503050406030204" pitchFamily="18" charset="0"/>
                <a:cs typeface="Arial" panose="020B0604020202020204" pitchFamily="34" charset="0"/>
              </a:rPr>
              <a:t>që nuk është në pajtim me këtë ligj </a:t>
            </a:r>
            <a:r>
              <a:rPr lang="sq-AL" sz="2400" dirty="0">
                <a:latin typeface="Cambria" panose="02040503050406030204" pitchFamily="18" charset="0"/>
                <a:ea typeface="Cambria" panose="02040503050406030204" pitchFamily="18" charset="0"/>
                <a:cs typeface="Arial" panose="020B0604020202020204" pitchFamily="34" charset="0"/>
              </a:rPr>
              <a:t>(neni 24 paragrafi 3).</a:t>
            </a:r>
            <a:endParaRPr lang="en-US" sz="2400" dirty="0">
              <a:latin typeface="Cambria" panose="02040503050406030204" pitchFamily="18" charset="0"/>
              <a:ea typeface="Cambria" panose="02040503050406030204" pitchFamily="18" charset="0"/>
              <a:cs typeface="Arial" panose="020B0604020202020204" pitchFamily="34" charset="0"/>
            </a:endParaRPr>
          </a:p>
          <a:p>
            <a:r>
              <a:rPr lang="en-US" sz="2400" dirty="0">
                <a:latin typeface="Cambria" panose="02040503050406030204" pitchFamily="18" charset="0"/>
                <a:ea typeface="Cambria" panose="02040503050406030204" pitchFamily="18" charset="0"/>
              </a:rPr>
              <a:t>ZKA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përcakton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person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shërbej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Zyrtar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Përgjegjës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punëtorët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tjerë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janë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nëpunës</a:t>
            </a:r>
            <a:r>
              <a:rPr lang="en-US" sz="2400" dirty="0">
                <a:latin typeface="Cambria" panose="02040503050406030204" pitchFamily="18" charset="0"/>
                <a:ea typeface="Cambria" panose="02040503050406030204" pitchFamily="18" charset="0"/>
              </a:rPr>
              <a:t> civil, </a:t>
            </a:r>
            <a:r>
              <a:rPr lang="en-US" sz="2400" dirty="0" err="1">
                <a:latin typeface="Cambria" panose="02040503050406030204" pitchFamily="18" charset="0"/>
                <a:ea typeface="Cambria" panose="02040503050406030204" pitchFamily="18" charset="0"/>
              </a:rPr>
              <a:t>Zyrtari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gjithashtu</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nëpunës</a:t>
            </a:r>
            <a:r>
              <a:rPr lang="en-US" sz="2400" dirty="0">
                <a:latin typeface="Cambria" panose="02040503050406030204" pitchFamily="18" charset="0"/>
                <a:ea typeface="Cambria" panose="02040503050406030204" pitchFamily="18" charset="0"/>
              </a:rPr>
              <a:t> civil.</a:t>
            </a:r>
            <a:endParaRPr lang="sq-AL"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33</a:t>
            </a:fld>
            <a:endParaRPr lang="en-US"/>
          </a:p>
        </p:txBody>
      </p:sp>
      <p:sp>
        <p:nvSpPr>
          <p:cNvPr id="3" name="Footer Placeholder 2"/>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39248537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228600"/>
            <a:ext cx="9144000" cy="533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pPr lvl="1" algn="ct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Profesionalizmi</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24,25)</a:t>
            </a:r>
            <a:b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t>
            </a:r>
            <a:endPar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990600"/>
            <a:ext cx="9144000" cy="5867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Sipas LPP-s</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gjithë zyrtaret</a:t>
            </a:r>
            <a:r>
              <a:rPr lang="en-US" sz="2400" dirty="0">
                <a:latin typeface="Cambria" panose="02040503050406030204" pitchFamily="18" charset="0"/>
                <a:ea typeface="Cambria" panose="02040503050406030204" pitchFamily="18" charset="0"/>
                <a:cs typeface="Arial" panose="020B0604020202020204" pitchFamily="34" charset="0"/>
              </a:rPr>
              <a:t> e</a:t>
            </a:r>
            <a:r>
              <a:rPr lang="sq-AL" sz="2400" dirty="0">
                <a:latin typeface="Cambria" panose="02040503050406030204" pitchFamily="18" charset="0"/>
                <a:ea typeface="Cambria" panose="02040503050406030204" pitchFamily="18" charset="0"/>
                <a:cs typeface="Arial" panose="020B0604020202020204" pitchFamily="34" charset="0"/>
              </a:rPr>
              <a:t> prokurimit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cilët janë caktuar 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një </a:t>
            </a:r>
            <a:r>
              <a:rPr lang="en-US" sz="2400" dirty="0">
                <a:latin typeface="Cambria" panose="02040503050406030204" pitchFamily="18" charset="0"/>
                <a:ea typeface="Cambria" panose="02040503050406030204" pitchFamily="18" charset="0"/>
                <a:cs typeface="Arial" panose="020B0604020202020204" pitchFamily="34" charset="0"/>
              </a:rPr>
              <a:t>AK </a:t>
            </a:r>
            <a:r>
              <a:rPr lang="sq-AL" sz="2400" dirty="0">
                <a:latin typeface="Cambria" panose="02040503050406030204" pitchFamily="18" charset="0"/>
                <a:ea typeface="Cambria" panose="02040503050406030204" pitchFamily="18" charset="0"/>
                <a:cs typeface="Arial" panose="020B0604020202020204" pitchFamily="34" charset="0"/>
              </a:rPr>
              <a:t>duhet </a:t>
            </a:r>
            <a:r>
              <a:rPr lang="sq-AL" sz="2400" b="1" dirty="0">
                <a:latin typeface="Cambria" panose="02040503050406030204" pitchFamily="18" charset="0"/>
                <a:ea typeface="Cambria" panose="02040503050406030204" pitchFamily="18" charset="0"/>
                <a:cs typeface="Arial" panose="020B0604020202020204" pitchFamily="34" charset="0"/>
              </a:rPr>
              <a:t>t</a:t>
            </a:r>
            <a:r>
              <a:rPr lang="en-US" sz="2400" b="1" dirty="0">
                <a:latin typeface="Cambria" panose="02040503050406030204" pitchFamily="18" charset="0"/>
                <a:ea typeface="Cambria" panose="02040503050406030204" pitchFamily="18" charset="0"/>
                <a:cs typeface="Arial" panose="020B0604020202020204" pitchFamily="34" charset="0"/>
              </a:rPr>
              <a:t>ë</a:t>
            </a:r>
            <a:r>
              <a:rPr lang="sq-AL" sz="2400" b="1" dirty="0">
                <a:latin typeface="Cambria" panose="02040503050406030204" pitchFamily="18" charset="0"/>
                <a:ea typeface="Cambria" panose="02040503050406030204" pitchFamily="18" charset="0"/>
                <a:cs typeface="Arial" panose="020B0604020202020204" pitchFamily="34" charset="0"/>
              </a:rPr>
              <a:t> plotësojnë një nivel t</a:t>
            </a:r>
            <a:r>
              <a:rPr lang="en-US" sz="2400" b="1" dirty="0">
                <a:latin typeface="Cambria" panose="02040503050406030204" pitchFamily="18" charset="0"/>
                <a:ea typeface="Cambria" panose="02040503050406030204" pitchFamily="18" charset="0"/>
                <a:cs typeface="Arial" panose="020B0604020202020204" pitchFamily="34" charset="0"/>
              </a:rPr>
              <a:t>ë</a:t>
            </a:r>
            <a:r>
              <a:rPr lang="sq-AL" sz="2400" b="1" dirty="0">
                <a:latin typeface="Cambria" panose="02040503050406030204" pitchFamily="18" charset="0"/>
                <a:ea typeface="Cambria" panose="02040503050406030204" pitchFamily="18" charset="0"/>
                <a:cs typeface="Arial" panose="020B0604020202020204" pitchFamily="34" charset="0"/>
              </a:rPr>
              <a:t> caktuar profesionalizmi</a:t>
            </a:r>
            <a:r>
              <a:rPr lang="en-US" sz="2400" b="1" dirty="0">
                <a:latin typeface="Cambria" panose="02040503050406030204" pitchFamily="18" charset="0"/>
                <a:ea typeface="Cambria" panose="02040503050406030204" pitchFamily="18" charset="0"/>
                <a:cs typeface="Arial" panose="020B0604020202020204" pitchFamily="34" charset="0"/>
              </a:rPr>
              <a:t>;</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kenë  një </a:t>
            </a:r>
            <a:r>
              <a:rPr lang="sq-AL" sz="2400" b="1" dirty="0">
                <a:latin typeface="Cambria" panose="02040503050406030204" pitchFamily="18" charset="0"/>
                <a:ea typeface="Cambria" panose="02040503050406030204" pitchFamily="18" charset="0"/>
                <a:cs typeface="Arial" panose="020B0604020202020204" pitchFamily="34" charset="0"/>
              </a:rPr>
              <a:t>diplome universitare</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jen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pajisur me një “</a:t>
            </a:r>
            <a:r>
              <a:rPr lang="sq-AL" sz="2400" b="1" dirty="0" err="1">
                <a:latin typeface="Cambria" panose="02040503050406030204" pitchFamily="18" charset="0"/>
                <a:ea typeface="Cambria" panose="02040503050406030204" pitchFamily="18" charset="0"/>
                <a:cs typeface="Arial" panose="020B0604020202020204" pitchFamily="34" charset="0"/>
              </a:rPr>
              <a:t>Certifikat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b="1" dirty="0">
                <a:latin typeface="Cambria" panose="02040503050406030204" pitchFamily="18" charset="0"/>
                <a:ea typeface="Cambria" panose="02040503050406030204" pitchFamily="18" charset="0"/>
                <a:cs typeface="Arial" panose="020B0604020202020204" pitchFamily="34" charset="0"/>
              </a:rPr>
              <a:t> profesionalizmi” bazike apo të avancuar  (neni  23 paragrafi 2 ),</a:t>
            </a:r>
            <a:r>
              <a:rPr lang="en-US" sz="2400" b="1"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lëshuar nga </a:t>
            </a:r>
            <a:r>
              <a:rPr lang="en-US" sz="2400" dirty="0">
                <a:latin typeface="Cambria" panose="02040503050406030204" pitchFamily="18" charset="0"/>
                <a:ea typeface="Cambria" panose="02040503050406030204" pitchFamily="18" charset="0"/>
                <a:cs typeface="Arial" panose="020B0604020202020204" pitchFamily="34" charset="0"/>
              </a:rPr>
              <a:t>KRPP-</a:t>
            </a:r>
            <a:r>
              <a:rPr lang="sq-AL" sz="2400" dirty="0">
                <a:latin typeface="Cambria" panose="02040503050406030204" pitchFamily="18" charset="0"/>
                <a:ea typeface="Cambria" panose="02040503050406030204" pitchFamily="18" charset="0"/>
                <a:cs typeface="Arial" panose="020B0604020202020204" pitchFamily="34" charset="0"/>
              </a:rPr>
              <a:t>IKAP neni 25 paragrafi 4 , pasi te kenë ndjekur se paku 15 dite trajnimi sipas nenit 25 të LPP-së . </a:t>
            </a:r>
            <a:endParaRPr lang="en-GB" sz="2400" b="1"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Zyrtari/et e prokurimit 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Autoritet kontraktuese duhet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jen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përshtatshëm ligjërisht  (</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neni</a:t>
            </a:r>
            <a:r>
              <a:rPr lang="en-US" sz="2400" dirty="0">
                <a:latin typeface="Cambria" panose="02040503050406030204" pitchFamily="18" charset="0"/>
                <a:ea typeface="Cambria" panose="02040503050406030204" pitchFamily="18" charset="0"/>
              </a:rPr>
              <a:t> 65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këtij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ligji</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cs typeface="Arial" panose="020B0604020202020204" pitchFamily="34" charset="0"/>
              </a:rPr>
              <a:t> dhe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nënshkruaj një deklaratë “</a:t>
            </a:r>
            <a:r>
              <a:rPr lang="sq-AL" sz="2400" b="1" dirty="0">
                <a:latin typeface="Cambria" panose="02040503050406030204" pitchFamily="18" charset="0"/>
                <a:ea typeface="Cambria" panose="02040503050406030204" pitchFamily="18" charset="0"/>
                <a:cs typeface="Arial" panose="020B0604020202020204" pitchFamily="34" charset="0"/>
              </a:rPr>
              <a:t>Nen Betim</a:t>
            </a:r>
            <a:r>
              <a:rPr lang="sq-AL" sz="2400" dirty="0">
                <a:latin typeface="Cambria" panose="02040503050406030204" pitchFamily="18" charset="0"/>
                <a:ea typeface="Cambria" panose="02040503050406030204" pitchFamily="18" charset="0"/>
                <a:cs typeface="Arial" panose="020B0604020202020204" pitchFamily="34" charset="0"/>
              </a:rPr>
              <a:t>”  ( neni 23 paragrafi 3)</a:t>
            </a:r>
            <a:r>
              <a:rPr lang="en-US" sz="2400" dirty="0">
                <a:latin typeface="Cambria" panose="02040503050406030204" pitchFamily="18" charset="0"/>
                <a:ea typeface="Cambria" panose="02040503050406030204" pitchFamily="18" charset="0"/>
                <a:cs typeface="Arial" panose="020B0604020202020204" pitchFamily="34" charset="0"/>
              </a:rPr>
              <a:t>.</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Deklarata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betim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dorëzohet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KRPP, e </a:t>
            </a:r>
            <a:r>
              <a:rPr lang="en-US" sz="2400" dirty="0" err="1">
                <a:latin typeface="Cambria" panose="02040503050406030204" pitchFamily="18" charset="0"/>
                <a:ea typeface="Cambria" panose="02040503050406030204" pitchFamily="18" charset="0"/>
              </a:rPr>
              <a:t>cila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menjëherë</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regjistron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deklaratën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siguron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personit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fjalë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vërtetim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regjistrimin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deklaratës</a:t>
            </a:r>
            <a:r>
              <a:rPr lang="en-US" sz="2400" dirty="0">
                <a:latin typeface="Cambria" panose="02040503050406030204" pitchFamily="18" charset="0"/>
                <a:ea typeface="Cambria" panose="02040503050406030204" pitchFamily="18" charset="0"/>
              </a:rPr>
              <a:t>. KRPP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mbajë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gjithë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deklaratat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dorëzuara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dokumentacionin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publik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KRPP.</a:t>
            </a:r>
            <a:endParaRPr lang="sq-AL" sz="2400" dirty="0">
              <a:latin typeface="Cambria" panose="02040503050406030204" pitchFamily="18" charset="0"/>
              <a:ea typeface="Cambria" panose="02040503050406030204" pitchFamily="18" charset="0"/>
            </a:endParaRPr>
          </a:p>
          <a:p>
            <a:pPr>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a:p>
            <a:pPr marL="0" lvl="0" indent="0">
              <a:buNone/>
            </a:pPr>
            <a:endParaRPr lang="en-US" sz="2400" b="1"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34</a:t>
            </a:fld>
            <a:endParaRPr lang="en-US"/>
          </a:p>
        </p:txBody>
      </p:sp>
      <p:sp>
        <p:nvSpPr>
          <p:cNvPr id="3" name="Footer Placeholder 2"/>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10216900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09599"/>
          </a:xfrm>
        </p:spPr>
        <p:txBody>
          <a:bodyPr>
            <a:normAutofit fontScale="90000"/>
          </a:bodyPr>
          <a:lstStyle/>
          <a:p>
            <a:pPr algn="ct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Profesionalizmi</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24,25)</a:t>
            </a:r>
            <a:b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sq-AL" sz="24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066800"/>
            <a:ext cx="9144000" cy="5791199"/>
          </a:xfrm>
        </p:spPr>
        <p:txBody>
          <a:bodyPr>
            <a:normAutofit/>
          </a:bodyPr>
          <a:lstStyle/>
          <a:p>
            <a:pPr lvl="0">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Dy</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apo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shumë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cilat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pakta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mund</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arrijnë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marrëveshje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përcaktojnë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personin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njëjtë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Zyrtar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a:t>
            </a: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Nëse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Zyrtar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humb</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drejtën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mbajtur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pozitë</a:t>
            </a:r>
            <a:r>
              <a:rPr lang="en-US" sz="2400" dirty="0">
                <a:latin typeface="Cambria" panose="02040503050406030204" pitchFamily="18" charset="0"/>
                <a:ea typeface="Cambria" panose="02040503050406030204" pitchFamily="18" charset="0"/>
              </a:rPr>
              <a:t>, ZKA </a:t>
            </a:r>
            <a:r>
              <a:rPr lang="en-US" sz="2400" dirty="0" err="1">
                <a:latin typeface="Cambria" panose="02040503050406030204" pitchFamily="18" charset="0"/>
                <a:ea typeface="Cambria" panose="02040503050406030204" pitchFamily="18" charset="0"/>
              </a:rPr>
              <a:t>menjëherë</a:t>
            </a:r>
            <a:r>
              <a:rPr lang="en-US" sz="2400" dirty="0">
                <a:latin typeface="Cambria" panose="02040503050406030204" pitchFamily="18" charset="0"/>
                <a:ea typeface="Cambria" panose="02040503050406030204" pitchFamily="18" charset="0"/>
              </a:rPr>
              <a:t> do ta </a:t>
            </a:r>
            <a:r>
              <a:rPr lang="en-US" sz="2400" dirty="0" err="1">
                <a:latin typeface="Cambria" panose="02040503050406030204" pitchFamily="18" charset="0"/>
                <a:ea typeface="Cambria" panose="02040503050406030204" pitchFamily="18" charset="0"/>
              </a:rPr>
              <a:t>largojë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personin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fjalë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nga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kjo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pozitë</a:t>
            </a:r>
            <a:r>
              <a:rPr lang="en-US" sz="2400" dirty="0">
                <a:latin typeface="Cambria" panose="02040503050406030204" pitchFamily="18" charset="0"/>
                <a:ea typeface="Cambria" panose="02040503050406030204" pitchFamily="18" charset="0"/>
              </a:rPr>
              <a:t>.</a:t>
            </a:r>
          </a:p>
          <a:p>
            <a:pPr>
              <a:buFont typeface="Wingdings" panose="05000000000000000000" pitchFamily="2" charset="2"/>
              <a:buChar char="§"/>
            </a:pP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Zyrtari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nëpunës</a:t>
            </a:r>
            <a:r>
              <a:rPr lang="en-US" sz="2400" dirty="0">
                <a:latin typeface="Cambria" panose="02040503050406030204" pitchFamily="18" charset="0"/>
                <a:ea typeface="Cambria" panose="02040503050406030204" pitchFamily="18" charset="0"/>
              </a:rPr>
              <a:t> civil, ZKA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sigurojë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largimi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tij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bëhet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pajtim</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Ligjin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Shërbimin</a:t>
            </a:r>
            <a:r>
              <a:rPr lang="en-US" sz="2400" dirty="0">
                <a:latin typeface="Cambria" panose="02040503050406030204" pitchFamily="18" charset="0"/>
                <a:ea typeface="Cambria" panose="02040503050406030204" pitchFamily="18" charset="0"/>
              </a:rPr>
              <a:t> Civil.</a:t>
            </a:r>
            <a:endParaRPr lang="sq-AL" sz="2400" dirty="0">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35</a:t>
            </a:fld>
            <a:endParaRPr lang="en-US"/>
          </a:p>
        </p:txBody>
      </p:sp>
      <p:sp>
        <p:nvSpPr>
          <p:cNvPr id="5" name="Footer Placeholder 4"/>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26018309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09601"/>
          </a:xfrm>
        </p:spPr>
        <p:txBody>
          <a:bodyPr>
            <a:noAutofit/>
          </a:bodyPr>
          <a:lstStyle/>
          <a:p>
            <a:pPr algn="ctr"/>
            <a:r>
              <a:rPr lang="en-US" sz="2400" dirty="0">
                <a:latin typeface="Cambria" panose="02040503050406030204" pitchFamily="18" charset="0"/>
                <a:ea typeface="Cambria" panose="02040503050406030204" pitchFamily="18" charset="0"/>
                <a:cs typeface="Arial" panose="020B0604020202020204" pitchFamily="34" charset="0"/>
              </a:rPr>
              <a:t>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sq-AL"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Korniz</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Institucionale </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(KRPP,AQP,OSHP)</a:t>
            </a:r>
            <a: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4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262563"/>
          </a:xfrm>
        </p:spPr>
        <p:txBody>
          <a:bodyPr>
            <a:normAutofit/>
          </a:bodyPr>
          <a:lstStyle/>
          <a:p>
            <a:pPr>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anose="020B0604020202020204" pitchFamily="34" charset="0"/>
              </a:rPr>
              <a:t>Komisioni Rregullativ i Prokurimit Publik (KRPP)</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KRPP është organ i pavarur legjislativ i formuar   me qellim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zhvillimit, mbikëqyrjes dhe funksionalizimit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b="1" dirty="0">
                <a:latin typeface="Cambria" panose="02040503050406030204" pitchFamily="18" charset="0"/>
                <a:ea typeface="Cambria" panose="02040503050406030204" pitchFamily="18" charset="0"/>
                <a:cs typeface="Arial" panose="020B0604020202020204" pitchFamily="34" charset="0"/>
              </a:rPr>
              <a:t> sistemit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b="1" dirty="0">
                <a:latin typeface="Cambria" panose="02040503050406030204" pitchFamily="18" charset="0"/>
                <a:ea typeface="Cambria" panose="02040503050406030204" pitchFamily="18" charset="0"/>
                <a:cs typeface="Arial" panose="020B0604020202020204" pitchFamily="34" charset="0"/>
              </a:rPr>
              <a:t> prokurimit publik 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b="1" dirty="0">
                <a:latin typeface="Cambria" panose="02040503050406030204" pitchFamily="18" charset="0"/>
                <a:ea typeface="Cambria" panose="02040503050406030204" pitchFamily="18" charset="0"/>
                <a:cs typeface="Arial" panose="020B0604020202020204" pitchFamily="34" charset="0"/>
              </a:rPr>
              <a:t> </a:t>
            </a:r>
            <a:r>
              <a:rPr lang="sq-AL" sz="2400" b="1" dirty="0" err="1">
                <a:latin typeface="Cambria" panose="02040503050406030204" pitchFamily="18" charset="0"/>
                <a:ea typeface="Cambria" panose="02040503050406030204" pitchFamily="18" charset="0"/>
                <a:cs typeface="Arial" panose="020B0604020202020204" pitchFamily="34" charset="0"/>
              </a:rPr>
              <a:t>Kosov</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përgjithësi funksionet e KRPP-s</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janë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ndara 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këto funksione:</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b="1" dirty="0">
                <a:solidFill>
                  <a:srgbClr val="FF0000"/>
                </a:solidFill>
                <a:latin typeface="Cambria" panose="02040503050406030204" pitchFamily="18" charset="0"/>
                <a:ea typeface="Cambria" panose="02040503050406030204" pitchFamily="18" charset="0"/>
                <a:cs typeface="Arial" panose="020B0604020202020204" pitchFamily="34" charset="0"/>
              </a:rPr>
              <a:t>Aspekti legjislativ; </a:t>
            </a:r>
            <a:r>
              <a:rPr lang="sq-AL" sz="2400" dirty="0">
                <a:latin typeface="Cambria" panose="02040503050406030204" pitchFamily="18" charset="0"/>
                <a:ea typeface="Cambria" panose="02040503050406030204" pitchFamily="18" charset="0"/>
                <a:cs typeface="Arial" panose="020B0604020202020204" pitchFamily="34" charset="0"/>
              </a:rPr>
              <a:t>Nxjerrja e legjislacionit sekondare, Rregulloret, dokumentet dhe format tjera standarde (neni 87)</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b="1" dirty="0">
                <a:solidFill>
                  <a:srgbClr val="FF0000"/>
                </a:solidFill>
                <a:latin typeface="Cambria" panose="02040503050406030204" pitchFamily="18" charset="0"/>
                <a:ea typeface="Cambria" panose="02040503050406030204" pitchFamily="18" charset="0"/>
                <a:cs typeface="Arial" panose="020B0604020202020204" pitchFamily="34" charset="0"/>
              </a:rPr>
              <a:t>Aspekti monitorues; </a:t>
            </a:r>
            <a:r>
              <a:rPr lang="sq-AL" sz="2400" dirty="0">
                <a:latin typeface="Cambria" panose="02040503050406030204" pitchFamily="18" charset="0"/>
                <a:ea typeface="Cambria" panose="02040503050406030204" pitchFamily="18" charset="0"/>
                <a:cs typeface="Arial" panose="020B0604020202020204" pitchFamily="34" charset="0"/>
              </a:rPr>
              <a:t>Monitorimi, mbledhja e te dhënave dhe raportimi, identifikimi i fushave për përmirësime. ( neni 88) </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36</a:t>
            </a:fld>
            <a:endParaRPr lang="en-US"/>
          </a:p>
        </p:txBody>
      </p:sp>
      <p:sp>
        <p:nvSpPr>
          <p:cNvPr id="5" name="Footer Placeholder 4"/>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35215970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76200" y="87925"/>
            <a:ext cx="9067800" cy="521676"/>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algn="ct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Komisioni Rregullativ i Prokurimit Publik (KRPP)</a:t>
            </a:r>
            <a:r>
              <a:rPr lang="sq-AL"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endPar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1143000"/>
            <a:ext cx="9144000" cy="5257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Font typeface="Wingdings" panose="05000000000000000000" pitchFamily="2" charset="2"/>
              <a:buChar char="§"/>
            </a:pPr>
            <a:r>
              <a:rPr lang="en-US" sz="2400" b="1" dirty="0" err="1">
                <a:solidFill>
                  <a:srgbClr val="FF0000"/>
                </a:solidFill>
                <a:latin typeface="Cambria" panose="02040503050406030204" pitchFamily="18" charset="0"/>
                <a:ea typeface="Cambria" panose="02040503050406030204" pitchFamily="18" charset="0"/>
                <a:cs typeface="Arial" panose="020B0604020202020204" pitchFamily="34" charset="0"/>
              </a:rPr>
              <a:t>Aspekti</a:t>
            </a:r>
            <a: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rgbClr val="FF0000"/>
                </a:solidFill>
                <a:latin typeface="Cambria" panose="02040503050406030204" pitchFamily="18" charset="0"/>
                <a:ea typeface="Cambria" panose="02040503050406030204" pitchFamily="18" charset="0"/>
                <a:cs typeface="Arial" panose="020B0604020202020204" pitchFamily="34" charset="0"/>
              </a:rPr>
              <a:t>i</a:t>
            </a:r>
            <a: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t> E </a:t>
            </a:r>
            <a:r>
              <a:rPr lang="en-US" sz="2400" b="1" dirty="0" err="1">
                <a:solidFill>
                  <a:srgbClr val="FF0000"/>
                </a:solidFill>
                <a:latin typeface="Cambria" panose="02040503050406030204" pitchFamily="18" charset="0"/>
                <a:ea typeface="Cambria" panose="02040503050406030204" pitchFamily="18" charset="0"/>
                <a:cs typeface="Arial" panose="020B0604020202020204" pitchFamily="34" charset="0"/>
              </a:rPr>
              <a:t>prokurimit</a:t>
            </a:r>
            <a: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Mirëmbanë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platëformen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elektronike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internet ( e </a:t>
            </a:r>
            <a:r>
              <a:rPr lang="en-US" sz="2400" dirty="0" err="1">
                <a:latin typeface="Cambria" panose="02040503050406030204" pitchFamily="18" charset="0"/>
                <a:ea typeface="Cambria" panose="02040503050406030204" pitchFamily="18" charset="0"/>
                <a:cs typeface="Arial" panose="020B0604020202020204" pitchFamily="34" charset="0"/>
              </a:rPr>
              <a:t>Prokurimin</a:t>
            </a:r>
            <a:r>
              <a:rPr lang="en-US" sz="2400" dirty="0">
                <a:latin typeface="Cambria" panose="02040503050406030204" pitchFamily="18" charset="0"/>
                <a:ea typeface="Cambria" panose="02040503050406030204" pitchFamily="18" charset="0"/>
                <a:cs typeface="Arial" panose="020B0604020202020204" pitchFamily="34" charset="0"/>
              </a:rPr>
              <a:t> ) </a:t>
            </a:r>
            <a:r>
              <a:rPr lang="en-US" sz="2400" dirty="0" err="1">
                <a:latin typeface="Cambria" panose="02040503050406030204" pitchFamily="18" charset="0"/>
                <a:ea typeface="Cambria" panose="02040503050406030204" pitchFamily="18" charset="0"/>
                <a:cs typeface="Arial" panose="020B0604020202020204" pitchFamily="34" charset="0"/>
              </a:rPr>
              <a:t>që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ofron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publikut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qasje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pakufizuar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dhënat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mbi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prokurimin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Kosovë</a:t>
            </a:r>
            <a:r>
              <a:rPr lang="en-US" sz="2400" dirty="0">
                <a:latin typeface="Cambria" panose="02040503050406030204" pitchFamily="18" charset="0"/>
                <a:ea typeface="Cambria" panose="02040503050406030204" pitchFamily="18" charset="0"/>
                <a:cs typeface="Arial" panose="020B0604020202020204" pitchFamily="34" charset="0"/>
              </a:rPr>
              <a:t>. </a:t>
            </a: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a:lnSpc>
                <a:spcPct val="80000"/>
              </a:lnSpc>
              <a:buFont typeface="Wingdings" pitchFamily="2" charset="2"/>
              <a:buChar char="§"/>
              <a:defRPr/>
            </a:pPr>
            <a:r>
              <a:rPr lang="en-US" sz="2400" b="1" dirty="0" err="1">
                <a:solidFill>
                  <a:srgbClr val="FF0000"/>
                </a:solidFill>
                <a:latin typeface="Cambria" panose="02040503050406030204" pitchFamily="18" charset="0"/>
                <a:ea typeface="Cambria" panose="02040503050406030204" pitchFamily="18" charset="0"/>
                <a:cs typeface="Arial" panose="020B0604020202020204" pitchFamily="34" charset="0"/>
              </a:rPr>
              <a:t>Aspekti</a:t>
            </a:r>
            <a: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t> i </a:t>
            </a:r>
            <a:r>
              <a:rPr lang="en-US" sz="2400" b="1" dirty="0" err="1">
                <a:solidFill>
                  <a:srgbClr val="FF0000"/>
                </a:solidFill>
                <a:latin typeface="Cambria" panose="02040503050406030204" pitchFamily="18" charset="0"/>
                <a:ea typeface="Cambria" panose="02040503050406030204" pitchFamily="18" charset="0"/>
                <a:cs typeface="Arial" panose="020B0604020202020204" pitchFamily="34" charset="0"/>
              </a:rPr>
              <a:t>Trajnimit</a:t>
            </a:r>
            <a: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Pregaditet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programet</a:t>
            </a:r>
            <a:r>
              <a:rPr lang="en-US" sz="2400" dirty="0">
                <a:latin typeface="Cambria" panose="02040503050406030204" pitchFamily="18" charset="0"/>
                <a:ea typeface="Cambria" panose="02040503050406030204" pitchFamily="18" charset="0"/>
                <a:cs typeface="Arial" panose="020B0604020202020204" pitchFamily="34" charset="0"/>
              </a:rPr>
              <a:t> për trajnim në prokurim </a:t>
            </a:r>
            <a:r>
              <a:rPr lang="en-US" sz="2400" dirty="0" err="1">
                <a:latin typeface="Cambria" panose="02040503050406030204" pitchFamily="18" charset="0"/>
                <a:ea typeface="Cambria" panose="02040503050406030204" pitchFamily="18" charset="0"/>
                <a:cs typeface="Arial" panose="020B0604020202020204" pitchFamily="34" charset="0"/>
              </a:rPr>
              <a:t>publik</a:t>
            </a:r>
            <a:r>
              <a:rPr lang="en-US" sz="2400" dirty="0">
                <a:latin typeface="Cambria" panose="02040503050406030204" pitchFamily="18" charset="0"/>
                <a:ea typeface="Cambria" panose="02040503050406030204" pitchFamily="18" charset="0"/>
                <a:cs typeface="Arial" panose="020B0604020202020204" pitchFamily="34" charset="0"/>
              </a:rPr>
              <a:t>.(</a:t>
            </a:r>
            <a:r>
              <a:rPr lang="en-US" sz="2400" dirty="0" err="1">
                <a:latin typeface="Cambria" panose="02040503050406030204" pitchFamily="18" charset="0"/>
                <a:ea typeface="Cambria" panose="02040503050406030204" pitchFamily="18" charset="0"/>
                <a:cs typeface="Arial" panose="020B0604020202020204" pitchFamily="34" charset="0"/>
              </a:rPr>
              <a:t>neni</a:t>
            </a:r>
            <a:r>
              <a:rPr lang="en-US" sz="2400" dirty="0">
                <a:latin typeface="Cambria" panose="02040503050406030204" pitchFamily="18" charset="0"/>
                <a:ea typeface="Cambria" panose="02040503050406030204" pitchFamily="18" charset="0"/>
                <a:cs typeface="Arial" panose="020B0604020202020204" pitchFamily="34" charset="0"/>
              </a:rPr>
              <a:t> 25).</a:t>
            </a:r>
          </a:p>
          <a:p>
            <a:pPr>
              <a:lnSpc>
                <a:spcPct val="80000"/>
              </a:lnSpc>
              <a:buFont typeface="Wingdings" pitchFamily="2" charset="2"/>
              <a:buChar char="§"/>
              <a:defRPr/>
            </a:pPr>
            <a:r>
              <a:rPr lang="en-US" sz="2400" dirty="0" err="1">
                <a:latin typeface="Cambria" panose="02040503050406030204" pitchFamily="18" charset="0"/>
                <a:ea typeface="Cambria" panose="02040503050406030204" pitchFamily="18" charset="0"/>
                <a:cs typeface="Arial" panose="020B0604020202020204" pitchFamily="34" charset="0"/>
              </a:rPr>
              <a:t>Mbështet</a:t>
            </a:r>
            <a:r>
              <a:rPr lang="en-US" sz="2400" dirty="0">
                <a:latin typeface="Cambria" panose="02040503050406030204" pitchFamily="18" charset="0"/>
                <a:ea typeface="Cambria" panose="02040503050406030204" pitchFamily="18" charset="0"/>
                <a:cs typeface="Arial" panose="020B0604020202020204" pitchFamily="34" charset="0"/>
              </a:rPr>
              <a:t> IKAP-in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autoritetet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tjera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trajnimit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arsimimit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siguruar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trajnimin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afësimin</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zyrtrëve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tërë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Kosovën</a:t>
            </a:r>
            <a:r>
              <a:rPr lang="en-US" sz="2400" dirty="0">
                <a:latin typeface="Cambria" panose="02040503050406030204" pitchFamily="18" charset="0"/>
                <a:ea typeface="Cambria" panose="02040503050406030204" pitchFamily="18" charset="0"/>
                <a:cs typeface="Arial" panose="020B0604020202020204" pitchFamily="34" charset="0"/>
              </a:rPr>
              <a:t>;</a:t>
            </a:r>
          </a:p>
          <a:p>
            <a:pPr marL="0" indent="0">
              <a:lnSpc>
                <a:spcPct val="80000"/>
              </a:lnSpc>
              <a:buNone/>
              <a:defRPr/>
            </a:pP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anose="020B0604020202020204" pitchFamily="34" charset="0"/>
              </a:rPr>
              <a:t>Aspekti Raportues : Raportimi i KRPP-se ne parlament dhe rekomandimi për ndryshime</a:t>
            </a:r>
            <a:r>
              <a:rPr lang="en-US" sz="2400" b="1" dirty="0">
                <a:latin typeface="Cambria" panose="02040503050406030204" pitchFamily="18" charset="0"/>
                <a:ea typeface="Cambria" panose="02040503050406030204" pitchFamily="18" charset="0"/>
                <a:cs typeface="Arial" panose="020B0604020202020204" pitchFamily="34" charset="0"/>
              </a:rPr>
              <a:t>.</a:t>
            </a:r>
          </a:p>
          <a:p>
            <a:pPr marL="457200" lvl="1"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37</a:t>
            </a:fld>
            <a:endParaRPr lang="en-US"/>
          </a:p>
        </p:txBody>
      </p:sp>
      <p:sp>
        <p:nvSpPr>
          <p:cNvPr id="3" name="Footer Placeholder 2"/>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32802543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533400"/>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89</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Emërimi i Anëtarëve</a:t>
            </a:r>
            <a:endParaRPr lang="en-US" sz="2400" dirty="0"/>
          </a:p>
        </p:txBody>
      </p:sp>
      <p:sp>
        <p:nvSpPr>
          <p:cNvPr id="3" name="Subtitle 2"/>
          <p:cNvSpPr>
            <a:spLocks noGrp="1"/>
          </p:cNvSpPr>
          <p:nvPr>
            <p:ph type="subTitle" idx="1"/>
          </p:nvPr>
        </p:nvSpPr>
        <p:spPr>
          <a:xfrm>
            <a:off x="381000" y="990600"/>
            <a:ext cx="8458200" cy="5181600"/>
          </a:xfrm>
        </p:spPr>
        <p:txBody>
          <a:bodyPr>
            <a:normAutofit fontScale="85000" lnSpcReduction="20000"/>
          </a:bodyPr>
          <a:lstStyle/>
          <a:p>
            <a:pPr marL="342900" indent="-342900" algn="l">
              <a:buFont typeface="Wingdings" panose="05000000000000000000" pitchFamily="2" charset="2"/>
              <a:buChar char="§"/>
            </a:pPr>
            <a:r>
              <a:rPr lang="en-GB" altLang="sq-AL" sz="2800" dirty="0">
                <a:latin typeface="Cambria" panose="02040503050406030204" pitchFamily="18" charset="0"/>
                <a:ea typeface="Cambria" panose="02040503050406030204" pitchFamily="18" charset="0"/>
                <a:cs typeface="Arial" panose="020B0604020202020204" pitchFamily="34" charset="0"/>
              </a:rPr>
              <a:t>KRPP - </a:t>
            </a:r>
            <a:r>
              <a:rPr lang="en-GB" altLang="sq-AL" sz="2800" dirty="0" err="1">
                <a:latin typeface="Cambria" panose="02040503050406030204" pitchFamily="18" charset="0"/>
                <a:ea typeface="Cambria" panose="02040503050406030204" pitchFamily="18" charset="0"/>
                <a:cs typeface="Arial" panose="020B0604020202020204" pitchFamily="34" charset="0"/>
              </a:rPr>
              <a:t>udhëheqet</a:t>
            </a:r>
            <a:r>
              <a:rPr lang="en-GB" altLang="sq-AL" sz="2800" dirty="0">
                <a:latin typeface="Cambria" panose="02040503050406030204" pitchFamily="18" charset="0"/>
                <a:ea typeface="Cambria" panose="02040503050406030204" pitchFamily="18" charset="0"/>
                <a:cs typeface="Arial" panose="020B0604020202020204" pitchFamily="34" charset="0"/>
              </a:rPr>
              <a:t> nga Bordi </a:t>
            </a:r>
            <a:r>
              <a:rPr lang="en-GB" altLang="sq-AL" sz="2800" dirty="0" err="1">
                <a:latin typeface="Cambria" panose="02040503050406030204" pitchFamily="18" charset="0"/>
                <a:ea typeface="Cambria" panose="02040503050406030204" pitchFamily="18" charset="0"/>
                <a:cs typeface="Arial" panose="020B0604020202020204" pitchFamily="34" charset="0"/>
              </a:rPr>
              <a:t>prej</a:t>
            </a:r>
            <a:r>
              <a:rPr lang="en-GB" altLang="sq-AL" sz="2800" dirty="0">
                <a:latin typeface="Cambria" panose="02040503050406030204" pitchFamily="18" charset="0"/>
                <a:ea typeface="Cambria" panose="02040503050406030204" pitchFamily="18" charset="0"/>
                <a:cs typeface="Arial" panose="020B0604020202020204" pitchFamily="34" charset="0"/>
              </a:rPr>
              <a:t> </a:t>
            </a:r>
            <a:r>
              <a:rPr lang="en-GB" altLang="sq-AL" sz="2800" b="1" dirty="0">
                <a:latin typeface="Cambria" panose="02040503050406030204" pitchFamily="18" charset="0"/>
                <a:ea typeface="Cambria" panose="02040503050406030204" pitchFamily="18" charset="0"/>
                <a:cs typeface="Arial" panose="020B0604020202020204" pitchFamily="34" charset="0"/>
              </a:rPr>
              <a:t>3 </a:t>
            </a:r>
            <a:r>
              <a:rPr lang="en-GB" altLang="sq-AL" sz="2800" b="1" dirty="0" err="1">
                <a:latin typeface="Cambria" panose="02040503050406030204" pitchFamily="18" charset="0"/>
                <a:ea typeface="Cambria" panose="02040503050406030204" pitchFamily="18" charset="0"/>
                <a:cs typeface="Arial" panose="020B0604020202020204" pitchFamily="34" charset="0"/>
              </a:rPr>
              <a:t>anëtarëve</a:t>
            </a:r>
            <a:r>
              <a:rPr lang="en-GB" altLang="sq-AL" sz="2800" b="1" dirty="0">
                <a:latin typeface="Cambria" panose="02040503050406030204" pitchFamily="18" charset="0"/>
                <a:ea typeface="Cambria" panose="02040503050406030204" pitchFamily="18" charset="0"/>
                <a:cs typeface="Arial" panose="020B0604020202020204" pitchFamily="34" charset="0"/>
              </a:rPr>
              <a:t> </a:t>
            </a:r>
            <a:r>
              <a:rPr lang="en-GB" altLang="sq-AL" sz="2800" dirty="0">
                <a:latin typeface="Cambria" panose="02040503050406030204" pitchFamily="18" charset="0"/>
                <a:ea typeface="Cambria" panose="02040503050406030204" pitchFamily="18" charset="0"/>
                <a:cs typeface="Arial" panose="020B0604020202020204" pitchFamily="34" charset="0"/>
              </a:rPr>
              <a:t>q</a:t>
            </a:r>
            <a:r>
              <a:rPr lang="sq-AL" altLang="sq-AL" sz="2800" dirty="0">
                <a:latin typeface="Cambria" panose="02040503050406030204" pitchFamily="18" charset="0"/>
                <a:ea typeface="Cambria" panose="02040503050406030204" pitchFamily="18" charset="0"/>
                <a:cs typeface="Arial" panose="020B0604020202020204" pitchFamily="34" charset="0"/>
              </a:rPr>
              <a:t>ë </a:t>
            </a:r>
            <a:r>
              <a:rPr lang="en-GB" altLang="sq-AL" sz="2800" dirty="0" err="1">
                <a:latin typeface="Cambria" panose="02040503050406030204" pitchFamily="18" charset="0"/>
                <a:ea typeface="Cambria" panose="02040503050406030204" pitchFamily="18" charset="0"/>
                <a:cs typeface="Arial" panose="020B0604020202020204" pitchFamily="34" charset="0"/>
              </a:rPr>
              <a:t>propozohen</a:t>
            </a:r>
            <a:r>
              <a:rPr lang="en-GB" altLang="sq-AL" sz="2800" dirty="0">
                <a:latin typeface="Cambria" panose="02040503050406030204" pitchFamily="18" charset="0"/>
                <a:ea typeface="Cambria" panose="02040503050406030204" pitchFamily="18" charset="0"/>
                <a:cs typeface="Arial" panose="020B0604020202020204" pitchFamily="34" charset="0"/>
              </a:rPr>
              <a:t> nga </a:t>
            </a:r>
            <a:r>
              <a:rPr lang="en-GB" altLang="sq-AL" sz="2800" dirty="0" err="1">
                <a:latin typeface="Cambria" panose="02040503050406030204" pitchFamily="18" charset="0"/>
                <a:ea typeface="Cambria" panose="02040503050406030204" pitchFamily="18" charset="0"/>
                <a:cs typeface="Arial" panose="020B0604020202020204" pitchFamily="34" charset="0"/>
              </a:rPr>
              <a:t>Qeveria</a:t>
            </a:r>
            <a:r>
              <a:rPr lang="en-GB" altLang="sq-AL" sz="2800" dirty="0">
                <a:latin typeface="Cambria" panose="02040503050406030204" pitchFamily="18" charset="0"/>
                <a:ea typeface="Cambria" panose="02040503050406030204" pitchFamily="18" charset="0"/>
                <a:cs typeface="Arial" panose="020B0604020202020204" pitchFamily="34" charset="0"/>
              </a:rPr>
              <a:t>, </a:t>
            </a:r>
            <a:r>
              <a:rPr lang="en-GB" altLang="sq-AL" sz="2800" dirty="0" err="1">
                <a:latin typeface="Cambria" panose="02040503050406030204" pitchFamily="18" charset="0"/>
                <a:ea typeface="Cambria" panose="02040503050406030204" pitchFamily="18" charset="0"/>
                <a:cs typeface="Arial" panose="020B0604020202020204" pitchFamily="34" charset="0"/>
              </a:rPr>
              <a:t>kurse</a:t>
            </a:r>
            <a:r>
              <a:rPr lang="en-GB" altLang="sq-AL" sz="2800" dirty="0">
                <a:latin typeface="Cambria" panose="02040503050406030204" pitchFamily="18" charset="0"/>
                <a:ea typeface="Cambria" panose="02040503050406030204" pitchFamily="18" charset="0"/>
                <a:cs typeface="Arial" panose="020B0604020202020204" pitchFamily="34" charset="0"/>
              </a:rPr>
              <a:t> </a:t>
            </a:r>
            <a:r>
              <a:rPr lang="en-GB" altLang="sq-AL" sz="2800" dirty="0" err="1">
                <a:latin typeface="Cambria" panose="02040503050406030204" pitchFamily="18" charset="0"/>
                <a:ea typeface="Cambria" panose="02040503050406030204" pitchFamily="18" charset="0"/>
                <a:cs typeface="Arial" panose="020B0604020202020204" pitchFamily="34" charset="0"/>
              </a:rPr>
              <a:t>emërohen</a:t>
            </a:r>
            <a:r>
              <a:rPr lang="en-GB" altLang="sq-AL" sz="2800" dirty="0">
                <a:latin typeface="Cambria" panose="02040503050406030204" pitchFamily="18" charset="0"/>
                <a:ea typeface="Cambria" panose="02040503050406030204" pitchFamily="18" charset="0"/>
                <a:cs typeface="Arial" panose="020B0604020202020204" pitchFamily="34" charset="0"/>
              </a:rPr>
              <a:t> nga </a:t>
            </a:r>
            <a:r>
              <a:rPr lang="en-GB" altLang="sq-AL" sz="2800" dirty="0" err="1">
                <a:latin typeface="Cambria" panose="02040503050406030204" pitchFamily="18" charset="0"/>
                <a:ea typeface="Cambria" panose="02040503050406030204" pitchFamily="18" charset="0"/>
                <a:cs typeface="Arial" panose="020B0604020202020204" pitchFamily="34" charset="0"/>
              </a:rPr>
              <a:t>Kuvendi</a:t>
            </a:r>
            <a:r>
              <a:rPr lang="en-GB" altLang="sq-AL" sz="2800" dirty="0">
                <a:latin typeface="Cambria" panose="02040503050406030204" pitchFamily="18" charset="0"/>
                <a:ea typeface="Cambria" panose="02040503050406030204" pitchFamily="18" charset="0"/>
                <a:cs typeface="Arial" panose="020B0604020202020204" pitchFamily="34" charset="0"/>
              </a:rPr>
              <a:t>, me </a:t>
            </a:r>
            <a:r>
              <a:rPr lang="en-GB" altLang="sq-AL" sz="2800" dirty="0" err="1">
                <a:latin typeface="Cambria" panose="02040503050406030204" pitchFamily="18" charset="0"/>
                <a:ea typeface="Cambria" panose="02040503050406030204" pitchFamily="18" charset="0"/>
                <a:cs typeface="Arial" panose="020B0604020202020204" pitchFamily="34" charset="0"/>
              </a:rPr>
              <a:t>mandat</a:t>
            </a:r>
            <a:r>
              <a:rPr lang="en-GB" altLang="sq-AL" sz="2800" dirty="0">
                <a:latin typeface="Cambria" panose="02040503050406030204" pitchFamily="18" charset="0"/>
                <a:ea typeface="Cambria" panose="02040503050406030204" pitchFamily="18" charset="0"/>
                <a:cs typeface="Arial" panose="020B0604020202020204" pitchFamily="34" charset="0"/>
              </a:rPr>
              <a:t> 5 </a:t>
            </a:r>
            <a:r>
              <a:rPr lang="en-GB" altLang="sq-AL" sz="2800" dirty="0" err="1">
                <a:latin typeface="Cambria" panose="02040503050406030204" pitchFamily="18" charset="0"/>
                <a:ea typeface="Cambria" panose="02040503050406030204" pitchFamily="18" charset="0"/>
                <a:cs typeface="Arial" panose="020B0604020202020204" pitchFamily="34" charset="0"/>
              </a:rPr>
              <a:t>vjeçarë</a:t>
            </a:r>
            <a:r>
              <a:rPr lang="en-GB" altLang="sq-AL" sz="2800" dirty="0">
                <a:latin typeface="Cambria" panose="02040503050406030204" pitchFamily="18" charset="0"/>
                <a:ea typeface="Cambria" panose="02040503050406030204" pitchFamily="18" charset="0"/>
                <a:cs typeface="Arial" panose="020B0604020202020204" pitchFamily="34" charset="0"/>
              </a:rPr>
              <a:t>.</a:t>
            </a:r>
            <a:endParaRPr lang="en-US" sz="2800" dirty="0">
              <a:latin typeface="Cambria" panose="02040503050406030204" pitchFamily="18" charset="0"/>
              <a:ea typeface="Cambria" panose="02040503050406030204" pitchFamily="18" charset="0"/>
              <a:cs typeface="Arial" panose="020B0604020202020204" pitchFamily="34" charset="0"/>
            </a:endParaRPr>
          </a:p>
          <a:p>
            <a:pPr marL="457200" indent="-457200" algn="l">
              <a:buFont typeface="Wingdings" panose="05000000000000000000" pitchFamily="2" charset="2"/>
              <a:buChar char="§"/>
            </a:pPr>
            <a:endParaRPr lang="en-US" sz="2800" dirty="0">
              <a:latin typeface="Cambria" panose="02040503050406030204" pitchFamily="18" charset="0"/>
              <a:ea typeface="Cambria" panose="02040503050406030204" pitchFamily="18" charset="0"/>
            </a:endParaRPr>
          </a:p>
          <a:p>
            <a:pPr marL="342900" indent="-342900" algn="l">
              <a:buFont typeface="Wingdings" panose="05000000000000000000" pitchFamily="2" charset="2"/>
              <a:buChar char="§"/>
            </a:pPr>
            <a:r>
              <a:rPr lang="en-US" sz="2800" dirty="0">
                <a:latin typeface="Cambria" panose="02040503050406030204" pitchFamily="18" charset="0"/>
                <a:ea typeface="Cambria" panose="02040503050406030204" pitchFamily="18" charset="0"/>
              </a:rPr>
              <a:t>A</a:t>
            </a:r>
            <a:r>
              <a:rPr lang="sq-AL" sz="2800" dirty="0">
                <a:latin typeface="Cambria" panose="02040503050406030204" pitchFamily="18" charset="0"/>
                <a:ea typeface="Cambria" panose="02040503050406030204" pitchFamily="18" charset="0"/>
              </a:rPr>
              <a:t>nëtaret e bordit te KRPP-se nuk mund </a:t>
            </a:r>
            <a:r>
              <a:rPr lang="sq-AL" sz="2800" b="1" dirty="0">
                <a:latin typeface="Cambria" panose="02040503050406030204" pitchFamily="18" charset="0"/>
                <a:ea typeface="Cambria" panose="02040503050406030204" pitchFamily="18" charset="0"/>
              </a:rPr>
              <a:t>te riemërohen </a:t>
            </a:r>
            <a:r>
              <a:rPr lang="sq-AL" sz="2800" dirty="0">
                <a:latin typeface="Cambria" panose="02040503050406030204" pitchFamily="18" charset="0"/>
                <a:ea typeface="Cambria" panose="02040503050406030204" pitchFamily="18" charset="0"/>
              </a:rPr>
              <a:t>si dhe ne mënyre qe te mos ndërpritet funksionimi i KRPP-se anëtaret e bordit, pas skadimit te emërimit prej 5 vitesh, vazhdojnë mandatin deri sa te zgjedhën anëtaret e rije.</a:t>
            </a:r>
            <a:endParaRPr lang="en-US" sz="2800" dirty="0">
              <a:latin typeface="Cambria" panose="02040503050406030204" pitchFamily="18" charset="0"/>
              <a:ea typeface="Cambria" panose="02040503050406030204" pitchFamily="18" charset="0"/>
            </a:endParaRPr>
          </a:p>
          <a:p>
            <a:pPr marL="342900" indent="-342900" algn="l">
              <a:buFont typeface="Wingdings" panose="05000000000000000000" pitchFamily="2" charset="2"/>
              <a:buChar char="§"/>
            </a:pPr>
            <a:endParaRPr lang="en-US" sz="2800" dirty="0">
              <a:latin typeface="Cambria" panose="02040503050406030204" pitchFamily="18" charset="0"/>
              <a:ea typeface="Cambria" panose="02040503050406030204" pitchFamily="18" charset="0"/>
            </a:endParaRPr>
          </a:p>
          <a:p>
            <a:pPr marL="342900" indent="-342900" algn="l">
              <a:buFont typeface="Wingdings" panose="05000000000000000000" pitchFamily="2" charset="2"/>
              <a:buChar char="§"/>
            </a:pPr>
            <a:r>
              <a:rPr lang="en-US" sz="2800" dirty="0">
                <a:latin typeface="Cambria" panose="02040503050406030204" pitchFamily="18" charset="0"/>
                <a:ea typeface="Cambria" panose="02040503050406030204" pitchFamily="18" charset="0"/>
              </a:rPr>
              <a:t>A</a:t>
            </a:r>
            <a:r>
              <a:rPr lang="sq-AL" sz="2800" dirty="0">
                <a:latin typeface="Cambria" panose="02040503050406030204" pitchFamily="18" charset="0"/>
                <a:ea typeface="Cambria" panose="02040503050406030204" pitchFamily="18" charset="0"/>
              </a:rPr>
              <a:t>nëtaret e bordit te KRPP-se duhet te të </a:t>
            </a:r>
            <a:r>
              <a:rPr lang="sq-AL" sz="2800" b="1" dirty="0">
                <a:latin typeface="Cambria" panose="02040503050406030204" pitchFamily="18" charset="0"/>
                <a:ea typeface="Cambria" panose="02040503050406030204" pitchFamily="18" charset="0"/>
              </a:rPr>
              <a:t>përmbushin kushtet </a:t>
            </a:r>
            <a:r>
              <a:rPr lang="sq-AL" sz="2800" dirty="0">
                <a:latin typeface="Cambria" panose="02040503050406030204" pitchFamily="18" charset="0"/>
                <a:ea typeface="Cambria" panose="02040503050406030204" pitchFamily="18" charset="0"/>
              </a:rPr>
              <a:t>si në vijim:</a:t>
            </a:r>
            <a:endParaRPr lang="en-US" sz="2800" dirty="0">
              <a:latin typeface="Cambria" panose="02040503050406030204" pitchFamily="18" charset="0"/>
              <a:ea typeface="Cambria" panose="02040503050406030204" pitchFamily="18" charset="0"/>
            </a:endParaRPr>
          </a:p>
          <a:p>
            <a:pPr algn="l"/>
            <a:endParaRPr lang="en-US" sz="2800" dirty="0">
              <a:latin typeface="Cambria" panose="02040503050406030204" pitchFamily="18" charset="0"/>
              <a:ea typeface="Cambria" panose="02040503050406030204" pitchFamily="18" charset="0"/>
            </a:endParaRPr>
          </a:p>
          <a:p>
            <a:pPr marL="342900" indent="-342900" algn="l">
              <a:buFont typeface="Wingdings" panose="05000000000000000000" pitchFamily="2" charset="2"/>
              <a:buChar char="§"/>
            </a:pPr>
            <a:r>
              <a:rPr lang="sq-AL" sz="2800" dirty="0">
                <a:latin typeface="Cambria" panose="02040503050406030204" pitchFamily="18" charset="0"/>
                <a:ea typeface="Cambria" panose="02040503050406030204" pitchFamily="18" charset="0"/>
              </a:rPr>
              <a:t> të ketë </a:t>
            </a:r>
            <a:r>
              <a:rPr lang="sq-AL" sz="2800" b="1" dirty="0">
                <a:latin typeface="Cambria" panose="02040503050406030204" pitchFamily="18" charset="0"/>
                <a:ea typeface="Cambria" panose="02040503050406030204" pitchFamily="18" charset="0"/>
              </a:rPr>
              <a:t>diplomë universitare</a:t>
            </a:r>
            <a:r>
              <a:rPr lang="en-US" sz="2800" dirty="0">
                <a:latin typeface="Cambria" panose="02040503050406030204" pitchFamily="18" charset="0"/>
                <a:ea typeface="Cambria" panose="02040503050406030204" pitchFamily="18" charset="0"/>
              </a:rPr>
              <a:t>.</a:t>
            </a:r>
          </a:p>
          <a:p>
            <a:pPr marL="342900" indent="-342900" algn="l">
              <a:buFont typeface="Wingdings" panose="05000000000000000000" pitchFamily="2" charset="2"/>
              <a:buChar char="§"/>
            </a:pPr>
            <a:r>
              <a:rPr lang="sq-AL" sz="2800" dirty="0">
                <a:latin typeface="Cambria" panose="02040503050406030204" pitchFamily="18" charset="0"/>
                <a:ea typeface="Cambria" panose="02040503050406030204" pitchFamily="18" charset="0"/>
              </a:rPr>
              <a:t> së paku pesë (</a:t>
            </a:r>
            <a:r>
              <a:rPr lang="sq-AL" sz="2800" b="1" dirty="0">
                <a:latin typeface="Cambria" panose="02040503050406030204" pitchFamily="18" charset="0"/>
                <a:ea typeface="Cambria" panose="02040503050406030204" pitchFamily="18" charset="0"/>
              </a:rPr>
              <a:t>5)vjet përvojë </a:t>
            </a:r>
            <a:r>
              <a:rPr lang="sq-AL" sz="2800" dirty="0">
                <a:latin typeface="Cambria" panose="02040503050406030204" pitchFamily="18" charset="0"/>
                <a:ea typeface="Cambria" panose="02040503050406030204" pitchFamily="18" charset="0"/>
              </a:rPr>
              <a:t>në fushën e financave publike dhe në fushën e prokurimit.</a:t>
            </a:r>
            <a:endParaRPr lang="en-US" sz="2800" dirty="0">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p:txBody>
          <a:bodyPr/>
          <a:lstStyle/>
          <a:p>
            <a:r>
              <a:rPr lang="en-US"/>
              <a:t>Departamenti per Trajnime /KRPP  </a:t>
            </a:r>
          </a:p>
        </p:txBody>
      </p:sp>
      <p:sp>
        <p:nvSpPr>
          <p:cNvPr id="5" name="Slide Number Placeholder 4"/>
          <p:cNvSpPr>
            <a:spLocks noGrp="1"/>
          </p:cNvSpPr>
          <p:nvPr>
            <p:ph type="sldNum" sz="quarter" idx="12"/>
          </p:nvPr>
        </p:nvSpPr>
        <p:spPr/>
        <p:txBody>
          <a:bodyPr/>
          <a:lstStyle/>
          <a:p>
            <a:fld id="{DCFF98CF-7F0B-4F7C-9297-12472D36FA30}" type="slidenum">
              <a:rPr lang="en-US" smtClean="0"/>
              <a:t>38</a:t>
            </a:fld>
            <a:endParaRPr lang="en-US"/>
          </a:p>
        </p:txBody>
      </p:sp>
    </p:spTree>
    <p:extLst>
      <p:ext uri="{BB962C8B-B14F-4D97-AF65-F5344CB8AC3E}">
        <p14:creationId xmlns:p14="http://schemas.microsoft.com/office/powerpoint/2010/main" val="38746507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43319"/>
            <a:ext cx="8839200" cy="542481"/>
          </a:xfrm>
        </p:spPr>
        <p:txBody>
          <a:bodyPr>
            <a:no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93</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Pezullimi dhe suspendimi i anëtarëve të KRPP-së</a:t>
            </a:r>
            <a:endParaRPr lang="en-US" sz="2400" dirty="0"/>
          </a:p>
        </p:txBody>
      </p:sp>
      <p:sp>
        <p:nvSpPr>
          <p:cNvPr id="3" name="Subtitle 2"/>
          <p:cNvSpPr>
            <a:spLocks noGrp="1"/>
          </p:cNvSpPr>
          <p:nvPr>
            <p:ph type="subTitle" idx="1"/>
          </p:nvPr>
        </p:nvSpPr>
        <p:spPr>
          <a:xfrm>
            <a:off x="152400" y="838199"/>
            <a:ext cx="8686800" cy="5518151"/>
          </a:xfrm>
        </p:spPr>
        <p:txBody>
          <a:bodyPr/>
          <a:lstStyle/>
          <a:p>
            <a:pPr marL="457200" indent="-457200" algn="l">
              <a:buFont typeface="Arial" pitchFamily="34" charset="0"/>
              <a:buChar char="•"/>
            </a:pPr>
            <a:r>
              <a:rPr lang="sq-AL" b="1" dirty="0">
                <a:latin typeface="Cambria" panose="02040503050406030204" pitchFamily="18" charset="0"/>
                <a:ea typeface="Cambria" panose="02040503050406030204" pitchFamily="18" charset="0"/>
              </a:rPr>
              <a:t>Me LPP bazik nëse </a:t>
            </a:r>
            <a:r>
              <a:rPr lang="sq-AL" dirty="0">
                <a:latin typeface="Cambria" panose="02040503050406030204" pitchFamily="18" charset="0"/>
                <a:ea typeface="Cambria" panose="02040503050406030204" pitchFamily="18" charset="0"/>
              </a:rPr>
              <a:t>Qeveria apo Kuvendi, kane konsideruar  se ka arsye për largimin e një anëtari të KRPP, ata kan</a:t>
            </a:r>
            <a:r>
              <a:rPr lang="en-US" dirty="0">
                <a:latin typeface="Cambria" panose="02040503050406030204" pitchFamily="18" charset="0"/>
                <a:ea typeface="Cambria" panose="02040503050406030204" pitchFamily="18" charset="0"/>
                <a:cs typeface="Arial" panose="020B0604020202020204" pitchFamily="34" charset="0"/>
              </a:rPr>
              <a:t>ë</a:t>
            </a:r>
            <a:r>
              <a:rPr lang="sq-AL" dirty="0">
                <a:latin typeface="Cambria" panose="02040503050406030204" pitchFamily="18" charset="0"/>
                <a:ea typeface="Cambria" panose="02040503050406030204" pitchFamily="18" charset="0"/>
              </a:rPr>
              <a:t> mundur të paraqesin çështjen për vendim </a:t>
            </a:r>
            <a:r>
              <a:rPr lang="sq-AL" b="1" dirty="0">
                <a:latin typeface="Cambria" panose="02040503050406030204" pitchFamily="18" charset="0"/>
                <a:ea typeface="Cambria" panose="02040503050406030204" pitchFamily="18" charset="0"/>
              </a:rPr>
              <a:t>në gjykatën kompetente</a:t>
            </a:r>
            <a:r>
              <a:rPr lang="en-US" b="1" dirty="0">
                <a:latin typeface="Cambria" panose="02040503050406030204" pitchFamily="18" charset="0"/>
                <a:ea typeface="Cambria" panose="02040503050406030204" pitchFamily="18" charset="0"/>
              </a:rPr>
              <a:t>.</a:t>
            </a:r>
            <a:endParaRPr lang="en-US" dirty="0">
              <a:latin typeface="Cambria" panose="02040503050406030204" pitchFamily="18" charset="0"/>
              <a:ea typeface="Cambria" panose="02040503050406030204" pitchFamily="18" charset="0"/>
            </a:endParaRPr>
          </a:p>
          <a:p>
            <a:pPr marL="457200" indent="-457200" algn="l"/>
            <a:r>
              <a:rPr lang="sq-AL" dirty="0">
                <a:latin typeface="Cambria" panose="02040503050406030204" pitchFamily="18" charset="0"/>
                <a:ea typeface="Cambria" panose="02040503050406030204" pitchFamily="18" charset="0"/>
              </a:rPr>
              <a:t> </a:t>
            </a:r>
            <a:endParaRPr lang="en-US" dirty="0">
              <a:latin typeface="Cambria" panose="02040503050406030204" pitchFamily="18" charset="0"/>
              <a:ea typeface="Cambria" panose="02040503050406030204" pitchFamily="18" charset="0"/>
            </a:endParaRPr>
          </a:p>
          <a:p>
            <a:pPr marL="457200" indent="-457200" algn="l">
              <a:buFont typeface="Arial" pitchFamily="34" charset="0"/>
              <a:buChar char="•"/>
            </a:pPr>
            <a:r>
              <a:rPr lang="en-US" dirty="0" err="1">
                <a:latin typeface="Cambria" panose="02040503050406030204" pitchFamily="18" charset="0"/>
                <a:ea typeface="Cambria" panose="02040503050406030204" pitchFamily="18" charset="0"/>
              </a:rPr>
              <a:t>Tani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sipas</a:t>
            </a:r>
            <a:r>
              <a:rPr lang="en-US" dirty="0">
                <a:latin typeface="Cambria" panose="02040503050406030204" pitchFamily="18" charset="0"/>
                <a:ea typeface="Cambria" panose="02040503050406030204" pitchFamily="18" charset="0"/>
              </a:rPr>
              <a:t> LPP- nenit 93 </a:t>
            </a:r>
            <a:r>
              <a:rPr lang="sq-AL" dirty="0">
                <a:latin typeface="Cambria" panose="02040503050406030204" pitchFamily="18" charset="0"/>
                <a:ea typeface="Cambria" panose="02040503050406030204" pitchFamily="18" charset="0"/>
              </a:rPr>
              <a:t>një anëtar i bordit te KRPP-se suspendohet apo largohet  nëse i nënshtrohen </a:t>
            </a:r>
            <a:r>
              <a:rPr lang="sq-AL" b="1" dirty="0">
                <a:latin typeface="Cambria" panose="02040503050406030204" pitchFamily="18" charset="0"/>
                <a:ea typeface="Cambria" panose="02040503050406030204" pitchFamily="18" charset="0"/>
              </a:rPr>
              <a:t>një procedure gjyqësore</a:t>
            </a:r>
            <a:r>
              <a:rPr lang="sq-AL" dirty="0">
                <a:latin typeface="Cambria" panose="02040503050406030204" pitchFamily="18" charset="0"/>
                <a:ea typeface="Cambria" panose="02040503050406030204" pitchFamily="18" charset="0"/>
              </a:rPr>
              <a:t> </a:t>
            </a:r>
            <a:r>
              <a:rPr lang="sq-AL" b="1" dirty="0">
                <a:latin typeface="Cambria" panose="02040503050406030204" pitchFamily="18" charset="0"/>
                <a:ea typeface="Cambria" panose="02040503050406030204" pitchFamily="18" charset="0"/>
              </a:rPr>
              <a:t>në të cilën akuzohen për vepër penale </a:t>
            </a:r>
            <a:r>
              <a:rPr lang="sq-AL" dirty="0">
                <a:latin typeface="Cambria" panose="02040503050406030204" pitchFamily="18" charset="0"/>
                <a:ea typeface="Cambria" panose="02040503050406030204" pitchFamily="18" charset="0"/>
              </a:rPr>
              <a:t>apo nëse ka kryer ndonjë vepër që bie ndesh me </a:t>
            </a:r>
            <a:r>
              <a:rPr lang="sq-AL" b="1" dirty="0">
                <a:latin typeface="Cambria" panose="02040503050406030204" pitchFamily="18" charset="0"/>
                <a:ea typeface="Cambria" panose="02040503050406030204" pitchFamily="18" charset="0"/>
              </a:rPr>
              <a:t>etikën profesionale </a:t>
            </a:r>
            <a:r>
              <a:rPr lang="sq-AL" dirty="0">
                <a:latin typeface="Cambria" panose="02040503050406030204" pitchFamily="18" charset="0"/>
                <a:ea typeface="Cambria" panose="02040503050406030204" pitchFamily="18" charset="0"/>
              </a:rPr>
              <a:t>dhe </a:t>
            </a:r>
            <a:r>
              <a:rPr lang="sq-AL" b="1" dirty="0">
                <a:latin typeface="Cambria" panose="02040503050406030204" pitchFamily="18" charset="0"/>
                <a:ea typeface="Cambria" panose="02040503050406030204" pitchFamily="18" charset="0"/>
              </a:rPr>
              <a:t>profesionalizimin.</a:t>
            </a:r>
            <a:endParaRPr lang="en-US" b="1" dirty="0">
              <a:latin typeface="Cambria" panose="02040503050406030204" pitchFamily="18" charset="0"/>
              <a:ea typeface="Cambria" panose="02040503050406030204" pitchFamily="18" charset="0"/>
            </a:endParaRPr>
          </a:p>
          <a:p>
            <a:pPr marL="457200" indent="-457200" algn="l"/>
            <a:endParaRPr lang="en-US" dirty="0">
              <a:latin typeface="Cambria" panose="02040503050406030204" pitchFamily="18" charset="0"/>
              <a:ea typeface="Cambria" panose="02040503050406030204" pitchFamily="18" charset="0"/>
            </a:endParaRPr>
          </a:p>
          <a:p>
            <a:pPr marL="457200" indent="-457200" algn="l">
              <a:buFont typeface="Arial" pitchFamily="34" charset="0"/>
              <a:buChar char="•"/>
            </a:pPr>
            <a:r>
              <a:rPr lang="sq-AL" dirty="0">
                <a:latin typeface="Cambria" panose="02040503050406030204" pitchFamily="18" charset="0"/>
                <a:ea typeface="Cambria" panose="02040503050406030204" pitchFamily="18" charset="0"/>
              </a:rPr>
              <a:t>Mënyra e largimit apo suspendimit është e njëjte me atë te emërimit d.m.th </a:t>
            </a:r>
            <a:r>
              <a:rPr lang="sq-AL" b="1" dirty="0">
                <a:latin typeface="Cambria" panose="02040503050406030204" pitchFamily="18" charset="0"/>
                <a:ea typeface="Cambria" panose="02040503050406030204" pitchFamily="18" charset="0"/>
              </a:rPr>
              <a:t>Qeveria i propozon për largim </a:t>
            </a:r>
            <a:r>
              <a:rPr lang="sq-AL" dirty="0">
                <a:latin typeface="Cambria" panose="02040503050406030204" pitchFamily="18" charset="0"/>
                <a:ea typeface="Cambria" panose="02040503050406030204" pitchFamily="18" charset="0"/>
              </a:rPr>
              <a:t>ndërsa </a:t>
            </a:r>
            <a:r>
              <a:rPr lang="sq-AL" b="1" dirty="0">
                <a:latin typeface="Cambria" panose="02040503050406030204" pitchFamily="18" charset="0"/>
                <a:ea typeface="Cambria" panose="02040503050406030204" pitchFamily="18" charset="0"/>
              </a:rPr>
              <a:t>Parlamenti </a:t>
            </a:r>
            <a:r>
              <a:rPr lang="sq-AL" dirty="0">
                <a:latin typeface="Cambria" panose="02040503050406030204" pitchFamily="18" charset="0"/>
                <a:ea typeface="Cambria" panose="02040503050406030204" pitchFamily="18" charset="0"/>
              </a:rPr>
              <a:t> </a:t>
            </a:r>
            <a:r>
              <a:rPr lang="sq-AL" b="1" dirty="0">
                <a:latin typeface="Cambria" panose="02040503050406030204" pitchFamily="18" charset="0"/>
                <a:ea typeface="Cambria" panose="02040503050406030204" pitchFamily="18" charset="0"/>
              </a:rPr>
              <a:t>aprovon</a:t>
            </a:r>
            <a:r>
              <a:rPr lang="sq-AL" dirty="0">
                <a:latin typeface="Cambria" panose="02040503050406030204" pitchFamily="18" charset="0"/>
                <a:ea typeface="Cambria" panose="02040503050406030204" pitchFamily="18" charset="0"/>
              </a:rPr>
              <a:t> kërkesën e Qeverise.  </a:t>
            </a:r>
            <a:endParaRPr lang="en-US" dirty="0">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p:txBody>
          <a:bodyPr/>
          <a:lstStyle/>
          <a:p>
            <a:r>
              <a:rPr lang="en-US"/>
              <a:t>Departamenti per Trajnime /KRPP  </a:t>
            </a:r>
          </a:p>
        </p:txBody>
      </p:sp>
      <p:sp>
        <p:nvSpPr>
          <p:cNvPr id="5" name="Slide Number Placeholder 4"/>
          <p:cNvSpPr>
            <a:spLocks noGrp="1"/>
          </p:cNvSpPr>
          <p:nvPr>
            <p:ph type="sldNum" sz="quarter" idx="12"/>
          </p:nvPr>
        </p:nvSpPr>
        <p:spPr/>
        <p:txBody>
          <a:bodyPr/>
          <a:lstStyle/>
          <a:p>
            <a:fld id="{DCFF98CF-7F0B-4F7C-9297-12472D36FA30}" type="slidenum">
              <a:rPr lang="en-US" smtClean="0"/>
              <a:t>39</a:t>
            </a:fld>
            <a:endParaRPr lang="en-US"/>
          </a:p>
        </p:txBody>
      </p:sp>
    </p:spTree>
    <p:extLst>
      <p:ext uri="{BB962C8B-B14F-4D97-AF65-F5344CB8AC3E}">
        <p14:creationId xmlns:p14="http://schemas.microsoft.com/office/powerpoint/2010/main" val="3980518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990600" y="152400"/>
            <a:ext cx="7772400" cy="457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Historia e sistemit Kombëtar te Prokurimi</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 </a:t>
            </a:r>
            <a:b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685800"/>
            <a:ext cx="9144000" cy="6172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lvl="1">
              <a:buNone/>
            </a:pPr>
            <a:r>
              <a:rPr lang="sq-AL" u="sng" dirty="0">
                <a:latin typeface="Cambria" panose="02040503050406030204" pitchFamily="18" charset="0"/>
                <a:ea typeface="Cambria" panose="02040503050406030204" pitchFamily="18" charset="0"/>
                <a:cs typeface="Arial" panose="020B0604020202020204" pitchFamily="34" charset="0"/>
              </a:rPr>
              <a:t>Ligji i pare </a:t>
            </a:r>
            <a:r>
              <a:rPr lang="sq-AL" dirty="0">
                <a:latin typeface="Cambria" panose="02040503050406030204" pitchFamily="18" charset="0"/>
                <a:ea typeface="Cambria" panose="02040503050406030204" pitchFamily="18" charset="0"/>
                <a:cs typeface="Arial" panose="020B0604020202020204" pitchFamily="34" charset="0"/>
              </a:rPr>
              <a:t>për prokurimin publik n</a:t>
            </a:r>
            <a:r>
              <a:rPr lang="en-US" dirty="0">
                <a:latin typeface="Cambria" panose="02040503050406030204" pitchFamily="18" charset="0"/>
                <a:ea typeface="Cambria" panose="02040503050406030204" pitchFamily="18" charset="0"/>
                <a:cs typeface="Arial" panose="020B0604020202020204" pitchFamily="34" charset="0"/>
              </a:rPr>
              <a:t>ë</a:t>
            </a:r>
            <a:r>
              <a:rPr lang="sq-AL" dirty="0">
                <a:latin typeface="Cambria" panose="02040503050406030204" pitchFamily="18" charset="0"/>
                <a:ea typeface="Cambria" panose="02040503050406030204" pitchFamily="18" charset="0"/>
                <a:cs typeface="Arial" panose="020B0604020202020204" pitchFamily="34" charset="0"/>
              </a:rPr>
              <a:t> </a:t>
            </a:r>
            <a:r>
              <a:rPr lang="sq-AL" dirty="0" err="1">
                <a:latin typeface="Cambria" panose="02040503050406030204" pitchFamily="18" charset="0"/>
                <a:ea typeface="Cambria" panose="02040503050406030204" pitchFamily="18" charset="0"/>
                <a:cs typeface="Arial" panose="020B0604020202020204" pitchFamily="34" charset="0"/>
              </a:rPr>
              <a:t>kosov</a:t>
            </a:r>
            <a:r>
              <a:rPr lang="en-US" dirty="0">
                <a:latin typeface="Cambria" panose="02040503050406030204" pitchFamily="18" charset="0"/>
                <a:ea typeface="Cambria" panose="02040503050406030204" pitchFamily="18" charset="0"/>
                <a:cs typeface="Arial" panose="020B0604020202020204" pitchFamily="34" charset="0"/>
              </a:rPr>
              <a:t>ë</a:t>
            </a:r>
          </a:p>
          <a:p>
            <a:pPr lvl="1">
              <a:buNone/>
            </a:pPr>
            <a:endParaRPr lang="en-US" dirty="0">
              <a:latin typeface="Cambria" panose="02040503050406030204" pitchFamily="18" charset="0"/>
              <a:ea typeface="Cambria" panose="02040503050406030204" pitchFamily="18" charset="0"/>
              <a:cs typeface="Arial" panose="020B0604020202020204" pitchFamily="34" charset="0"/>
            </a:endParaRPr>
          </a:p>
          <a:p>
            <a:pPr marL="0">
              <a:spcBef>
                <a:spcPts val="0"/>
              </a:spcBef>
            </a:pPr>
            <a:r>
              <a:rPr lang="sq-AL" sz="2400" dirty="0">
                <a:latin typeface="Cambria" panose="02040503050406030204" pitchFamily="18" charset="0"/>
                <a:ea typeface="Cambria" panose="02040503050406030204" pitchFamily="18" charset="0"/>
                <a:cs typeface="Arial" panose="020B0604020202020204" pitchFamily="34" charset="0"/>
              </a:rPr>
              <a:t>Ligji</a:t>
            </a:r>
            <a:r>
              <a:rPr lang="en-US" sz="2400" dirty="0">
                <a:latin typeface="Cambria" panose="02040503050406030204" pitchFamily="18" charset="0"/>
                <a:ea typeface="Cambria" panose="02040503050406030204" pitchFamily="18" charset="0"/>
                <a:cs typeface="Arial" panose="020B0604020202020204" pitchFamily="34" charset="0"/>
              </a:rPr>
              <a:t>n e </a:t>
            </a:r>
            <a:r>
              <a:rPr lang="en-US" sz="2400" dirty="0" err="1">
                <a:latin typeface="Cambria" panose="02040503050406030204" pitchFamily="18" charset="0"/>
                <a:ea typeface="Cambria" panose="02040503050406030204" pitchFamily="18" charset="0"/>
                <a:cs typeface="Arial" panose="020B0604020202020204" pitchFamily="34" charset="0"/>
              </a:rPr>
              <a:t>parë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a:t>
            </a:r>
            <a:r>
              <a:rPr lang="en-US" sz="2400" dirty="0" err="1">
                <a:latin typeface="Cambria" panose="02040503050406030204" pitchFamily="18" charset="0"/>
                <a:ea typeface="Cambria" panose="02040503050406030204" pitchFamily="18" charset="0"/>
                <a:cs typeface="Arial" panose="020B0604020202020204" pitchFamily="34" charset="0"/>
              </a:rPr>
              <a:t>rokurim</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a:t>
            </a:r>
            <a:r>
              <a:rPr lang="en-US" sz="2400" dirty="0" err="1">
                <a:latin typeface="Cambria" panose="02040503050406030204" pitchFamily="18" charset="0"/>
                <a:ea typeface="Cambria" panose="02040503050406030204" pitchFamily="18" charset="0"/>
                <a:cs typeface="Arial" panose="020B0604020202020204" pitchFamily="34" charset="0"/>
              </a:rPr>
              <a:t>ublik</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dirty="0" err="1">
                <a:latin typeface="Cambria" panose="02040503050406030204" pitchFamily="18" charset="0"/>
                <a:ea typeface="Cambria" panose="02040503050406030204" pitchFamily="18" charset="0"/>
                <a:cs typeface="Arial" panose="020B0604020202020204" pitchFamily="34" charset="0"/>
              </a:rPr>
              <a:t>kosov</a:t>
            </a:r>
            <a:r>
              <a:rPr lang="en-US" sz="2400" dirty="0">
                <a:latin typeface="Cambria" panose="02040503050406030204" pitchFamily="18" charset="0"/>
                <a:ea typeface="Cambria" panose="02040503050406030204" pitchFamily="18" charset="0"/>
                <a:cs typeface="Arial" panose="020B0604020202020204" pitchFamily="34" charset="0"/>
              </a:rPr>
              <a:t>ë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aprovuar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nga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kuvendi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Kosovës</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është Ligji Nr. 2003/17i cili ka hyr</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fuqi me 9 qershor 2004.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a:spcBef>
                <a:spcPts val="0"/>
              </a:spcBef>
            </a:pPr>
            <a:r>
              <a:rPr lang="sq-AL" sz="2400" dirty="0">
                <a:latin typeface="Cambria" panose="02040503050406030204" pitchFamily="18" charset="0"/>
                <a:ea typeface="Cambria" panose="02040503050406030204" pitchFamily="18" charset="0"/>
                <a:cs typeface="Arial" panose="020B0604020202020204" pitchFamily="34" charset="0"/>
              </a:rPr>
              <a:t>Ky ligj, 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krahasim me IAF Nr. 2/1999, ofronte një </a:t>
            </a:r>
            <a:r>
              <a:rPr lang="sq-AL" sz="2400" dirty="0" err="1">
                <a:latin typeface="Cambria" panose="02040503050406030204" pitchFamily="18" charset="0"/>
                <a:ea typeface="Cambria" panose="02040503050406030204" pitchFamily="18" charset="0"/>
                <a:cs typeface="Arial" panose="020B0604020202020204" pitchFamily="34" charset="0"/>
              </a:rPr>
              <a:t>korniz</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b="1" dirty="0" err="1">
                <a:latin typeface="Cambria" panose="02040503050406030204" pitchFamily="18" charset="0"/>
                <a:ea typeface="Cambria" panose="02040503050406030204" pitchFamily="18" charset="0"/>
                <a:cs typeface="Arial" panose="020B0604020202020204" pitchFamily="34" charset="0"/>
              </a:rPr>
              <a:t>shum</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b="1" dirty="0">
                <a:latin typeface="Cambria" panose="02040503050406030204" pitchFamily="18" charset="0"/>
                <a:ea typeface="Cambria" panose="02040503050406030204" pitchFamily="18" charset="0"/>
                <a:cs typeface="Arial" panose="020B0604020202020204" pitchFamily="34" charset="0"/>
              </a:rPr>
              <a:t> me gjithëpërfshirëse për prokurimin publik .</a:t>
            </a:r>
            <a:r>
              <a:rPr lang="sq-AL" sz="2400" dirty="0">
                <a:latin typeface="Cambria" panose="02040503050406030204" pitchFamily="18" charset="0"/>
                <a:ea typeface="Cambria" panose="02040503050406030204" pitchFamily="18" charset="0"/>
                <a:cs typeface="Arial" panose="020B0604020202020204" pitchFamily="34" charset="0"/>
              </a:rPr>
              <a:t> </a:t>
            </a: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marL="0">
              <a:spcBef>
                <a:spcPts val="0"/>
              </a:spcBef>
            </a:pPr>
            <a:r>
              <a:rPr lang="sq-AL" sz="2400" dirty="0">
                <a:latin typeface="Cambria" panose="02040503050406030204" pitchFamily="18" charset="0"/>
                <a:ea typeface="Cambria" panose="02040503050406030204" pitchFamily="18" charset="0"/>
                <a:cs typeface="Arial" panose="020B0604020202020204" pitchFamily="34" charset="0"/>
              </a:rPr>
              <a:t>Ky ligj 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një </a:t>
            </a:r>
            <a:r>
              <a:rPr lang="sq-AL" sz="2400" dirty="0" err="1">
                <a:latin typeface="Cambria" panose="02040503050406030204" pitchFamily="18" charset="0"/>
                <a:ea typeface="Cambria" panose="02040503050406030204" pitchFamily="18" charset="0"/>
                <a:cs typeface="Arial" panose="020B0604020202020204" pitchFamily="34" charset="0"/>
              </a:rPr>
              <a:t>mas</a:t>
            </a:r>
            <a:r>
              <a:rPr lang="sq-AL" sz="2400" dirty="0">
                <a:latin typeface="Cambria" panose="02040503050406030204" pitchFamily="18" charset="0"/>
                <a:ea typeface="Cambria" panose="02040503050406030204" pitchFamily="18" charset="0"/>
                <a:cs typeface="Arial" panose="020B0604020202020204" pitchFamily="34" charset="0"/>
              </a:rPr>
              <a:t> mjaft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madhe mundësoj ngritjen e transparencës </a:t>
            </a:r>
            <a:r>
              <a:rPr lang="sq-AL" sz="2400" dirty="0" err="1">
                <a:latin typeface="Cambria" panose="02040503050406030204" pitchFamily="18" charset="0"/>
                <a:ea typeface="Cambria" panose="02040503050406030204" pitchFamily="18" charset="0"/>
                <a:cs typeface="Arial" panose="020B0604020202020204" pitchFamily="34" charset="0"/>
              </a:rPr>
              <a:t>gjat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kryerjes s</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aktiviteteve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prokurimit publik 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dirty="0" err="1">
                <a:latin typeface="Cambria" panose="02040503050406030204" pitchFamily="18" charset="0"/>
                <a:ea typeface="Cambria" panose="02040503050406030204" pitchFamily="18" charset="0"/>
                <a:cs typeface="Arial" panose="020B0604020202020204" pitchFamily="34" charset="0"/>
              </a:rPr>
              <a:t>Kosov</a:t>
            </a:r>
            <a:r>
              <a:rPr lang="en-US" sz="2400" dirty="0">
                <a:latin typeface="Cambria" panose="02040503050406030204" pitchFamily="18" charset="0"/>
                <a:ea typeface="Cambria" panose="02040503050406030204" pitchFamily="18" charset="0"/>
                <a:cs typeface="Arial" panose="020B0604020202020204" pitchFamily="34" charset="0"/>
              </a:rPr>
              <a:t>ë.</a:t>
            </a:r>
            <a:endParaRPr lang="sq-AL" sz="2400" dirty="0">
              <a:latin typeface="Cambria" panose="02040503050406030204" pitchFamily="18" charset="0"/>
              <a:ea typeface="Cambria" panose="02040503050406030204" pitchFamily="18" charset="0"/>
              <a:cs typeface="Arial" panose="020B0604020202020204" pitchFamily="34" charset="0"/>
            </a:endParaRPr>
          </a:p>
          <a:p>
            <a:pPr marL="0">
              <a:spcBef>
                <a:spcPts val="0"/>
              </a:spcBef>
            </a:pPr>
            <a:r>
              <a:rPr lang="sq-AL" sz="2400" dirty="0">
                <a:latin typeface="Cambria" panose="02040503050406030204" pitchFamily="18" charset="0"/>
                <a:ea typeface="Cambria" panose="02040503050406030204" pitchFamily="18" charset="0"/>
                <a:cs typeface="Arial" panose="020B0604020202020204" pitchFamily="34" charset="0"/>
              </a:rPr>
              <a:t>Gjithashtu ky ligj përcaktonte dispozitat e përgjithshme ,rregullat </a:t>
            </a:r>
            <a:r>
              <a:rPr lang="sq-AL" sz="2400" dirty="0" err="1">
                <a:latin typeface="Cambria" panose="02040503050406030204" pitchFamily="18" charset="0"/>
                <a:ea typeface="Cambria" panose="02040503050406030204" pitchFamily="18" charset="0"/>
                <a:cs typeface="Arial" panose="020B0604020202020204" pitchFamily="34" charset="0"/>
              </a:rPr>
              <a:t>per</a:t>
            </a:r>
            <a:r>
              <a:rPr lang="sq-AL" sz="2400" dirty="0">
                <a:latin typeface="Cambria" panose="02040503050406030204" pitchFamily="18" charset="0"/>
                <a:ea typeface="Cambria" panose="02040503050406030204" pitchFamily="18" charset="0"/>
                <a:cs typeface="Arial" panose="020B0604020202020204" pitchFamily="34" charset="0"/>
              </a:rPr>
              <a:t> kontratat publike , procedurat e shqyrtimit te prokurimit mjetet juridike , dispozitat ndëshkimore.</a:t>
            </a:r>
          </a:p>
          <a:p>
            <a:endParaRPr lang="en-US" sz="2400" dirty="0">
              <a:latin typeface="Cambria" panose="02040503050406030204" pitchFamily="18" charset="0"/>
              <a:ea typeface="Cambria" panose="02040503050406030204" pitchFamily="18" charset="0"/>
              <a:cs typeface="Arial" panose="020B0604020202020204" pitchFamily="34" charset="0"/>
            </a:endParaRPr>
          </a:p>
          <a:p>
            <a:endParaRPr lang="en-GB" sz="2400"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4</a:t>
            </a:fld>
            <a:endParaRPr lang="en-US"/>
          </a:p>
        </p:txBody>
      </p:sp>
      <p:sp>
        <p:nvSpPr>
          <p:cNvPr id="3" name="Footer Placeholder 2"/>
          <p:cNvSpPr>
            <a:spLocks noGrp="1"/>
          </p:cNvSpPr>
          <p:nvPr>
            <p:ph type="ftr" sz="quarter" idx="11"/>
          </p:nvPr>
        </p:nvSpPr>
        <p:spPr/>
        <p:txBody>
          <a:bodyPr/>
          <a:lstStyle/>
          <a:p>
            <a:r>
              <a:rPr lang="en-US" dirty="0" err="1"/>
              <a:t>Departamenti</a:t>
            </a:r>
            <a:r>
              <a:rPr lang="en-US" dirty="0"/>
              <a:t> per Trajnime /KRPP </a:t>
            </a:r>
          </a:p>
          <a:p>
            <a:endParaRPr lang="en-US" dirty="0"/>
          </a:p>
        </p:txBody>
      </p:sp>
    </p:spTree>
    <p:extLst>
      <p:ext uri="{BB962C8B-B14F-4D97-AF65-F5344CB8AC3E}">
        <p14:creationId xmlns:p14="http://schemas.microsoft.com/office/powerpoint/2010/main" val="12668245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
            <a:ext cx="7772400" cy="630237"/>
          </a:xfrm>
        </p:spPr>
        <p:txBody>
          <a:bodyPr>
            <a:no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87</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en-US" sz="2400" b="1" dirty="0">
                <a:solidFill>
                  <a:schemeClr val="accent1">
                    <a:lumMod val="75000"/>
                  </a:schemeClr>
                </a:solidFill>
                <a:latin typeface="Cambria" panose="02040503050406030204" pitchFamily="18" charset="0"/>
                <a:ea typeface="Cambria" panose="02040503050406030204" pitchFamily="18" charset="0"/>
              </a:rPr>
              <a:t>K</a:t>
            </a:r>
            <a:r>
              <a:rPr lang="sq-AL" sz="2400" b="1" dirty="0">
                <a:solidFill>
                  <a:schemeClr val="accent1">
                    <a:lumMod val="75000"/>
                  </a:schemeClr>
                </a:solidFill>
                <a:latin typeface="Cambria" panose="02040503050406030204" pitchFamily="18" charset="0"/>
                <a:ea typeface="Cambria" panose="02040503050406030204" pitchFamily="18" charset="0"/>
              </a:rPr>
              <a:t>ompetencat e KRPP-se</a:t>
            </a:r>
            <a:r>
              <a:rPr lang="en-US" sz="2400" b="1" dirty="0">
                <a:solidFill>
                  <a:schemeClr val="accent1">
                    <a:lumMod val="75000"/>
                  </a:schemeClr>
                </a:solidFill>
                <a:latin typeface="Cambria" panose="02040503050406030204" pitchFamily="18" charset="0"/>
                <a:ea typeface="Cambria" panose="02040503050406030204" pitchFamily="18" charset="0"/>
              </a:rPr>
              <a:t>:</a:t>
            </a:r>
            <a:endParaRPr lang="en-US" sz="2400" dirty="0"/>
          </a:p>
        </p:txBody>
      </p:sp>
      <p:sp>
        <p:nvSpPr>
          <p:cNvPr id="3" name="Subtitle 2"/>
          <p:cNvSpPr>
            <a:spLocks noGrp="1"/>
          </p:cNvSpPr>
          <p:nvPr>
            <p:ph type="subTitle" idx="1"/>
          </p:nvPr>
        </p:nvSpPr>
        <p:spPr>
          <a:xfrm>
            <a:off x="228600" y="990599"/>
            <a:ext cx="8763000" cy="5562601"/>
          </a:xfrm>
        </p:spPr>
        <p:txBody>
          <a:bodyPr>
            <a:normAutofit fontScale="92500" lnSpcReduction="10000"/>
          </a:bodyPr>
          <a:lstStyle/>
          <a:p>
            <a:pPr marL="342900" indent="-342900" algn="l">
              <a:buFontTx/>
              <a:buChar char="-"/>
            </a:pPr>
            <a:r>
              <a:rPr lang="en-US" sz="2600" b="1" dirty="0">
                <a:latin typeface="Cambria" panose="02040503050406030204" pitchFamily="18" charset="0"/>
                <a:ea typeface="Cambria" panose="02040503050406030204" pitchFamily="18" charset="0"/>
              </a:rPr>
              <a:t>T</a:t>
            </a:r>
            <a:r>
              <a:rPr lang="sq-AL" sz="2600" b="1" dirty="0">
                <a:latin typeface="Cambria" panose="02040503050406030204" pitchFamily="18" charset="0"/>
                <a:ea typeface="Cambria" panose="02040503050406030204" pitchFamily="18" charset="0"/>
              </a:rPr>
              <a:t>ë kryej monitorimet</a:t>
            </a:r>
            <a:r>
              <a:rPr lang="en-US" sz="2600" b="1" dirty="0">
                <a:latin typeface="Cambria" panose="02040503050406030204" pitchFamily="18" charset="0"/>
                <a:ea typeface="Cambria" panose="02040503050406030204" pitchFamily="18" charset="0"/>
              </a:rPr>
              <a:t> e </a:t>
            </a:r>
            <a:r>
              <a:rPr lang="en-US" sz="2600" b="1" dirty="0" err="1">
                <a:latin typeface="Cambria" panose="02040503050406030204" pitchFamily="18" charset="0"/>
                <a:ea typeface="Cambria" panose="02040503050406030204" pitchFamily="18" charset="0"/>
              </a:rPr>
              <a:t>aktiviteteve</a:t>
            </a:r>
            <a:r>
              <a:rPr lang="en-US" sz="2600" b="1" dirty="0">
                <a:latin typeface="Cambria" panose="02040503050406030204" pitchFamily="18" charset="0"/>
                <a:ea typeface="Cambria" panose="02040503050406030204" pitchFamily="18" charset="0"/>
              </a:rPr>
              <a:t> te prokurimit </a:t>
            </a:r>
            <a:r>
              <a:rPr lang="en-US" sz="2600" b="1" dirty="0" err="1">
                <a:latin typeface="Cambria" panose="02040503050406030204" pitchFamily="18" charset="0"/>
                <a:ea typeface="Cambria" panose="02040503050406030204" pitchFamily="18" charset="0"/>
              </a:rPr>
              <a:t>permes</a:t>
            </a:r>
            <a:r>
              <a:rPr lang="en-US" sz="2600" b="1" dirty="0">
                <a:latin typeface="Cambria" panose="02040503050406030204" pitchFamily="18" charset="0"/>
                <a:ea typeface="Cambria" panose="02040503050406030204" pitchFamily="18" charset="0"/>
              </a:rPr>
              <a:t> </a:t>
            </a:r>
            <a:r>
              <a:rPr lang="en-US" sz="2600" b="1" dirty="0" err="1">
                <a:latin typeface="Cambria" panose="02040503050406030204" pitchFamily="18" charset="0"/>
                <a:ea typeface="Cambria" panose="02040503050406030204" pitchFamily="18" charset="0"/>
              </a:rPr>
              <a:t>platformes</a:t>
            </a:r>
            <a:r>
              <a:rPr lang="en-US" sz="2600" b="1" dirty="0">
                <a:latin typeface="Cambria" panose="02040503050406030204" pitchFamily="18" charset="0"/>
                <a:ea typeface="Cambria" panose="02040503050406030204" pitchFamily="18" charset="0"/>
              </a:rPr>
              <a:t> </a:t>
            </a:r>
            <a:r>
              <a:rPr lang="en-US" sz="2600" b="1" dirty="0" err="1">
                <a:latin typeface="Cambria" panose="02040503050406030204" pitchFamily="18" charset="0"/>
                <a:ea typeface="Cambria" panose="02040503050406030204" pitchFamily="18" charset="0"/>
              </a:rPr>
              <a:t>Elektronike</a:t>
            </a:r>
            <a:r>
              <a:rPr lang="en-US" sz="2600" b="1" dirty="0">
                <a:latin typeface="Cambria" panose="02040503050406030204" pitchFamily="18" charset="0"/>
                <a:ea typeface="Cambria" panose="02040503050406030204" pitchFamily="18" charset="0"/>
              </a:rPr>
              <a:t> : </a:t>
            </a:r>
            <a:r>
              <a:rPr lang="sq-AL" sz="2600" dirty="0">
                <a:latin typeface="Cambria" panose="02040503050406030204" pitchFamily="18" charset="0"/>
                <a:ea typeface="Cambria" panose="02040503050406030204" pitchFamily="18" charset="0"/>
              </a:rPr>
              <a:t> </a:t>
            </a:r>
            <a:endParaRPr lang="en-US" sz="2600" dirty="0">
              <a:latin typeface="Cambria" panose="02040503050406030204" pitchFamily="18" charset="0"/>
              <a:ea typeface="Cambria" panose="02040503050406030204" pitchFamily="18" charset="0"/>
            </a:endParaRPr>
          </a:p>
          <a:p>
            <a:pPr marL="342900" indent="-342900" algn="l">
              <a:buFontTx/>
              <a:buChar char="-"/>
            </a:pPr>
            <a:endParaRPr lang="en-US" sz="2600" dirty="0">
              <a:latin typeface="Cambria" panose="02040503050406030204" pitchFamily="18" charset="0"/>
              <a:ea typeface="Cambria" panose="02040503050406030204" pitchFamily="18" charset="0"/>
            </a:endParaRPr>
          </a:p>
          <a:p>
            <a:pPr marL="457200" indent="-457200" algn="l">
              <a:buFont typeface="Arial" pitchFamily="34" charset="0"/>
              <a:buChar char="•"/>
            </a:pPr>
            <a:r>
              <a:rPr lang="sq-AL" sz="2600" dirty="0">
                <a:latin typeface="Cambria" panose="02040503050406030204" pitchFamily="18" charset="0"/>
                <a:ea typeface="Cambria" panose="02040503050406030204" pitchFamily="18" charset="0"/>
              </a:rPr>
              <a:t>Autoritetet kontraktuese qe  shpërblejnë kontrata </a:t>
            </a:r>
            <a:r>
              <a:rPr lang="en-US" sz="2600" dirty="0">
                <a:latin typeface="Cambria" panose="02040503050406030204" pitchFamily="18" charset="0"/>
                <a:ea typeface="Cambria" panose="02040503050406030204" pitchFamily="18" charset="0"/>
              </a:rPr>
              <a:t>ne </a:t>
            </a:r>
            <a:r>
              <a:rPr lang="en-US" sz="2600" dirty="0" err="1">
                <a:latin typeface="Cambria" panose="02040503050406030204" pitchFamily="18" charset="0"/>
                <a:ea typeface="Cambria" panose="02040503050406030204" pitchFamily="18" charset="0"/>
              </a:rPr>
              <a:t>mbeshtetje</a:t>
            </a:r>
            <a:r>
              <a:rPr lang="en-US" sz="2600" dirty="0">
                <a:latin typeface="Cambria" panose="02040503050406030204" pitchFamily="18" charset="0"/>
                <a:ea typeface="Cambria" panose="02040503050406030204" pitchFamily="18" charset="0"/>
              </a:rPr>
              <a:t> te nenit </a:t>
            </a:r>
            <a:r>
              <a:rPr lang="sq-AL" sz="2600" dirty="0">
                <a:latin typeface="Cambria" panose="02040503050406030204" pitchFamily="18" charset="0"/>
                <a:ea typeface="Cambria" panose="02040503050406030204" pitchFamily="18" charset="0"/>
              </a:rPr>
              <a:t>35.1, dhe kurdo qe refuzojnë një oferte me çmime </a:t>
            </a:r>
            <a:r>
              <a:rPr lang="sq-AL" sz="2600" b="1" dirty="0">
                <a:latin typeface="Cambria" panose="02040503050406030204" pitchFamily="18" charset="0"/>
                <a:ea typeface="Cambria" panose="02040503050406030204" pitchFamily="18" charset="0"/>
              </a:rPr>
              <a:t>jonormalisht te ulte</a:t>
            </a:r>
            <a:r>
              <a:rPr lang="sq-AL" sz="2600" dirty="0">
                <a:latin typeface="Cambria" panose="02040503050406030204" pitchFamily="18" charset="0"/>
                <a:ea typeface="Cambria" panose="02040503050406030204" pitchFamily="18" charset="0"/>
              </a:rPr>
              <a:t>, AK do t'i </a:t>
            </a:r>
            <a:r>
              <a:rPr lang="sq-AL" sz="2600" b="1" dirty="0">
                <a:latin typeface="Cambria" panose="02040503050406030204" pitchFamily="18" charset="0"/>
                <a:ea typeface="Cambria" panose="02040503050406030204" pitchFamily="18" charset="0"/>
              </a:rPr>
              <a:t>komunikojnë vendimet </a:t>
            </a:r>
            <a:r>
              <a:rPr lang="sq-AL" sz="2600" dirty="0">
                <a:latin typeface="Cambria" panose="02040503050406030204" pitchFamily="18" charset="0"/>
                <a:ea typeface="Cambria" panose="02040503050406030204" pitchFamily="18" charset="0"/>
              </a:rPr>
              <a:t>e tilla tek KRPP-ja </a:t>
            </a:r>
            <a:r>
              <a:rPr lang="en-US" sz="2600" dirty="0">
                <a:latin typeface="Cambria" panose="02040503050406030204" pitchFamily="18" charset="0"/>
                <a:ea typeface="Cambria" panose="02040503050406030204" pitchFamily="18" charset="0"/>
              </a:rPr>
              <a:t>.</a:t>
            </a:r>
            <a:r>
              <a:rPr lang="sq-AL" sz="2600" dirty="0">
                <a:latin typeface="Cambria" panose="02040503050406030204" pitchFamily="18" charset="0"/>
                <a:ea typeface="Cambria" panose="02040503050406030204" pitchFamily="18" charset="0"/>
              </a:rPr>
              <a:t> </a:t>
            </a:r>
            <a:endParaRPr lang="en-US" sz="2600" b="1" dirty="0">
              <a:latin typeface="Cambria" panose="02040503050406030204" pitchFamily="18" charset="0"/>
              <a:ea typeface="Cambria" panose="02040503050406030204" pitchFamily="18" charset="0"/>
            </a:endParaRPr>
          </a:p>
          <a:p>
            <a:pPr marL="457200" indent="-457200" algn="l">
              <a:buFont typeface="Arial" pitchFamily="34" charset="0"/>
              <a:buChar char="•"/>
            </a:pPr>
            <a:r>
              <a:rPr lang="sq-AL" sz="2600" dirty="0">
                <a:latin typeface="Cambria" panose="02040503050406030204" pitchFamily="18" charset="0"/>
                <a:ea typeface="Cambria" panose="02040503050406030204" pitchFamily="18" charset="0"/>
              </a:rPr>
              <a:t>KRPP-ja mund </a:t>
            </a:r>
            <a:r>
              <a:rPr lang="sq-AL" sz="2600" b="1" dirty="0">
                <a:latin typeface="Cambria" panose="02040503050406030204" pitchFamily="18" charset="0"/>
                <a:ea typeface="Cambria" panose="02040503050406030204" pitchFamily="18" charset="0"/>
              </a:rPr>
              <a:t>të vendos qe te kryej kontrolle te këtyre  vendimeve</a:t>
            </a:r>
            <a:r>
              <a:rPr lang="sq-AL" sz="2600" dirty="0">
                <a:latin typeface="Cambria" panose="02040503050406030204" pitchFamily="18" charset="0"/>
                <a:ea typeface="Cambria" panose="02040503050406030204" pitchFamily="18" charset="0"/>
              </a:rPr>
              <a:t>, duke i ftuar, kur është e nevojshme, autoritetet kontraktues për të </a:t>
            </a:r>
            <a:r>
              <a:rPr lang="en-US" sz="2600" b="1" dirty="0">
                <a:latin typeface="Cambria" panose="02040503050406030204" pitchFamily="18" charset="0"/>
                <a:ea typeface="Cambria" panose="02040503050406030204" pitchFamily="18" charset="0"/>
              </a:rPr>
              <a:t>RI-</a:t>
            </a:r>
            <a:r>
              <a:rPr lang="sq-AL" sz="2600" b="1" dirty="0">
                <a:latin typeface="Cambria" panose="02040503050406030204" pitchFamily="18" charset="0"/>
                <a:ea typeface="Cambria" panose="02040503050406030204" pitchFamily="18" charset="0"/>
              </a:rPr>
              <a:t>shqyrtuar vendimin </a:t>
            </a:r>
            <a:r>
              <a:rPr lang="sq-AL" sz="2600" dirty="0">
                <a:latin typeface="Cambria" panose="02040503050406030204" pitchFamily="18" charset="0"/>
                <a:ea typeface="Cambria" panose="02040503050406030204" pitchFamily="18" charset="0"/>
              </a:rPr>
              <a:t>e tyre. </a:t>
            </a:r>
            <a:endParaRPr lang="en-US" sz="2600" dirty="0">
              <a:latin typeface="Cambria" panose="02040503050406030204" pitchFamily="18" charset="0"/>
              <a:ea typeface="Cambria" panose="02040503050406030204" pitchFamily="18" charset="0"/>
            </a:endParaRPr>
          </a:p>
          <a:p>
            <a:pPr marL="457200" indent="-457200" algn="l">
              <a:buFont typeface="Arial" pitchFamily="34" charset="0"/>
              <a:buChar char="•"/>
            </a:pPr>
            <a:r>
              <a:rPr lang="sq-AL" sz="2600" dirty="0">
                <a:latin typeface="Cambria" panose="02040503050406030204" pitchFamily="18" charset="0"/>
                <a:ea typeface="Cambria" panose="02040503050406030204" pitchFamily="18" charset="0"/>
              </a:rPr>
              <a:t>Opinioni i lëshuar nga KRPP-ja nuk ka një karakter të </a:t>
            </a:r>
            <a:r>
              <a:rPr lang="sq-AL" sz="2600" b="1" dirty="0">
                <a:latin typeface="Cambria" panose="02040503050406030204" pitchFamily="18" charset="0"/>
                <a:ea typeface="Cambria" panose="02040503050406030204" pitchFamily="18" charset="0"/>
              </a:rPr>
              <a:t>detyrueshëm</a:t>
            </a:r>
            <a:r>
              <a:rPr lang="sq-AL" sz="2600" dirty="0">
                <a:latin typeface="Cambria" panose="02040503050406030204" pitchFamily="18" charset="0"/>
                <a:ea typeface="Cambria" panose="02040503050406030204" pitchFamily="18" charset="0"/>
              </a:rPr>
              <a:t> për autoritetet kontraktuese</a:t>
            </a:r>
            <a:r>
              <a:rPr lang="en-US" sz="2600" dirty="0">
                <a:latin typeface="Cambria" panose="02040503050406030204" pitchFamily="18" charset="0"/>
                <a:ea typeface="Cambria" panose="02040503050406030204" pitchFamily="18" charset="0"/>
              </a:rPr>
              <a:t>.</a:t>
            </a:r>
          </a:p>
          <a:p>
            <a:pPr marL="457200" indent="-457200" algn="l">
              <a:buFont typeface="Arial" pitchFamily="34" charset="0"/>
              <a:buChar char="•"/>
            </a:pPr>
            <a:r>
              <a:rPr lang="sq-AL" sz="2600" dirty="0">
                <a:latin typeface="Cambria" panose="02040503050406030204" pitchFamily="18" charset="0"/>
                <a:ea typeface="Cambria" panose="02040503050406030204" pitchFamily="18" charset="0"/>
              </a:rPr>
              <a:t>Opinionet e lartpërmendura ne çdo rast  mund të </a:t>
            </a:r>
            <a:r>
              <a:rPr lang="sq-AL" sz="2600" b="1" dirty="0">
                <a:latin typeface="Cambria" panose="02040503050406030204" pitchFamily="18" charset="0"/>
                <a:ea typeface="Cambria" panose="02040503050406030204" pitchFamily="18" charset="0"/>
              </a:rPr>
              <a:t>m</a:t>
            </a:r>
            <a:r>
              <a:rPr lang="en-US" sz="2600" b="1" dirty="0">
                <a:latin typeface="Cambria" panose="02040503050406030204" pitchFamily="18" charset="0"/>
                <a:ea typeface="Cambria" panose="02040503050406030204" pitchFamily="18" charset="0"/>
              </a:rPr>
              <a:t>e</a:t>
            </a:r>
            <a:r>
              <a:rPr lang="sq-AL" sz="2600" b="1" dirty="0">
                <a:latin typeface="Cambria" panose="02040503050406030204" pitchFamily="18" charset="0"/>
                <a:ea typeface="Cambria" panose="02040503050406030204" pitchFamily="18" charset="0"/>
              </a:rPr>
              <a:t>rren </a:t>
            </a:r>
            <a:r>
              <a:rPr lang="sq-AL" sz="2600" dirty="0">
                <a:latin typeface="Cambria" panose="02040503050406030204" pitchFamily="18" charset="0"/>
                <a:ea typeface="Cambria" panose="02040503050406030204" pitchFamily="18" charset="0"/>
              </a:rPr>
              <a:t>në </a:t>
            </a:r>
            <a:r>
              <a:rPr lang="sq-AL" sz="2600" b="1" dirty="0">
                <a:latin typeface="Cambria" panose="02040503050406030204" pitchFamily="18" charset="0"/>
                <a:ea typeface="Cambria" panose="02040503050406030204" pitchFamily="18" charset="0"/>
              </a:rPr>
              <a:t>konsideratë nga OSHP-ja</a:t>
            </a:r>
            <a:r>
              <a:rPr lang="sq-AL" sz="2600" dirty="0">
                <a:latin typeface="Cambria" panose="02040503050406030204" pitchFamily="18" charset="0"/>
                <a:ea typeface="Cambria" panose="02040503050406030204" pitchFamily="18" charset="0"/>
              </a:rPr>
              <a:t> gjate trajtimit te një ankesë lidhur me vendimin në fjalë.</a:t>
            </a:r>
            <a:endParaRPr lang="en-US" sz="2600" dirty="0">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p:txBody>
          <a:bodyPr/>
          <a:lstStyle/>
          <a:p>
            <a:r>
              <a:rPr lang="en-US"/>
              <a:t>Departamenti per Trajnime /KRPP  </a:t>
            </a:r>
          </a:p>
        </p:txBody>
      </p:sp>
      <p:sp>
        <p:nvSpPr>
          <p:cNvPr id="5" name="Slide Number Placeholder 4"/>
          <p:cNvSpPr>
            <a:spLocks noGrp="1"/>
          </p:cNvSpPr>
          <p:nvPr>
            <p:ph type="sldNum" sz="quarter" idx="12"/>
          </p:nvPr>
        </p:nvSpPr>
        <p:spPr/>
        <p:txBody>
          <a:bodyPr/>
          <a:lstStyle/>
          <a:p>
            <a:fld id="{DCFF98CF-7F0B-4F7C-9297-12472D36FA30}" type="slidenum">
              <a:rPr lang="en-US" smtClean="0"/>
              <a:t>40</a:t>
            </a:fld>
            <a:endParaRPr lang="en-US"/>
          </a:p>
        </p:txBody>
      </p:sp>
    </p:spTree>
    <p:extLst>
      <p:ext uri="{BB962C8B-B14F-4D97-AF65-F5344CB8AC3E}">
        <p14:creationId xmlns:p14="http://schemas.microsoft.com/office/powerpoint/2010/main" val="3355130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
            <a:ext cx="7772400" cy="554037"/>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25</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Trajnimi i Zyrtarëve të Prokurimit</a:t>
            </a:r>
            <a:endParaRPr lang="en-US" sz="2400" dirty="0"/>
          </a:p>
        </p:txBody>
      </p:sp>
      <p:sp>
        <p:nvSpPr>
          <p:cNvPr id="3" name="Subtitle 2"/>
          <p:cNvSpPr>
            <a:spLocks noGrp="1"/>
          </p:cNvSpPr>
          <p:nvPr>
            <p:ph type="subTitle" idx="1"/>
          </p:nvPr>
        </p:nvSpPr>
        <p:spPr>
          <a:xfrm>
            <a:off x="304800" y="914400"/>
            <a:ext cx="8458200" cy="5807076"/>
          </a:xfrm>
        </p:spPr>
        <p:txBody>
          <a:bodyPr>
            <a:normAutofit fontScale="92500" lnSpcReduction="20000"/>
          </a:bodyPr>
          <a:lstStyle/>
          <a:p>
            <a:pPr algn="l"/>
            <a:r>
              <a:rPr lang="sq-AL" sz="2600" b="1" dirty="0">
                <a:latin typeface="Cambria" panose="02040503050406030204" pitchFamily="18" charset="0"/>
                <a:ea typeface="Cambria" panose="02040503050406030204" pitchFamily="18" charset="0"/>
              </a:rPr>
              <a:t>Përgjegjësitë për trajnime  barten nga IKAP tek KRPP</a:t>
            </a:r>
            <a:endParaRPr lang="en-US" sz="2600" b="1" dirty="0">
              <a:latin typeface="Cambria" panose="02040503050406030204" pitchFamily="18" charset="0"/>
              <a:ea typeface="Cambria" panose="02040503050406030204" pitchFamily="18" charset="0"/>
            </a:endParaRPr>
          </a:p>
          <a:p>
            <a:pPr algn="l"/>
            <a:endParaRPr lang="en-US" sz="2600"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sz="2600" b="1" dirty="0">
                <a:latin typeface="Cambria" panose="02040503050406030204" pitchFamily="18" charset="0"/>
                <a:ea typeface="Cambria" panose="02040503050406030204" pitchFamily="18" charset="0"/>
              </a:rPr>
              <a:t>Zhvillon modulet e trajnimit dhe kurrikulen</a:t>
            </a:r>
            <a:r>
              <a:rPr lang="en-US" sz="2600" b="1" dirty="0">
                <a:latin typeface="Cambria" panose="02040503050406030204" pitchFamily="18" charset="0"/>
                <a:ea typeface="Cambria" panose="02040503050406030204" pitchFamily="18" charset="0"/>
              </a:rPr>
              <a:t> e </a:t>
            </a:r>
            <a:r>
              <a:rPr lang="en-US" sz="2600" b="1" dirty="0" err="1">
                <a:latin typeface="Cambria" panose="02040503050406030204" pitchFamily="18" charset="0"/>
                <a:ea typeface="Cambria" panose="02040503050406030204" pitchFamily="18" charset="0"/>
              </a:rPr>
              <a:t>trajnimit</a:t>
            </a:r>
            <a:r>
              <a:rPr lang="en-US" sz="2600" b="1" dirty="0">
                <a:latin typeface="Cambria" panose="02040503050406030204" pitchFamily="18" charset="0"/>
                <a:ea typeface="Cambria" panose="02040503050406030204" pitchFamily="18" charset="0"/>
              </a:rPr>
              <a:t>.</a:t>
            </a:r>
            <a:endParaRPr lang="en-US" sz="2600"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sz="2600" b="1" dirty="0">
                <a:latin typeface="Cambria" panose="02040503050406030204" pitchFamily="18" charset="0"/>
                <a:ea typeface="Cambria" panose="02040503050406030204" pitchFamily="18" charset="0"/>
              </a:rPr>
              <a:t>Identifikon (përzgjedh) trajnerët </a:t>
            </a:r>
            <a:r>
              <a:rPr lang="en-US" sz="2600" b="1" dirty="0">
                <a:latin typeface="Cambria" panose="02040503050406030204" pitchFamily="18" charset="0"/>
                <a:ea typeface="Cambria" panose="02040503050406030204" pitchFamily="18" charset="0"/>
              </a:rPr>
              <a:t>.</a:t>
            </a:r>
            <a:endParaRPr lang="en-US" sz="2600"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sz="2600" b="1" dirty="0">
                <a:latin typeface="Cambria" panose="02040503050406030204" pitchFamily="18" charset="0"/>
                <a:ea typeface="Cambria" panose="02040503050406030204" pitchFamily="18" charset="0"/>
              </a:rPr>
              <a:t>Siguron qe trajnimet te mbahen nga trajnerë apo Institucion i trajnimeve që ka ekspertizë substanciale </a:t>
            </a:r>
            <a:r>
              <a:rPr lang="en-US" sz="2600" dirty="0">
                <a:latin typeface="Cambria" panose="02040503050406030204" pitchFamily="18" charset="0"/>
                <a:ea typeface="Cambria" panose="02040503050406030204" pitchFamily="18" charset="0"/>
              </a:rPr>
              <a:t> ne </a:t>
            </a:r>
            <a:r>
              <a:rPr lang="sq-AL" sz="2600" dirty="0">
                <a:latin typeface="Cambria" panose="02040503050406030204" pitchFamily="18" charset="0"/>
                <a:ea typeface="Cambria" panose="02040503050406030204" pitchFamily="18" charset="0"/>
              </a:rPr>
              <a:t> prokurim; </a:t>
            </a:r>
            <a:endParaRPr lang="en-US" sz="2600"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sz="2600" b="1" dirty="0">
                <a:latin typeface="Cambria" panose="02040503050406030204" pitchFamily="18" charset="0"/>
                <a:ea typeface="Cambria" panose="02040503050406030204" pitchFamily="18" charset="0"/>
              </a:rPr>
              <a:t>Ne bashkëpunim me IKAP-in aranzhon zhvillimin dhe mbajtjen e trajnimeve</a:t>
            </a:r>
            <a:endParaRPr lang="en-US" sz="2600" dirty="0">
              <a:latin typeface="Cambria" panose="02040503050406030204" pitchFamily="18" charset="0"/>
              <a:ea typeface="Cambria" panose="02040503050406030204" pitchFamily="18" charset="0"/>
            </a:endParaRPr>
          </a:p>
          <a:p>
            <a:pPr marL="822960" lvl="0" indent="-457200" algn="l">
              <a:buFont typeface="Wingdings" pitchFamily="2" charset="2"/>
              <a:buChar char="ü"/>
            </a:pPr>
            <a:r>
              <a:rPr lang="sq-AL" sz="2600" dirty="0">
                <a:latin typeface="Cambria" panose="02040503050406030204" pitchFamily="18" charset="0"/>
                <a:ea typeface="Cambria" panose="02040503050406030204" pitchFamily="18" charset="0"/>
              </a:rPr>
              <a:t>15 dite trajnime bazike</a:t>
            </a:r>
            <a:endParaRPr lang="en-US" sz="2600" dirty="0">
              <a:latin typeface="Cambria" panose="02040503050406030204" pitchFamily="18" charset="0"/>
              <a:ea typeface="Cambria" panose="02040503050406030204" pitchFamily="18" charset="0"/>
            </a:endParaRPr>
          </a:p>
          <a:p>
            <a:pPr marL="822960" lvl="0" indent="-457200" algn="l">
              <a:buFont typeface="Wingdings" pitchFamily="2" charset="2"/>
              <a:buChar char="ü"/>
            </a:pPr>
            <a:r>
              <a:rPr lang="sq-AL" sz="2600" dirty="0">
                <a:latin typeface="Cambria" panose="02040503050406030204" pitchFamily="18" charset="0"/>
                <a:ea typeface="Cambria" panose="02040503050406030204" pitchFamily="18" charset="0"/>
              </a:rPr>
              <a:t>10 dite trajnime te avancuara</a:t>
            </a:r>
            <a:endParaRPr lang="en-US" sz="2600"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sz="2600" b="1" dirty="0">
                <a:latin typeface="Cambria" panose="02040503050406030204" pitchFamily="18" charset="0"/>
                <a:ea typeface="Cambria" panose="02040503050406030204" pitchFamily="18" charset="0"/>
              </a:rPr>
              <a:t>Ne bashkëpunim me IKAP-in është përgjegjës për organizimin e provimeve.</a:t>
            </a:r>
            <a:endParaRPr lang="en-US" sz="2600"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sz="2600" b="1" dirty="0">
                <a:latin typeface="Cambria" panose="02040503050406030204" pitchFamily="18" charset="0"/>
                <a:ea typeface="Cambria" panose="02040503050406030204" pitchFamily="18" charset="0"/>
              </a:rPr>
              <a:t>Në bashkëpunim me IKAP-in</a:t>
            </a:r>
            <a:r>
              <a:rPr lang="sq-AL" sz="2600" dirty="0">
                <a:latin typeface="Cambria" panose="02040503050406030204" pitchFamily="18" charset="0"/>
                <a:ea typeface="Cambria" panose="02040503050406030204" pitchFamily="18" charset="0"/>
              </a:rPr>
              <a:t> lëshon </a:t>
            </a:r>
            <a:r>
              <a:rPr lang="sq-AL" sz="2600" u="sng" dirty="0">
                <a:latin typeface="Cambria" panose="02040503050406030204" pitchFamily="18" charset="0"/>
                <a:ea typeface="Cambria" panose="02040503050406030204" pitchFamily="18" charset="0"/>
              </a:rPr>
              <a:t>“certifikatën themelore profesionale të prokurimit</a:t>
            </a:r>
            <a:r>
              <a:rPr lang="sq-AL" sz="2600" dirty="0">
                <a:latin typeface="Cambria" panose="02040503050406030204" pitchFamily="18" charset="0"/>
                <a:ea typeface="Cambria" panose="02040503050406030204" pitchFamily="18" charset="0"/>
              </a:rPr>
              <a:t>” dhe “</a:t>
            </a:r>
            <a:r>
              <a:rPr lang="sq-AL" sz="2600" u="sng" dirty="0">
                <a:latin typeface="Cambria" panose="02040503050406030204" pitchFamily="18" charset="0"/>
                <a:ea typeface="Cambria" panose="02040503050406030204" pitchFamily="18" charset="0"/>
              </a:rPr>
              <a:t>certifikatën e avancuar profesionale të prokurimit</a:t>
            </a:r>
            <a:r>
              <a:rPr lang="en-US" sz="2600" u="sng" dirty="0">
                <a:latin typeface="Cambria" panose="02040503050406030204" pitchFamily="18" charset="0"/>
                <a:ea typeface="Cambria" panose="02040503050406030204" pitchFamily="18" charset="0"/>
              </a:rPr>
              <a:t> .</a:t>
            </a:r>
            <a:endParaRPr lang="en-US" sz="2600" dirty="0">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p:txBody>
          <a:bodyPr/>
          <a:lstStyle/>
          <a:p>
            <a:r>
              <a:rPr lang="en-US"/>
              <a:t>Departamenti per Trajnime /KRPP  </a:t>
            </a:r>
          </a:p>
        </p:txBody>
      </p:sp>
      <p:sp>
        <p:nvSpPr>
          <p:cNvPr id="5" name="Slide Number Placeholder 4"/>
          <p:cNvSpPr>
            <a:spLocks noGrp="1"/>
          </p:cNvSpPr>
          <p:nvPr>
            <p:ph type="sldNum" sz="quarter" idx="12"/>
          </p:nvPr>
        </p:nvSpPr>
        <p:spPr/>
        <p:txBody>
          <a:bodyPr/>
          <a:lstStyle/>
          <a:p>
            <a:fld id="{DCFF98CF-7F0B-4F7C-9297-12472D36FA30}" type="slidenum">
              <a:rPr lang="en-US" smtClean="0"/>
              <a:t>41</a:t>
            </a:fld>
            <a:endParaRPr lang="en-US" dirty="0"/>
          </a:p>
        </p:txBody>
      </p:sp>
    </p:spTree>
    <p:extLst>
      <p:ext uri="{BB962C8B-B14F-4D97-AF65-F5344CB8AC3E}">
        <p14:creationId xmlns:p14="http://schemas.microsoft.com/office/powerpoint/2010/main" val="28728991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5887"/>
            <a:ext cx="7772400" cy="493713"/>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25</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Trajnimi i Zyrtarëve të Prokurimit</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(2)</a:t>
            </a:r>
            <a:endParaRPr lang="en-US" sz="2400" dirty="0"/>
          </a:p>
        </p:txBody>
      </p:sp>
      <p:sp>
        <p:nvSpPr>
          <p:cNvPr id="3" name="Subtitle 2"/>
          <p:cNvSpPr>
            <a:spLocks noGrp="1"/>
          </p:cNvSpPr>
          <p:nvPr>
            <p:ph type="subTitle" idx="1"/>
          </p:nvPr>
        </p:nvSpPr>
        <p:spPr>
          <a:xfrm>
            <a:off x="304800" y="838199"/>
            <a:ext cx="8534400" cy="5518151"/>
          </a:xfrm>
        </p:spPr>
        <p:txBody>
          <a:bodyPr>
            <a:normAutofit lnSpcReduction="10000"/>
          </a:bodyPr>
          <a:lstStyle/>
          <a:p>
            <a:pPr algn="l"/>
            <a:r>
              <a:rPr lang="sq-AL" b="1" u="sng" dirty="0">
                <a:latin typeface="Cambria" panose="02040503050406030204" pitchFamily="18" charset="0"/>
                <a:ea typeface="Cambria" panose="02040503050406030204" pitchFamily="18" charset="0"/>
              </a:rPr>
              <a:t>Certifikatat:</a:t>
            </a:r>
            <a:r>
              <a:rPr lang="sq-AL" b="1" dirty="0">
                <a:latin typeface="Cambria" panose="02040503050406030204" pitchFamily="18" charset="0"/>
                <a:ea typeface="Cambria" panose="02040503050406030204" pitchFamily="18" charset="0"/>
              </a:rPr>
              <a:t> </a:t>
            </a:r>
            <a:endParaRPr lang="en-US"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dirty="0">
                <a:latin typeface="Cambria" panose="02040503050406030204" pitchFamily="18" charset="0"/>
                <a:ea typeface="Cambria" panose="02040503050406030204" pitchFamily="18" charset="0"/>
              </a:rPr>
              <a:t>Certifikatat themelore profesionale të prokurimit janë të vlefshme </a:t>
            </a:r>
            <a:r>
              <a:rPr lang="sq-AL" b="1" dirty="0">
                <a:latin typeface="Cambria" panose="02040503050406030204" pitchFamily="18" charset="0"/>
                <a:ea typeface="Cambria" panose="02040503050406030204" pitchFamily="18" charset="0"/>
              </a:rPr>
              <a:t>për tri (3) vite</a:t>
            </a:r>
            <a:r>
              <a:rPr lang="en-US" b="1" dirty="0">
                <a:latin typeface="Cambria" panose="02040503050406030204" pitchFamily="18" charset="0"/>
                <a:ea typeface="Cambria" panose="02040503050406030204" pitchFamily="18" charset="0"/>
              </a:rPr>
              <a:t>.</a:t>
            </a:r>
            <a:endParaRPr lang="en-US"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dirty="0">
                <a:latin typeface="Cambria" panose="02040503050406030204" pitchFamily="18" charset="0"/>
                <a:ea typeface="Cambria" panose="02040503050406030204" pitchFamily="18" charset="0"/>
              </a:rPr>
              <a:t>Personi i cili mban një certifikatë themelore të prokurimit dhe i cili nuk arrin të marrë certifikatën e avancuar brenda kësaj periudhe tri (3) vjeçare e humb të drejtën për të </a:t>
            </a:r>
            <a:r>
              <a:rPr lang="sq-AL" b="1" dirty="0">
                <a:latin typeface="Cambria" panose="02040503050406030204" pitchFamily="18" charset="0"/>
                <a:ea typeface="Cambria" panose="02040503050406030204" pitchFamily="18" charset="0"/>
              </a:rPr>
              <a:t>shërbyer si Zyrtar përgjegjës i Prokurimit</a:t>
            </a:r>
            <a:r>
              <a:rPr lang="sq-AL" dirty="0">
                <a:latin typeface="Cambria" panose="02040503050406030204" pitchFamily="18" charset="0"/>
                <a:ea typeface="Cambria" panose="02040503050406030204" pitchFamily="18" charset="0"/>
              </a:rPr>
              <a:t> përderisa ai/ajo të marrë certifikatën e avancuar</a:t>
            </a:r>
            <a:r>
              <a:rPr lang="en-US" dirty="0">
                <a:latin typeface="Cambria" panose="02040503050406030204" pitchFamily="18" charset="0"/>
                <a:ea typeface="Cambria" panose="02040503050406030204" pitchFamily="18" charset="0"/>
              </a:rPr>
              <a:t>.</a:t>
            </a:r>
          </a:p>
          <a:p>
            <a:pPr marL="457200" lvl="0" indent="-457200" algn="l">
              <a:buFont typeface="Arial" pitchFamily="34" charset="0"/>
              <a:buChar char="•"/>
            </a:pPr>
            <a:r>
              <a:rPr lang="sq-AL" b="1" dirty="0">
                <a:latin typeface="Cambria" panose="02040503050406030204" pitchFamily="18" charset="0"/>
                <a:ea typeface="Cambria" panose="02040503050406030204" pitchFamily="18" charset="0"/>
              </a:rPr>
              <a:t>Certifikatat e avancuara kanë validitet të përhershëm dhe në rast se KRPP-ja organizon trajnime</a:t>
            </a:r>
            <a:r>
              <a:rPr lang="sq-AL" dirty="0">
                <a:latin typeface="Cambria" panose="02040503050406030204" pitchFamily="18" charset="0"/>
                <a:ea typeface="Cambria" panose="02040503050406030204" pitchFamily="18" charset="0"/>
              </a:rPr>
              <a:t> </a:t>
            </a:r>
            <a:r>
              <a:rPr lang="sq-AL" b="1" dirty="0">
                <a:latin typeface="Cambria" panose="02040503050406030204" pitchFamily="18" charset="0"/>
                <a:ea typeface="Cambria" panose="02040503050406030204" pitchFamily="18" charset="0"/>
              </a:rPr>
              <a:t>bartësit e tyre janë të obliguar që të ndjekin trajnimet</a:t>
            </a:r>
            <a:r>
              <a:rPr lang="en-US" b="1" dirty="0">
                <a:latin typeface="Cambria" panose="02040503050406030204" pitchFamily="18" charset="0"/>
                <a:ea typeface="Cambria" panose="02040503050406030204" pitchFamily="18" charset="0"/>
              </a:rPr>
              <a:t>.</a:t>
            </a:r>
            <a:endParaRPr lang="en-US"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dirty="0">
                <a:latin typeface="Cambria" panose="02040503050406030204" pitchFamily="18" charset="0"/>
                <a:ea typeface="Cambria" panose="02040503050406030204" pitchFamily="18" charset="0"/>
              </a:rPr>
              <a:t>Personat të cilët posedojnë një </a:t>
            </a:r>
            <a:r>
              <a:rPr lang="sq-AL" b="1" u="sng" dirty="0">
                <a:latin typeface="Cambria" panose="02040503050406030204" pitchFamily="18" charset="0"/>
                <a:ea typeface="Cambria" panose="02040503050406030204" pitchFamily="18" charset="0"/>
              </a:rPr>
              <a:t>certifikatë ose diplomë të avancuar të nivelit bachelor</a:t>
            </a:r>
            <a:r>
              <a:rPr lang="sq-AL" u="sng" dirty="0">
                <a:latin typeface="Cambria" panose="02040503050406030204" pitchFamily="18" charset="0"/>
                <a:ea typeface="Cambria" panose="02040503050406030204" pitchFamily="18" charset="0"/>
              </a:rPr>
              <a:t> ose </a:t>
            </a:r>
            <a:r>
              <a:rPr lang="sq-AL" b="1" u="sng" dirty="0">
                <a:latin typeface="Cambria" panose="02040503050406030204" pitchFamily="18" charset="0"/>
                <a:ea typeface="Cambria" panose="02040503050406030204" pitchFamily="18" charset="0"/>
              </a:rPr>
              <a:t>master të prokurimit</a:t>
            </a:r>
            <a:r>
              <a:rPr lang="sq-AL" dirty="0">
                <a:latin typeface="Cambria" panose="02040503050406030204" pitchFamily="18" charset="0"/>
                <a:ea typeface="Cambria" panose="02040503050406030204" pitchFamily="18" charset="0"/>
              </a:rPr>
              <a:t> të njohur ndërkombëtarësh janë të përjashtuar nga obligimi për certifikim. </a:t>
            </a:r>
            <a:r>
              <a:rPr lang="sq-AL" b="1" dirty="0">
                <a:latin typeface="Cambria" panose="02040503050406030204" pitchFamily="18" charset="0"/>
                <a:ea typeface="Cambria" panose="02040503050406030204" pitchFamily="18" charset="0"/>
              </a:rPr>
              <a:t> </a:t>
            </a:r>
            <a:endParaRPr lang="en-US" dirty="0">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p:txBody>
          <a:bodyPr/>
          <a:lstStyle/>
          <a:p>
            <a:r>
              <a:rPr lang="en-US"/>
              <a:t>Departamenti per Trajnime /KRPP  </a:t>
            </a:r>
          </a:p>
        </p:txBody>
      </p:sp>
      <p:sp>
        <p:nvSpPr>
          <p:cNvPr id="5" name="Slide Number Placeholder 4"/>
          <p:cNvSpPr>
            <a:spLocks noGrp="1"/>
          </p:cNvSpPr>
          <p:nvPr>
            <p:ph type="sldNum" sz="quarter" idx="12"/>
          </p:nvPr>
        </p:nvSpPr>
        <p:spPr/>
        <p:txBody>
          <a:bodyPr/>
          <a:lstStyle/>
          <a:p>
            <a:fld id="{DCFF98CF-7F0B-4F7C-9297-12472D36FA30}" type="slidenum">
              <a:rPr lang="en-US" smtClean="0"/>
              <a:t>42</a:t>
            </a:fld>
            <a:endParaRPr lang="en-US"/>
          </a:p>
        </p:txBody>
      </p:sp>
    </p:spTree>
    <p:extLst>
      <p:ext uri="{BB962C8B-B14F-4D97-AF65-F5344CB8AC3E}">
        <p14:creationId xmlns:p14="http://schemas.microsoft.com/office/powerpoint/2010/main" val="21963468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76201"/>
            <a:ext cx="7772400" cy="457200"/>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25</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Trajnimi i Zyrtarëve të Prokurimit</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(3)</a:t>
            </a:r>
            <a:endParaRPr lang="en-US" sz="2400" dirty="0"/>
          </a:p>
        </p:txBody>
      </p:sp>
      <p:sp>
        <p:nvSpPr>
          <p:cNvPr id="3" name="Subtitle 2"/>
          <p:cNvSpPr>
            <a:spLocks noGrp="1"/>
          </p:cNvSpPr>
          <p:nvPr>
            <p:ph type="subTitle" idx="1"/>
          </p:nvPr>
        </p:nvSpPr>
        <p:spPr>
          <a:xfrm>
            <a:off x="152400" y="1066799"/>
            <a:ext cx="8610600" cy="5562601"/>
          </a:xfrm>
        </p:spPr>
        <p:txBody>
          <a:bodyPr>
            <a:normAutofit fontScale="62500" lnSpcReduction="20000"/>
          </a:bodyPr>
          <a:lstStyle/>
          <a:p>
            <a:pPr marL="457200" lvl="0" indent="-457200" algn="l">
              <a:buFont typeface="Arial" pitchFamily="34" charset="0"/>
              <a:buChar char="•"/>
            </a:pPr>
            <a:r>
              <a:rPr lang="sq-AL" sz="3400" dirty="0">
                <a:latin typeface="Cambria" panose="02040503050406030204" pitchFamily="18" charset="0"/>
                <a:ea typeface="Cambria" panose="02040503050406030204" pitchFamily="18" charset="0"/>
              </a:rPr>
              <a:t>Megjithatë, këta persona janë të obliguar që të marrin pjesë në trajnimin e vazhdueshëm.</a:t>
            </a:r>
            <a:endParaRPr lang="en-US" sz="3400" b="1" u="sng" dirty="0">
              <a:latin typeface="Cambria" panose="02040503050406030204" pitchFamily="18" charset="0"/>
              <a:ea typeface="Cambria" panose="02040503050406030204" pitchFamily="18" charset="0"/>
            </a:endParaRPr>
          </a:p>
          <a:p>
            <a:pPr marL="457200" lvl="0" indent="-457200" algn="l">
              <a:buFont typeface="Wingdings" pitchFamily="2" charset="2"/>
              <a:buChar char="ü"/>
            </a:pPr>
            <a:r>
              <a:rPr lang="sq-AL" sz="3400" b="1" u="sng" dirty="0">
                <a:latin typeface="Cambria" panose="02040503050406030204" pitchFamily="18" charset="0"/>
                <a:ea typeface="Cambria" panose="02040503050406030204" pitchFamily="18" charset="0"/>
              </a:rPr>
              <a:t>Certifikatë ose diplomë e avancuar</a:t>
            </a:r>
            <a:r>
              <a:rPr lang="sq-AL" sz="3400" b="1" dirty="0">
                <a:latin typeface="Cambria" panose="02040503050406030204" pitchFamily="18" charset="0"/>
                <a:ea typeface="Cambria" panose="02040503050406030204" pitchFamily="18" charset="0"/>
              </a:rPr>
              <a:t> konsiderohen, një</a:t>
            </a:r>
            <a:r>
              <a:rPr lang="sq-AL" sz="3400" dirty="0">
                <a:latin typeface="Cambria" panose="02040503050406030204" pitchFamily="18" charset="0"/>
                <a:ea typeface="Cambria" panose="02040503050406030204" pitchFamily="18" charset="0"/>
              </a:rPr>
              <a:t> </a:t>
            </a:r>
            <a:r>
              <a:rPr lang="sq-AL" sz="3400" b="1" dirty="0">
                <a:latin typeface="Cambria" panose="02040503050406030204" pitchFamily="18" charset="0"/>
                <a:ea typeface="Cambria" panose="02040503050406030204" pitchFamily="18" charset="0"/>
              </a:rPr>
              <a:t>certifikatë ose diplomë e avancuar, të cilën e disponon një kandidat, dhe e cila është</a:t>
            </a:r>
            <a:r>
              <a:rPr lang="sq-AL" sz="3400" dirty="0">
                <a:latin typeface="Cambria" panose="02040503050406030204" pitchFamily="18" charset="0"/>
                <a:ea typeface="Cambria" panose="02040503050406030204" pitchFamily="18" charset="0"/>
              </a:rPr>
              <a:t> </a:t>
            </a:r>
            <a:r>
              <a:rPr lang="sq-AL" sz="3400" b="1" dirty="0">
                <a:latin typeface="Cambria" panose="02040503050406030204" pitchFamily="18" charset="0"/>
                <a:ea typeface="Cambria" panose="02040503050406030204" pitchFamily="18" charset="0"/>
              </a:rPr>
              <a:t>fituar në një institucion të licencuar arsimor, brenda apo jashtë Kosovës, nëse programi</a:t>
            </a:r>
            <a:r>
              <a:rPr lang="sq-AL" sz="3400" dirty="0">
                <a:latin typeface="Cambria" panose="02040503050406030204" pitchFamily="18" charset="0"/>
                <a:ea typeface="Cambria" panose="02040503050406030204" pitchFamily="18" charset="0"/>
              </a:rPr>
              <a:t> </a:t>
            </a:r>
            <a:r>
              <a:rPr lang="sq-AL" sz="3400" b="1" dirty="0">
                <a:latin typeface="Cambria" panose="02040503050406030204" pitchFamily="18" charset="0"/>
                <a:ea typeface="Cambria" panose="02040503050406030204" pitchFamily="18" charset="0"/>
              </a:rPr>
              <a:t>arsimor është i bazuar në Direktivat e Prokurimit të KE, si dhe në praktikat më të mira</a:t>
            </a:r>
            <a:r>
              <a:rPr lang="sq-AL" sz="3400" dirty="0">
                <a:latin typeface="Cambria" panose="02040503050406030204" pitchFamily="18" charset="0"/>
                <a:ea typeface="Cambria" panose="02040503050406030204" pitchFamily="18" charset="0"/>
              </a:rPr>
              <a:t> </a:t>
            </a:r>
            <a:r>
              <a:rPr lang="sq-AL" sz="3400" b="1" dirty="0">
                <a:latin typeface="Cambria" panose="02040503050406030204" pitchFamily="18" charset="0"/>
                <a:ea typeface="Cambria" panose="02040503050406030204" pitchFamily="18" charset="0"/>
              </a:rPr>
              <a:t>ndërkombëtare</a:t>
            </a:r>
            <a:r>
              <a:rPr lang="en-US" sz="3400" b="1" dirty="0">
                <a:latin typeface="Cambria" panose="02040503050406030204" pitchFamily="18" charset="0"/>
                <a:ea typeface="Cambria" panose="02040503050406030204" pitchFamily="18" charset="0"/>
              </a:rPr>
              <a:t>.</a:t>
            </a:r>
          </a:p>
          <a:p>
            <a:pPr marL="457200" lvl="0" indent="-457200" algn="l">
              <a:buFont typeface="Wingdings" pitchFamily="2" charset="2"/>
              <a:buChar char="ü"/>
            </a:pPr>
            <a:r>
              <a:rPr lang="en-US" sz="3400" b="1" dirty="0">
                <a:latin typeface="Cambria" panose="02040503050406030204" pitchFamily="18" charset="0"/>
                <a:ea typeface="Cambria" panose="02040503050406030204" pitchFamily="18" charset="0"/>
              </a:rPr>
              <a:t>T</a:t>
            </a:r>
            <a:r>
              <a:rPr lang="sq-AL" sz="3400" b="1" dirty="0">
                <a:latin typeface="Cambria" panose="02040503050406030204" pitchFamily="18" charset="0"/>
                <a:ea typeface="Cambria" panose="02040503050406030204" pitchFamily="18" charset="0"/>
              </a:rPr>
              <a:t>ë ketë zgjatur minimum pesëmbëdhjetë (15) ditë, si dhe në fund</a:t>
            </a:r>
            <a:r>
              <a:rPr lang="sq-AL" sz="3400" dirty="0">
                <a:latin typeface="Cambria" panose="02040503050406030204" pitchFamily="18" charset="0"/>
                <a:ea typeface="Cambria" panose="02040503050406030204" pitchFamily="18" charset="0"/>
              </a:rPr>
              <a:t> </a:t>
            </a:r>
            <a:r>
              <a:rPr lang="sq-AL" sz="3400" b="1" dirty="0">
                <a:latin typeface="Cambria" panose="02040503050406030204" pitchFamily="18" charset="0"/>
                <a:ea typeface="Cambria" panose="02040503050406030204" pitchFamily="18" charset="0"/>
              </a:rPr>
              <a:t>kandidati ti jetë nënshtruar provimit dhe me sukses ta ketë përfunduar atë</a:t>
            </a:r>
            <a:r>
              <a:rPr lang="en-US" sz="3400" b="1" dirty="0">
                <a:latin typeface="Cambria" panose="02040503050406030204" pitchFamily="18" charset="0"/>
                <a:ea typeface="Cambria" panose="02040503050406030204" pitchFamily="18" charset="0"/>
              </a:rPr>
              <a:t>.</a:t>
            </a:r>
          </a:p>
          <a:p>
            <a:pPr algn="l"/>
            <a:r>
              <a:rPr lang="sq-AL" sz="3400" b="1" u="sng" dirty="0">
                <a:latin typeface="Cambria" panose="02040503050406030204" pitchFamily="18" charset="0"/>
                <a:ea typeface="Cambria" panose="02040503050406030204" pitchFamily="18" charset="0"/>
              </a:rPr>
              <a:t>Pjesëmarrja:</a:t>
            </a:r>
            <a:endParaRPr lang="en-US" sz="3400" dirty="0">
              <a:latin typeface="Cambria" panose="02040503050406030204" pitchFamily="18" charset="0"/>
              <a:ea typeface="Cambria" panose="02040503050406030204" pitchFamily="18" charset="0"/>
            </a:endParaRPr>
          </a:p>
          <a:p>
            <a:pPr lvl="0" algn="l"/>
            <a:endParaRPr lang="en-US" sz="3400"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sz="3400" b="1" dirty="0">
                <a:solidFill>
                  <a:srgbClr val="FF0000"/>
                </a:solidFill>
                <a:latin typeface="Cambria" panose="02040503050406030204" pitchFamily="18" charset="0"/>
                <a:ea typeface="Cambria" panose="02040503050406030204" pitchFamily="18" charset="0"/>
              </a:rPr>
              <a:t>Çdo person mund të marrë pjesë në kurset profesionale </a:t>
            </a:r>
            <a:r>
              <a:rPr lang="sq-AL" sz="3400" dirty="0">
                <a:latin typeface="Cambria" panose="02040503050406030204" pitchFamily="18" charset="0"/>
                <a:ea typeface="Cambria" panose="02040503050406030204" pitchFamily="18" charset="0"/>
              </a:rPr>
              <a:t>të trajnimit në prokurim </a:t>
            </a:r>
            <a:r>
              <a:rPr lang="sq-AL" sz="3400" b="1" dirty="0">
                <a:latin typeface="Cambria" panose="02040503050406030204" pitchFamily="18" charset="0"/>
                <a:ea typeface="Cambria" panose="02040503050406030204" pitchFamily="18" charset="0"/>
              </a:rPr>
              <a:t>të organizuara nga KRPP-ja dhe IKAP-</a:t>
            </a:r>
            <a:r>
              <a:rPr lang="sq-AL" sz="3400" dirty="0">
                <a:latin typeface="Cambria" panose="02040503050406030204" pitchFamily="18" charset="0"/>
                <a:ea typeface="Cambria" panose="02040503050406030204" pitchFamily="18" charset="0"/>
              </a:rPr>
              <a:t> nëse ka hapësirë të mjaftueshme pas akomodimit të Zyrtarëve të Prokurimit</a:t>
            </a:r>
            <a:r>
              <a:rPr lang="en-US" sz="3400" dirty="0">
                <a:latin typeface="Cambria" panose="02040503050406030204" pitchFamily="18" charset="0"/>
                <a:ea typeface="Cambria" panose="02040503050406030204" pitchFamily="18" charset="0"/>
              </a:rPr>
              <a:t>.</a:t>
            </a:r>
          </a:p>
          <a:p>
            <a:pPr marL="457200" lvl="0" indent="-457200" algn="l">
              <a:buFont typeface="Arial" pitchFamily="34" charset="0"/>
              <a:buChar char="•"/>
            </a:pPr>
            <a:r>
              <a:rPr lang="sq-AL" sz="3400" b="1" dirty="0">
                <a:solidFill>
                  <a:srgbClr val="FF0000"/>
                </a:solidFill>
                <a:latin typeface="Cambria" panose="02040503050406030204" pitchFamily="18" charset="0"/>
                <a:ea typeface="Cambria" panose="02040503050406030204" pitchFamily="18" charset="0"/>
              </a:rPr>
              <a:t>KRPP-ja</a:t>
            </a:r>
            <a:r>
              <a:rPr lang="sq-AL" sz="3400" dirty="0">
                <a:solidFill>
                  <a:srgbClr val="FF0000"/>
                </a:solidFill>
                <a:latin typeface="Cambria" panose="02040503050406030204" pitchFamily="18" charset="0"/>
                <a:ea typeface="Cambria" panose="02040503050406030204" pitchFamily="18" charset="0"/>
              </a:rPr>
              <a:t> mund të vendosë një tarifë të arsyeshme </a:t>
            </a:r>
            <a:r>
              <a:rPr lang="sq-AL" sz="3400" dirty="0">
                <a:latin typeface="Cambria" panose="02040503050406030204" pitchFamily="18" charset="0"/>
                <a:ea typeface="Cambria" panose="02040503050406030204" pitchFamily="18" charset="0"/>
              </a:rPr>
              <a:t>për pjesëmarrje për personat që marrin pjesë në këto kurse. </a:t>
            </a:r>
            <a:r>
              <a:rPr lang="sq-AL" sz="3400" i="1" dirty="0">
                <a:latin typeface="Cambria" panose="02040503050406030204" pitchFamily="18" charset="0"/>
                <a:ea typeface="Cambria" panose="02040503050406030204" pitchFamily="18" charset="0"/>
              </a:rPr>
              <a:t>(nuk vlen për Zyrtarët përgjegjës të Prokurimit, punonjësit e njësive të Prokurimit ose nëpunësit civil)</a:t>
            </a:r>
            <a:r>
              <a:rPr lang="en-US" sz="3400" i="1" dirty="0">
                <a:latin typeface="Cambria" panose="02040503050406030204" pitchFamily="18" charset="0"/>
                <a:ea typeface="Cambria" panose="02040503050406030204" pitchFamily="18" charset="0"/>
              </a:rPr>
              <a:t>.</a:t>
            </a:r>
            <a:endParaRPr lang="en-US" sz="3400" b="1" dirty="0">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p:txBody>
          <a:bodyPr/>
          <a:lstStyle/>
          <a:p>
            <a:r>
              <a:rPr lang="en-US"/>
              <a:t>Departamenti per Trajnime /KRPP  </a:t>
            </a:r>
          </a:p>
        </p:txBody>
      </p:sp>
      <p:sp>
        <p:nvSpPr>
          <p:cNvPr id="5" name="Slide Number Placeholder 4"/>
          <p:cNvSpPr>
            <a:spLocks noGrp="1"/>
          </p:cNvSpPr>
          <p:nvPr>
            <p:ph type="sldNum" sz="quarter" idx="12"/>
          </p:nvPr>
        </p:nvSpPr>
        <p:spPr/>
        <p:txBody>
          <a:bodyPr/>
          <a:lstStyle/>
          <a:p>
            <a:fld id="{DCFF98CF-7F0B-4F7C-9297-12472D36FA30}" type="slidenum">
              <a:rPr lang="en-US" smtClean="0"/>
              <a:t>43</a:t>
            </a:fld>
            <a:endParaRPr lang="en-US"/>
          </a:p>
        </p:txBody>
      </p:sp>
    </p:spTree>
    <p:extLst>
      <p:ext uri="{BB962C8B-B14F-4D97-AF65-F5344CB8AC3E}">
        <p14:creationId xmlns:p14="http://schemas.microsoft.com/office/powerpoint/2010/main" val="36538191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706437"/>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25</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Trajnimi i Zyrtarëve të Prokurimit</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(4)</a:t>
            </a:r>
            <a:endParaRPr lang="en-US" sz="2400" dirty="0"/>
          </a:p>
        </p:txBody>
      </p:sp>
      <p:sp>
        <p:nvSpPr>
          <p:cNvPr id="3" name="Subtitle 2"/>
          <p:cNvSpPr>
            <a:spLocks noGrp="1"/>
          </p:cNvSpPr>
          <p:nvPr>
            <p:ph type="subTitle" idx="1"/>
          </p:nvPr>
        </p:nvSpPr>
        <p:spPr>
          <a:xfrm>
            <a:off x="304800" y="1143000"/>
            <a:ext cx="8610600" cy="5334000"/>
          </a:xfrm>
        </p:spPr>
        <p:txBody>
          <a:bodyPr>
            <a:normAutofit fontScale="77500" lnSpcReduction="20000"/>
          </a:bodyPr>
          <a:lstStyle/>
          <a:p>
            <a:pPr algn="l"/>
            <a:r>
              <a:rPr lang="sq-AL" sz="2800" b="1" u="sng" dirty="0">
                <a:latin typeface="Cambria" panose="02040503050406030204" pitchFamily="18" charset="0"/>
                <a:ea typeface="Cambria" panose="02040503050406030204" pitchFamily="18" charset="0"/>
              </a:rPr>
              <a:t>Anulimi i certifikatës</a:t>
            </a:r>
            <a:endParaRPr lang="en-US" sz="2800"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sz="2800" dirty="0">
                <a:latin typeface="Cambria" panose="02040503050406030204" pitchFamily="18" charset="0"/>
                <a:ea typeface="Cambria" panose="02040503050406030204" pitchFamily="18" charset="0"/>
              </a:rPr>
              <a:t>Çdo certifikatë e prokurimit e lëshuar nga </a:t>
            </a:r>
            <a:r>
              <a:rPr lang="sq-AL" sz="2800" b="1" dirty="0">
                <a:latin typeface="Cambria" panose="02040503050406030204" pitchFamily="18" charset="0"/>
                <a:ea typeface="Cambria" panose="02040503050406030204" pitchFamily="18" charset="0"/>
              </a:rPr>
              <a:t>KRPP-ja </a:t>
            </a:r>
            <a:r>
              <a:rPr lang="en-US" sz="2800" b="1" dirty="0">
                <a:latin typeface="Cambria" panose="02040503050406030204" pitchFamily="18" charset="0"/>
                <a:ea typeface="Cambria" panose="02040503050406030204" pitchFamily="18" charset="0"/>
              </a:rPr>
              <a:t>-</a:t>
            </a:r>
            <a:r>
              <a:rPr lang="sq-AL" sz="2800" b="1" dirty="0">
                <a:latin typeface="Cambria" panose="02040503050406030204" pitchFamily="18" charset="0"/>
                <a:ea typeface="Cambria" panose="02040503050406030204" pitchFamily="18" charset="0"/>
              </a:rPr>
              <a:t> IKAP</a:t>
            </a:r>
            <a:r>
              <a:rPr lang="sq-AL" sz="2800" dirty="0">
                <a:latin typeface="Cambria" panose="02040503050406030204" pitchFamily="18" charset="0"/>
                <a:ea typeface="Cambria" panose="02040503050406030204" pitchFamily="18" charset="0"/>
              </a:rPr>
              <a:t> mund të </a:t>
            </a:r>
            <a:r>
              <a:rPr lang="sq-AL" sz="2800" b="1" dirty="0">
                <a:latin typeface="Cambria" panose="02040503050406030204" pitchFamily="18" charset="0"/>
                <a:ea typeface="Cambria" panose="02040503050406030204" pitchFamily="18" charset="0"/>
              </a:rPr>
              <a:t>anulohet nga KRPP-ja</a:t>
            </a:r>
            <a:r>
              <a:rPr lang="en-US" sz="2800" b="1" dirty="0">
                <a:latin typeface="Cambria" panose="02040503050406030204" pitchFamily="18" charset="0"/>
                <a:ea typeface="Cambria" panose="02040503050406030204" pitchFamily="18" charset="0"/>
              </a:rPr>
              <a:t>.</a:t>
            </a:r>
            <a:endParaRPr lang="en-US" sz="2800" i="1"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sz="2800" dirty="0">
                <a:latin typeface="Cambria" panose="02040503050406030204" pitchFamily="18" charset="0"/>
                <a:ea typeface="Cambria" panose="02040503050406030204" pitchFamily="18" charset="0"/>
              </a:rPr>
              <a:t>Nëse poseduesi i certifikatës </a:t>
            </a:r>
            <a:r>
              <a:rPr lang="sq-AL" sz="2800" b="1" dirty="0">
                <a:latin typeface="Cambria" panose="02040503050406030204" pitchFamily="18" charset="0"/>
                <a:ea typeface="Cambria" panose="02040503050406030204" pitchFamily="18" charset="0"/>
              </a:rPr>
              <a:t>është nëpunës civil,</a:t>
            </a:r>
            <a:r>
              <a:rPr lang="sq-AL" sz="2800" dirty="0">
                <a:latin typeface="Cambria" panose="02040503050406030204" pitchFamily="18" charset="0"/>
                <a:ea typeface="Cambria" panose="02040503050406030204" pitchFamily="18" charset="0"/>
              </a:rPr>
              <a:t> procesi i anulimit duhet të bëhet në përputhje të plotë me kërkesat e Ligjit për Shërbimin Civil</a:t>
            </a:r>
            <a:endParaRPr lang="en-US" sz="2800" dirty="0">
              <a:latin typeface="Cambria" panose="02040503050406030204" pitchFamily="18" charset="0"/>
              <a:ea typeface="Cambria" panose="02040503050406030204" pitchFamily="18" charset="0"/>
            </a:endParaRPr>
          </a:p>
          <a:p>
            <a:pPr marL="457200" indent="-457200" algn="l">
              <a:buFont typeface="Arial" pitchFamily="34" charset="0"/>
              <a:buChar char="•"/>
            </a:pPr>
            <a:r>
              <a:rPr lang="sq-AL" sz="2800" dirty="0">
                <a:latin typeface="Cambria" panose="02040503050406030204" pitchFamily="18" charset="0"/>
                <a:ea typeface="Cambria" panose="02040503050406030204" pitchFamily="18" charset="0"/>
              </a:rPr>
              <a:t>Nëse poseduesi i certifikatës </a:t>
            </a:r>
            <a:r>
              <a:rPr lang="sq-AL" sz="2800" b="1" dirty="0">
                <a:latin typeface="Cambria" panose="02040503050406030204" pitchFamily="18" charset="0"/>
                <a:ea typeface="Cambria" panose="02040503050406030204" pitchFamily="18" charset="0"/>
              </a:rPr>
              <a:t>nuk është nëpunës civil</a:t>
            </a:r>
            <a:r>
              <a:rPr lang="sq-AL" sz="2800" dirty="0">
                <a:latin typeface="Cambria" panose="02040503050406030204" pitchFamily="18" charset="0"/>
                <a:ea typeface="Cambria" panose="02040503050406030204" pitchFamily="18" charset="0"/>
              </a:rPr>
              <a:t>, KRPP-ja duhet ti dërgojë këtij personi një njoftim paraprak me shkrim prej 90 ditëve për qëllimin e anulimit të certifikatës së tij/saj;</a:t>
            </a:r>
            <a:endParaRPr lang="en-US" sz="2800" dirty="0">
              <a:latin typeface="Cambria" panose="02040503050406030204" pitchFamily="18" charset="0"/>
              <a:ea typeface="Cambria" panose="02040503050406030204" pitchFamily="18" charset="0"/>
            </a:endParaRPr>
          </a:p>
          <a:p>
            <a:pPr marL="457200" indent="-457200" algn="l">
              <a:buFont typeface="Arial" pitchFamily="34" charset="0"/>
              <a:buChar char="•"/>
            </a:pPr>
            <a:r>
              <a:rPr lang="en-US" sz="2800" dirty="0">
                <a:latin typeface="Cambria" panose="02040503050406030204" pitchFamily="18" charset="0"/>
                <a:ea typeface="Cambria" panose="02040503050406030204" pitchFamily="18" charset="0"/>
              </a:rPr>
              <a:t>K</a:t>
            </a:r>
            <a:r>
              <a:rPr lang="sq-AL" sz="2800" dirty="0">
                <a:latin typeface="Cambria" panose="02040503050406030204" pitchFamily="18" charset="0"/>
                <a:ea typeface="Cambria" panose="02040503050406030204" pitchFamily="18" charset="0"/>
              </a:rPr>
              <a:t>y njoftim i jep personit në fjalë të </a:t>
            </a:r>
            <a:r>
              <a:rPr lang="sq-AL" sz="2800" b="1" dirty="0">
                <a:latin typeface="Cambria" panose="02040503050406030204" pitchFamily="18" charset="0"/>
                <a:ea typeface="Cambria" panose="02040503050406030204" pitchFamily="18" charset="0"/>
              </a:rPr>
              <a:t>drejtën e ankesës sipas Ligjit për Procedurën Administrative. </a:t>
            </a:r>
            <a:endParaRPr lang="en-US" sz="2800" b="1" dirty="0">
              <a:latin typeface="Cambria" panose="02040503050406030204" pitchFamily="18" charset="0"/>
              <a:ea typeface="Cambria" panose="02040503050406030204" pitchFamily="18" charset="0"/>
            </a:endParaRPr>
          </a:p>
          <a:p>
            <a:pPr marL="457200" indent="-457200" algn="l">
              <a:buFont typeface="Arial" pitchFamily="34" charset="0"/>
              <a:buChar char="•"/>
            </a:pPr>
            <a:r>
              <a:rPr lang="sq-AL" sz="2800" dirty="0">
                <a:latin typeface="Cambria" panose="02040503050406030204" pitchFamily="18" charset="0"/>
                <a:ea typeface="Cambria" panose="02040503050406030204" pitchFamily="18" charset="0"/>
              </a:rPr>
              <a:t>Nëse </a:t>
            </a:r>
            <a:r>
              <a:rPr lang="en-US" sz="2800" dirty="0">
                <a:latin typeface="Cambria" panose="02040503050406030204" pitchFamily="18" charset="0"/>
                <a:ea typeface="Cambria" panose="02040503050406030204" pitchFamily="18" charset="0"/>
              </a:rPr>
              <a:t>edhe me </a:t>
            </a:r>
            <a:r>
              <a:rPr lang="en-US" sz="2800" dirty="0" err="1">
                <a:latin typeface="Cambria" panose="02040503050406030204" pitchFamily="18" charset="0"/>
                <a:ea typeface="Cambria" panose="02040503050406030204" pitchFamily="18" charset="0"/>
              </a:rPr>
              <a:t>tej</a:t>
            </a:r>
            <a:r>
              <a:rPr lang="en-US" sz="2800" dirty="0">
                <a:latin typeface="Cambria" panose="02040503050406030204" pitchFamily="18" charset="0"/>
                <a:ea typeface="Cambria" panose="02040503050406030204" pitchFamily="18" charset="0"/>
              </a:rPr>
              <a:t> </a:t>
            </a:r>
            <a:r>
              <a:rPr lang="sq-AL" sz="2800" dirty="0">
                <a:latin typeface="Cambria" panose="02040503050406030204" pitchFamily="18" charset="0"/>
                <a:ea typeface="Cambria" panose="02040503050406030204" pitchFamily="18" charset="0"/>
              </a:rPr>
              <a:t>personi në fjalë është i pakënaqur me rezultatin, atëherë ai mund të ankohet për anulimin e certifikatës në </a:t>
            </a:r>
            <a:r>
              <a:rPr lang="sq-AL" sz="2800" b="1" dirty="0">
                <a:latin typeface="Cambria" panose="02040503050406030204" pitchFamily="18" charset="0"/>
                <a:ea typeface="Cambria" panose="02040503050406030204" pitchFamily="18" charset="0"/>
              </a:rPr>
              <a:t>Gjykatën Themelore – Departamenti për çështje administrative</a:t>
            </a:r>
            <a:r>
              <a:rPr lang="en-US" sz="2800" b="1" dirty="0">
                <a:latin typeface="Cambria" panose="02040503050406030204" pitchFamily="18" charset="0"/>
                <a:ea typeface="Cambria" panose="02040503050406030204" pitchFamily="18" charset="0"/>
              </a:rPr>
              <a:t>.</a:t>
            </a:r>
          </a:p>
          <a:p>
            <a:pPr marL="457200" indent="-457200" algn="l">
              <a:buFont typeface="Arial" pitchFamily="34" charset="0"/>
              <a:buChar char="•"/>
            </a:pPr>
            <a:endParaRPr lang="en-US" sz="2800" b="1" dirty="0">
              <a:latin typeface="Cambria" panose="02040503050406030204" pitchFamily="18" charset="0"/>
              <a:ea typeface="Cambria" panose="02040503050406030204" pitchFamily="18" charset="0"/>
            </a:endParaRPr>
          </a:p>
          <a:p>
            <a:pPr marL="457200" indent="-457200" algn="l">
              <a:buFont typeface="Arial" pitchFamily="34" charset="0"/>
              <a:buChar char="•"/>
            </a:pPr>
            <a:r>
              <a:rPr lang="sq-AL" sz="2800" b="1" dirty="0">
                <a:latin typeface="Cambria" panose="02040503050406030204" pitchFamily="18" charset="0"/>
                <a:ea typeface="Cambria" panose="02040503050406030204" pitchFamily="18" charset="0"/>
              </a:rPr>
              <a:t>Pas periudhës një vjeçare zyrtari në fjalë mund të filloj trajnimin bazik</a:t>
            </a:r>
            <a:endParaRPr lang="en-US" sz="2800" dirty="0">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p:txBody>
          <a:bodyPr/>
          <a:lstStyle/>
          <a:p>
            <a:r>
              <a:rPr lang="en-US"/>
              <a:t>Departamenti per Trajnime /KRPP  </a:t>
            </a:r>
          </a:p>
        </p:txBody>
      </p:sp>
      <p:sp>
        <p:nvSpPr>
          <p:cNvPr id="5" name="Slide Number Placeholder 4"/>
          <p:cNvSpPr>
            <a:spLocks noGrp="1"/>
          </p:cNvSpPr>
          <p:nvPr>
            <p:ph type="sldNum" sz="quarter" idx="12"/>
          </p:nvPr>
        </p:nvSpPr>
        <p:spPr/>
        <p:txBody>
          <a:bodyPr/>
          <a:lstStyle/>
          <a:p>
            <a:fld id="{DCFF98CF-7F0B-4F7C-9297-12472D36FA30}" type="slidenum">
              <a:rPr lang="en-US" smtClean="0"/>
              <a:t>44</a:t>
            </a:fld>
            <a:endParaRPr lang="en-US"/>
          </a:p>
        </p:txBody>
      </p:sp>
    </p:spTree>
    <p:extLst>
      <p:ext uri="{BB962C8B-B14F-4D97-AF65-F5344CB8AC3E}">
        <p14:creationId xmlns:p14="http://schemas.microsoft.com/office/powerpoint/2010/main" val="3446483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533400"/>
          </a:xfrm>
        </p:spPr>
        <p:txBody>
          <a:bodyPr>
            <a:normAutofit/>
          </a:bodyPr>
          <a:lstStyle/>
          <a:p>
            <a:pPr algn="ctr" eaLnBrk="1" hangingPunct="1"/>
            <a:r>
              <a:rPr lang="en-US" altLang="sq-AL" sz="2400" b="1" dirty="0">
                <a:solidFill>
                  <a:schemeClr val="accent1">
                    <a:lumMod val="75000"/>
                  </a:schemeClr>
                </a:solidFill>
                <a:latin typeface="Cambria" panose="02040503050406030204" pitchFamily="18" charset="0"/>
                <a:ea typeface="Cambria" panose="02040503050406030204" pitchFamily="18" charset="0"/>
              </a:rPr>
              <a:t>ORGANI  SHQYRTUES  I  PROKURIMIT ( OSHP </a:t>
            </a:r>
            <a:r>
              <a:rPr lang="en-US" altLang="sq-AL" sz="2400" dirty="0">
                <a:solidFill>
                  <a:schemeClr val="accent1">
                    <a:lumMod val="75000"/>
                  </a:schemeClr>
                </a:solidFill>
                <a:latin typeface="Cambria" panose="02040503050406030204" pitchFamily="18" charset="0"/>
                <a:ea typeface="Cambria" panose="02040503050406030204" pitchFamily="18" charset="0"/>
              </a:rPr>
              <a:t>)  </a:t>
            </a:r>
          </a:p>
        </p:txBody>
      </p:sp>
      <p:sp>
        <p:nvSpPr>
          <p:cNvPr id="5123" name="Content Placeholder 2"/>
          <p:cNvSpPr>
            <a:spLocks noGrp="1"/>
          </p:cNvSpPr>
          <p:nvPr>
            <p:ph idx="1"/>
          </p:nvPr>
        </p:nvSpPr>
        <p:spPr>
          <a:xfrm>
            <a:off x="0" y="785812"/>
            <a:ext cx="9144000" cy="5843587"/>
          </a:xfrm>
        </p:spPr>
        <p:txBody>
          <a:bodyPr>
            <a:normAutofit/>
          </a:bodyPr>
          <a:lstStyle/>
          <a:p>
            <a:pPr algn="just" eaLnBrk="1" hangingPunct="1">
              <a:lnSpc>
                <a:spcPct val="80000"/>
              </a:lnSpc>
              <a:buFontTx/>
              <a:buNone/>
            </a:pPr>
            <a:r>
              <a:rPr lang="en-US" altLang="sq-AL" sz="2400" dirty="0">
                <a:latin typeface="Cambria" panose="02040503050406030204" pitchFamily="18" charset="0"/>
                <a:ea typeface="Cambria" panose="02040503050406030204" pitchFamily="18" charset="0"/>
              </a:rPr>
              <a:t>           </a:t>
            </a:r>
          </a:p>
          <a:p>
            <a:pPr eaLnBrk="1" hangingPunct="1">
              <a:lnSpc>
                <a:spcPct val="90000"/>
              </a:lnSpc>
              <a:buFont typeface="Wingdings" panose="05000000000000000000" pitchFamily="2" charset="2"/>
              <a:buChar char="§"/>
            </a:pPr>
            <a:r>
              <a:rPr lang="en-GB" altLang="sq-AL" sz="2400" dirty="0" err="1">
                <a:latin typeface="Cambria" panose="02040503050406030204" pitchFamily="18" charset="0"/>
                <a:ea typeface="Cambria" panose="02040503050406030204" pitchFamily="18" charset="0"/>
                <a:cs typeface="Arial" panose="020B0604020202020204" pitchFamily="34" charset="0"/>
              </a:rPr>
              <a:t>Udhëheqet</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nga</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Bordi</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b="1" dirty="0" err="1">
                <a:latin typeface="Cambria" panose="02040503050406030204" pitchFamily="18" charset="0"/>
                <a:ea typeface="Cambria" panose="02040503050406030204" pitchFamily="18" charset="0"/>
                <a:cs typeface="Arial" panose="020B0604020202020204" pitchFamily="34" charset="0"/>
              </a:rPr>
              <a:t>prej</a:t>
            </a:r>
            <a:r>
              <a:rPr lang="en-GB" altLang="sq-AL" sz="2400" b="1" dirty="0">
                <a:latin typeface="Cambria" panose="02040503050406030204" pitchFamily="18" charset="0"/>
                <a:ea typeface="Cambria" panose="02040503050406030204" pitchFamily="18" charset="0"/>
                <a:cs typeface="Arial" panose="020B0604020202020204" pitchFamily="34" charset="0"/>
              </a:rPr>
              <a:t> 5 </a:t>
            </a:r>
            <a:r>
              <a:rPr lang="en-GB" altLang="sq-AL" sz="2400" b="1" dirty="0" err="1">
                <a:latin typeface="Cambria" panose="02040503050406030204" pitchFamily="18" charset="0"/>
                <a:ea typeface="Cambria" panose="02040503050406030204" pitchFamily="18" charset="0"/>
                <a:cs typeface="Arial" panose="020B0604020202020204" pitchFamily="34" charset="0"/>
              </a:rPr>
              <a:t>anëtarëve</a:t>
            </a:r>
            <a:r>
              <a:rPr lang="en-GB" altLang="sq-AL" sz="2400" b="1" dirty="0">
                <a:latin typeface="Cambria" panose="02040503050406030204" pitchFamily="18" charset="0"/>
                <a:ea typeface="Cambria" panose="02040503050406030204" pitchFamily="18" charset="0"/>
                <a:cs typeface="Arial" panose="020B0604020202020204" pitchFamily="34" charset="0"/>
              </a:rPr>
              <a:t> </a:t>
            </a:r>
            <a:r>
              <a:rPr lang="en-GB" altLang="sq-AL" sz="2400" dirty="0">
                <a:latin typeface="Cambria" panose="02040503050406030204" pitchFamily="18" charset="0"/>
                <a:ea typeface="Cambria" panose="02040503050406030204" pitchFamily="18" charset="0"/>
                <a:cs typeface="Arial" panose="020B0604020202020204" pitchFamily="34" charset="0"/>
              </a:rPr>
              <a:t>q</a:t>
            </a:r>
            <a:r>
              <a:rPr lang="sq-AL" altLang="sq-AL" sz="2400" dirty="0">
                <a:latin typeface="Cambria" panose="02040503050406030204" pitchFamily="18" charset="0"/>
                <a:ea typeface="Cambria" panose="02040503050406030204" pitchFamily="18" charset="0"/>
                <a:cs typeface="Arial" panose="020B0604020202020204" pitchFamily="34" charset="0"/>
              </a:rPr>
              <a:t>ë </a:t>
            </a:r>
            <a:r>
              <a:rPr lang="en-GB" altLang="sq-AL" sz="2400" dirty="0" err="1">
                <a:latin typeface="Cambria" panose="02040503050406030204" pitchFamily="18" charset="0"/>
                <a:ea typeface="Cambria" panose="02040503050406030204" pitchFamily="18" charset="0"/>
                <a:cs typeface="Arial" panose="020B0604020202020204" pitchFamily="34" charset="0"/>
              </a:rPr>
              <a:t>propozohen</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nga</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Qeveria</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kurse</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emërohen</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nga</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Kuvendi</a:t>
            </a:r>
            <a:r>
              <a:rPr lang="en-GB" altLang="sq-AL" sz="2400" dirty="0">
                <a:latin typeface="Cambria" panose="02040503050406030204" pitchFamily="18" charset="0"/>
                <a:ea typeface="Cambria" panose="02040503050406030204" pitchFamily="18" charset="0"/>
                <a:cs typeface="Arial" panose="020B0604020202020204" pitchFamily="34" charset="0"/>
              </a:rPr>
              <a:t> me </a:t>
            </a:r>
            <a:r>
              <a:rPr lang="en-GB" altLang="sq-AL" sz="2400" dirty="0" err="1">
                <a:latin typeface="Cambria" panose="02040503050406030204" pitchFamily="18" charset="0"/>
                <a:ea typeface="Cambria" panose="02040503050406030204" pitchFamily="18" charset="0"/>
                <a:cs typeface="Arial" panose="020B0604020202020204" pitchFamily="34" charset="0"/>
              </a:rPr>
              <a:t>mandat</a:t>
            </a:r>
            <a:r>
              <a:rPr lang="en-GB" altLang="sq-AL" sz="2400" dirty="0">
                <a:latin typeface="Cambria" panose="02040503050406030204" pitchFamily="18" charset="0"/>
                <a:ea typeface="Cambria" panose="02040503050406030204" pitchFamily="18" charset="0"/>
                <a:cs typeface="Arial" panose="020B0604020202020204" pitchFamily="34" charset="0"/>
              </a:rPr>
              <a:t> 5 </a:t>
            </a:r>
            <a:r>
              <a:rPr lang="en-GB" altLang="sq-AL" sz="2400" dirty="0" err="1">
                <a:latin typeface="Cambria" panose="02040503050406030204" pitchFamily="18" charset="0"/>
                <a:ea typeface="Cambria" panose="02040503050406030204" pitchFamily="18" charset="0"/>
                <a:cs typeface="Arial" panose="020B0604020202020204" pitchFamily="34" charset="0"/>
              </a:rPr>
              <a:t>vjeçarë</a:t>
            </a:r>
            <a:endParaRPr lang="en-GB" altLang="sq-AL" sz="2400" dirty="0">
              <a:latin typeface="Cambria" panose="02040503050406030204" pitchFamily="18" charset="0"/>
              <a:ea typeface="Cambria" panose="02040503050406030204" pitchFamily="18" charset="0"/>
              <a:cs typeface="Arial" panose="020B0604020202020204" pitchFamily="34" charset="0"/>
            </a:endParaRPr>
          </a:p>
          <a:p>
            <a:pPr eaLnBrk="1" hangingPunct="1">
              <a:lnSpc>
                <a:spcPct val="90000"/>
              </a:lnSpc>
              <a:buFont typeface="Wingdings" panose="05000000000000000000" pitchFamily="2" charset="2"/>
              <a:buChar char="§"/>
            </a:pPr>
            <a:r>
              <a:rPr lang="en-GB" altLang="sq-AL" sz="2400" dirty="0" err="1">
                <a:latin typeface="Cambria" panose="02040503050406030204" pitchFamily="18" charset="0"/>
                <a:ea typeface="Cambria" panose="02040503050406030204" pitchFamily="18" charset="0"/>
                <a:cs typeface="Arial" panose="020B0604020202020204" pitchFamily="34" charset="0"/>
              </a:rPr>
              <a:t>Anëtarët</a:t>
            </a:r>
            <a:r>
              <a:rPr lang="en-GB" altLang="sq-AL" sz="2400" dirty="0">
                <a:latin typeface="Cambria" panose="02040503050406030204" pitchFamily="18" charset="0"/>
                <a:ea typeface="Cambria" panose="02040503050406030204" pitchFamily="18" charset="0"/>
                <a:cs typeface="Arial" panose="020B0604020202020204" pitchFamily="34" charset="0"/>
              </a:rPr>
              <a:t> e OSHP-</a:t>
            </a:r>
            <a:r>
              <a:rPr lang="en-GB" altLang="sq-AL" sz="2400" dirty="0" err="1">
                <a:latin typeface="Cambria" panose="02040503050406030204" pitchFamily="18" charset="0"/>
                <a:ea typeface="Cambria" panose="02040503050406030204" pitchFamily="18" charset="0"/>
                <a:cs typeface="Arial" panose="020B0604020202020204" pitchFamily="34" charset="0"/>
              </a:rPr>
              <a:t>së</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duhet</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te</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kenë</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kualifikim</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për</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gjykatës</a:t>
            </a:r>
            <a:r>
              <a:rPr lang="sq-AL" altLang="sq-AL" sz="2400" dirty="0">
                <a:latin typeface="Cambria" panose="02040503050406030204" pitchFamily="18" charset="0"/>
                <a:ea typeface="Cambria" panose="02040503050406030204" pitchFamily="18" charset="0"/>
                <a:cs typeface="Arial" panose="020B0604020202020204" pitchFamily="34" charset="0"/>
              </a:rPr>
              <a:t>i</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Avokaturen</a:t>
            </a:r>
            <a:r>
              <a:rPr lang="en-US" altLang="sq-AL" sz="2400" dirty="0">
                <a:latin typeface="Cambria" panose="02040503050406030204" pitchFamily="18" charset="0"/>
                <a:ea typeface="Cambria" panose="02040503050406030204" pitchFamily="18" charset="0"/>
                <a:cs typeface="Arial" panose="020B0604020202020204" pitchFamily="34" charset="0"/>
              </a:rPr>
              <a:t> , </a:t>
            </a:r>
            <a:r>
              <a:rPr lang="en-US" altLang="sq-AL" sz="2400" dirty="0" err="1">
                <a:latin typeface="Cambria" panose="02040503050406030204" pitchFamily="18" charset="0"/>
                <a:ea typeface="Cambria" panose="02040503050406030204" pitchFamily="18" charset="0"/>
                <a:cs typeface="Arial" panose="020B0604020202020204" pitchFamily="34" charset="0"/>
              </a:rPr>
              <a:t>ti</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plotesojne</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kerkesat</a:t>
            </a:r>
            <a:r>
              <a:rPr lang="en-US" altLang="sq-AL" sz="2400" dirty="0">
                <a:latin typeface="Cambria" panose="02040503050406030204" pitchFamily="18" charset="0"/>
                <a:ea typeface="Cambria" panose="02040503050406030204" pitchFamily="18" charset="0"/>
                <a:cs typeface="Arial" panose="020B0604020202020204" pitchFamily="34" charset="0"/>
              </a:rPr>
              <a:t> e </a:t>
            </a:r>
            <a:r>
              <a:rPr lang="sq-AL" altLang="sq-AL" sz="2400" dirty="0">
                <a:latin typeface="Cambria" panose="02040503050406030204" pitchFamily="18" charset="0"/>
                <a:ea typeface="Cambria" panose="02040503050406030204" pitchFamily="18" charset="0"/>
                <a:cs typeface="Arial" panose="020B0604020202020204" pitchFamily="34" charset="0"/>
              </a:rPr>
              <a:t>nenit 6</a:t>
            </a:r>
            <a:r>
              <a:rPr lang="en-US" altLang="sq-AL" sz="2400" dirty="0">
                <a:latin typeface="Cambria" panose="02040503050406030204" pitchFamily="18" charset="0"/>
                <a:ea typeface="Cambria" panose="02040503050406030204" pitchFamily="18" charset="0"/>
                <a:cs typeface="Arial" panose="020B0604020202020204" pitchFamily="34" charset="0"/>
              </a:rPr>
              <a:t>5</a:t>
            </a:r>
            <a:r>
              <a:rPr lang="sq-AL" altLang="sq-AL" sz="2400" dirty="0">
                <a:latin typeface="Cambria" panose="02040503050406030204" pitchFamily="18" charset="0"/>
                <a:ea typeface="Cambria" panose="02040503050406030204" pitchFamily="18" charset="0"/>
                <a:cs typeface="Arial" panose="020B0604020202020204" pitchFamily="34" charset="0"/>
              </a:rPr>
              <a:t>.</a:t>
            </a:r>
            <a:r>
              <a:rPr lang="en-US" altLang="sq-AL" sz="2400" dirty="0">
                <a:latin typeface="Cambria" panose="02040503050406030204" pitchFamily="18" charset="0"/>
                <a:ea typeface="Cambria" panose="02040503050406030204" pitchFamily="18" charset="0"/>
                <a:cs typeface="Arial" panose="020B0604020202020204" pitchFamily="34" charset="0"/>
              </a:rPr>
              <a:t>3</a:t>
            </a:r>
            <a:r>
              <a:rPr lang="sq-AL"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a:latin typeface="Cambria" panose="02040503050406030204" pitchFamily="18" charset="0"/>
                <a:ea typeface="Cambria" panose="02040503050406030204" pitchFamily="18" charset="0"/>
                <a:cs typeface="Arial" panose="020B0604020202020204" pitchFamily="34" charset="0"/>
              </a:rPr>
              <a:t>.</a:t>
            </a:r>
          </a:p>
          <a:p>
            <a:pPr eaLnBrk="1" hangingPunct="1">
              <a:lnSpc>
                <a:spcPct val="90000"/>
              </a:lnSpc>
              <a:buFont typeface="Wingdings" panose="05000000000000000000" pitchFamily="2" charset="2"/>
              <a:buChar char="§"/>
            </a:pPr>
            <a:r>
              <a:rPr lang="sq-AL" altLang="sq-AL" sz="2400" dirty="0">
                <a:latin typeface="Cambria" panose="02040503050406030204" pitchFamily="18" charset="0"/>
                <a:ea typeface="Cambria" panose="02040503050406030204" pitchFamily="18" charset="0"/>
                <a:cs typeface="Arial" panose="020B0604020202020204" pitchFamily="34" charset="0"/>
              </a:rPr>
              <a:t>Kryetari përcakton panelin (et) </a:t>
            </a:r>
            <a:r>
              <a:rPr lang="sq-AL" altLang="sq-AL" sz="2400" dirty="0" err="1">
                <a:latin typeface="Cambria" panose="02040503050406030204" pitchFamily="18" charset="0"/>
                <a:ea typeface="Cambria" panose="02040503050406030204" pitchFamily="18" charset="0"/>
                <a:cs typeface="Arial" panose="020B0604020202020204" pitchFamily="34" charset="0"/>
              </a:rPr>
              <a:t>rishqyrtuese</a:t>
            </a:r>
            <a:r>
              <a:rPr lang="sq-AL" altLang="sq-AL" sz="2400" dirty="0">
                <a:latin typeface="Cambria" panose="02040503050406030204" pitchFamily="18" charset="0"/>
                <a:ea typeface="Cambria" panose="02040503050406030204" pitchFamily="18" charset="0"/>
                <a:cs typeface="Arial" panose="020B0604020202020204" pitchFamily="34" charset="0"/>
              </a:rPr>
              <a:t>  të përbëra nga </a:t>
            </a:r>
            <a:r>
              <a:rPr lang="sq-AL" altLang="sq-AL" sz="2400" b="1" dirty="0">
                <a:latin typeface="Cambria" panose="02040503050406030204" pitchFamily="18" charset="0"/>
                <a:ea typeface="Cambria" panose="02040503050406030204" pitchFamily="18" charset="0"/>
                <a:cs typeface="Arial" panose="020B0604020202020204" pitchFamily="34" charset="0"/>
              </a:rPr>
              <a:t>një ose tre anëtar </a:t>
            </a:r>
            <a:r>
              <a:rPr lang="sq-AL" altLang="sq-AL" sz="2400" dirty="0">
                <a:latin typeface="Cambria" panose="02040503050406030204" pitchFamily="18" charset="0"/>
                <a:ea typeface="Cambria" panose="02040503050406030204" pitchFamily="18" charset="0"/>
                <a:cs typeface="Arial" panose="020B0604020202020204" pitchFamily="34" charset="0"/>
              </a:rPr>
              <a:t>të bordit të OSHP-se.</a:t>
            </a:r>
            <a:endParaRPr lang="en-US" altLang="sq-AL" sz="2400" dirty="0">
              <a:latin typeface="Cambria" panose="02040503050406030204" pitchFamily="18" charset="0"/>
              <a:ea typeface="Cambria" panose="02040503050406030204" pitchFamily="18" charset="0"/>
              <a:cs typeface="Arial" panose="020B0604020202020204" pitchFamily="34" charset="0"/>
            </a:endParaRPr>
          </a:p>
          <a:p>
            <a:pPr eaLnBrk="1" hangingPunct="1">
              <a:lnSpc>
                <a:spcPct val="90000"/>
              </a:lnSpc>
              <a:buFont typeface="Wingdings" panose="05000000000000000000" pitchFamily="2" charset="2"/>
              <a:buChar char="§"/>
            </a:pPr>
            <a:r>
              <a:rPr lang="sq-AL" altLang="sq-AL" sz="2400" dirty="0">
                <a:latin typeface="Cambria" panose="02040503050406030204" pitchFamily="18" charset="0"/>
                <a:ea typeface="Cambria" panose="02040503050406030204" pitchFamily="18" charset="0"/>
                <a:cs typeface="Arial" panose="020B0604020202020204" pitchFamily="34" charset="0"/>
              </a:rPr>
              <a:t>Panele </a:t>
            </a:r>
            <a:r>
              <a:rPr lang="sq-AL" altLang="sq-AL" sz="2400" dirty="0" err="1">
                <a:latin typeface="Cambria" panose="02040503050406030204" pitchFamily="18" charset="0"/>
                <a:ea typeface="Cambria" panose="02040503050406030204" pitchFamily="18" charset="0"/>
                <a:cs typeface="Arial" panose="020B0604020202020204" pitchFamily="34" charset="0"/>
              </a:rPr>
              <a:t>rishqyrtuese</a:t>
            </a:r>
            <a:r>
              <a:rPr lang="sq-AL" altLang="sq-AL" sz="2400" dirty="0">
                <a:latin typeface="Cambria" panose="02040503050406030204" pitchFamily="18" charset="0"/>
                <a:ea typeface="Cambria" panose="02040503050406030204" pitchFamily="18" charset="0"/>
                <a:cs typeface="Arial" panose="020B0604020202020204" pitchFamily="34" charset="0"/>
              </a:rPr>
              <a:t> për çdo </a:t>
            </a:r>
            <a:r>
              <a:rPr lang="sq-AL" altLang="sq-AL" sz="2400" dirty="0" err="1">
                <a:latin typeface="Cambria" panose="02040503050406030204" pitchFamily="18" charset="0"/>
                <a:ea typeface="Cambria" panose="02040503050406030204" pitchFamily="18" charset="0"/>
                <a:cs typeface="Arial" panose="020B0604020202020204" pitchFamily="34" charset="0"/>
              </a:rPr>
              <a:t>rastë</a:t>
            </a:r>
            <a:r>
              <a:rPr lang="sq-AL" altLang="sq-AL" sz="2400" dirty="0">
                <a:latin typeface="Cambria" panose="02040503050406030204" pitchFamily="18" charset="0"/>
                <a:ea typeface="Cambria" panose="02040503050406030204" pitchFamily="18" charset="0"/>
                <a:cs typeface="Arial" panose="020B0604020202020204" pitchFamily="34" charset="0"/>
              </a:rPr>
              <a:t>.</a:t>
            </a:r>
          </a:p>
          <a:p>
            <a:pPr eaLnBrk="1" hangingPunct="1">
              <a:buFont typeface="Arial" panose="020B0604020202020204" pitchFamily="34" charset="0"/>
              <a:buNone/>
            </a:pPr>
            <a:r>
              <a:rPr lang="en-GB" altLang="sq-AL" sz="2400" dirty="0">
                <a:latin typeface="Cambria" panose="02040503050406030204" pitchFamily="18" charset="0"/>
                <a:ea typeface="Cambria" panose="02040503050406030204" pitchFamily="18" charset="0"/>
                <a:cs typeface="Arial" panose="020B0604020202020204" pitchFamily="34" charset="0"/>
              </a:rPr>
              <a:t>                      OSHP-</a:t>
            </a:r>
            <a:r>
              <a:rPr lang="en-GB" altLang="sq-AL" sz="2400" dirty="0" err="1">
                <a:latin typeface="Cambria" panose="02040503050406030204" pitchFamily="18" charset="0"/>
                <a:ea typeface="Cambria" panose="02040503050406030204" pitchFamily="18" charset="0"/>
                <a:cs typeface="Arial" panose="020B0604020202020204" pitchFamily="34" charset="0"/>
              </a:rPr>
              <a:t>ja</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ka</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keto</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kompetenca</a:t>
            </a:r>
            <a:r>
              <a:rPr lang="en-US" altLang="sq-AL" sz="2400" dirty="0">
                <a:latin typeface="Cambria" panose="02040503050406030204" pitchFamily="18" charset="0"/>
                <a:ea typeface="Cambria" panose="02040503050406030204" pitchFamily="18" charset="0"/>
                <a:cs typeface="Arial" panose="020B0604020202020204" pitchFamily="34" charset="0"/>
              </a:rPr>
              <a:t> :</a:t>
            </a:r>
            <a:endParaRPr lang="en-US" altLang="sq-AL" sz="2400" i="1" dirty="0">
              <a:latin typeface="Cambria" panose="02040503050406030204" pitchFamily="18" charset="0"/>
              <a:ea typeface="Cambria" panose="02040503050406030204" pitchFamily="18" charset="0"/>
              <a:cs typeface="Arial" panose="020B0604020202020204" pitchFamily="34" charset="0"/>
            </a:endParaRPr>
          </a:p>
          <a:p>
            <a:pPr algn="just">
              <a:buFontTx/>
              <a:buChar char="-"/>
            </a:pPr>
            <a:r>
              <a:rPr lang="sq-AL" sz="2400" dirty="0">
                <a:latin typeface="Cambria" panose="02040503050406030204" pitchFamily="18" charset="0"/>
                <a:ea typeface="Cambria" panose="02040503050406030204" pitchFamily="18" charset="0"/>
                <a:cs typeface="Arial" panose="020B0604020202020204" pitchFamily="34" charset="0"/>
              </a:rPr>
              <a:t>Është organ i pavarur </a:t>
            </a:r>
            <a:r>
              <a:rPr lang="sq-AL" sz="2400" b="1" dirty="0">
                <a:latin typeface="Cambria" panose="02040503050406030204" pitchFamily="18" charset="0"/>
                <a:ea typeface="Cambria" panose="02040503050406030204" pitchFamily="18" charset="0"/>
                <a:cs typeface="Arial" panose="020B0604020202020204" pitchFamily="34" charset="0"/>
              </a:rPr>
              <a:t>për shqyrtim administrativ.</a:t>
            </a:r>
            <a:endParaRPr lang="en-US" sz="2400" b="1" dirty="0">
              <a:latin typeface="Cambria" panose="02040503050406030204" pitchFamily="18" charset="0"/>
              <a:ea typeface="Cambria" panose="02040503050406030204" pitchFamily="18" charset="0"/>
              <a:cs typeface="Arial" panose="020B0604020202020204" pitchFamily="34" charset="0"/>
            </a:endParaRPr>
          </a:p>
          <a:p>
            <a:pPr algn="just">
              <a:buFontTx/>
              <a:buChar char="-"/>
            </a:pPr>
            <a:r>
              <a:rPr lang="sq-AL" sz="2400" dirty="0">
                <a:latin typeface="Cambria" panose="02040503050406030204" pitchFamily="18" charset="0"/>
                <a:ea typeface="Cambria" panose="02040503050406030204" pitchFamily="18" charset="0"/>
                <a:cs typeface="Arial" panose="020B0604020202020204" pitchFamily="34" charset="0"/>
              </a:rPr>
              <a:t>OSHP funksionon ne baze te paneleve shqyrtuese të krijuara nga ajo dhe është përgjegjëse për zbatimin e procedurave për shqyrtimin e prokurimit.</a:t>
            </a:r>
            <a:endParaRPr lang="en-US" sz="2400" dirty="0">
              <a:latin typeface="Cambria" panose="02040503050406030204" pitchFamily="18" charset="0"/>
              <a:ea typeface="Cambria" panose="02040503050406030204" pitchFamily="18" charset="0"/>
              <a:cs typeface="Arial" panose="020B0604020202020204" pitchFamily="34" charset="0"/>
            </a:endParaRPr>
          </a:p>
          <a:p>
            <a:pPr algn="just" eaLnBrk="1" hangingPunct="1">
              <a:lnSpc>
                <a:spcPct val="90000"/>
              </a:lnSpc>
              <a:buFontTx/>
              <a:buChar char="-"/>
            </a:pPr>
            <a:endParaRPr lang="en-US" altLang="sq-AL" sz="2400" dirty="0">
              <a:latin typeface="Cambria" panose="02040503050406030204" pitchFamily="18" charset="0"/>
              <a:ea typeface="Cambria" panose="02040503050406030204" pitchFamily="18" charset="0"/>
            </a:endParaRPr>
          </a:p>
          <a:p>
            <a:pPr algn="just" eaLnBrk="1" hangingPunct="1">
              <a:lnSpc>
                <a:spcPct val="80000"/>
              </a:lnSpc>
              <a:buFontTx/>
              <a:buNone/>
            </a:pPr>
            <a:endParaRPr lang="en-US" altLang="sq-AL" sz="2400" dirty="0">
              <a:latin typeface="Cambria" panose="02040503050406030204" pitchFamily="18" charset="0"/>
              <a:ea typeface="Cambria" panose="02040503050406030204" pitchFamily="18" charset="0"/>
            </a:endParaRPr>
          </a:p>
          <a:p>
            <a:pPr algn="just" eaLnBrk="1" hangingPunct="1"/>
            <a:endParaRPr lang="en-US" altLang="sq-AL" sz="2400" dirty="0">
              <a:latin typeface="Cambria" panose="02040503050406030204" pitchFamily="18" charset="0"/>
              <a:ea typeface="Cambria" panose="02040503050406030204" pitchFamily="18" charset="0"/>
            </a:endParaRPr>
          </a:p>
        </p:txBody>
      </p:sp>
      <p:sp>
        <p:nvSpPr>
          <p:cNvPr id="6149" name="Slide Number Placeholder 4"/>
          <p:cNvSpPr>
            <a:spLocks noGrp="1"/>
          </p:cNvSpPr>
          <p:nvPr>
            <p:ph type="sldNum" sz="quarter" idx="12"/>
          </p:nvPr>
        </p:nvSpPr>
        <p:spPr>
          <a:xfrm>
            <a:off x="3124200" y="6248400"/>
            <a:ext cx="2895600" cy="476250"/>
          </a:xfrm>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fld id="{1C5A604C-81A2-47C0-B2E8-B1DE4DFB9899}" type="slidenum">
              <a:rPr lang="en-US" altLang="sq-AL">
                <a:solidFill>
                  <a:srgbClr val="898989"/>
                </a:solidFill>
              </a:rPr>
              <a:pPr algn="ctr"/>
              <a:t>45</a:t>
            </a:fld>
            <a:endParaRPr lang="en-US" altLang="sq-AL">
              <a:solidFill>
                <a:srgbClr val="898989"/>
              </a:solidFill>
            </a:endParaRPr>
          </a:p>
        </p:txBody>
      </p:sp>
      <p:sp>
        <p:nvSpPr>
          <p:cNvPr id="2" name="Footer Placeholder 1"/>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18214597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143000" y="304801"/>
            <a:ext cx="7010400" cy="762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Organi Shqyrtues i Prokurimeve (OSHP)</a:t>
            </a:r>
            <a:endPar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1371600"/>
            <a:ext cx="9144000" cy="5105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400" dirty="0">
                <a:latin typeface="Cambria" panose="02040503050406030204" pitchFamily="18" charset="0"/>
                <a:ea typeface="Cambria" panose="02040503050406030204" pitchFamily="18" charset="0"/>
                <a:cs typeface="Arial" panose="020B0604020202020204" pitchFamily="34" charset="0"/>
              </a:rPr>
              <a:t>Pra ka kompetenca, autoritet, pushtet dhe përgjegjësi: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altLang="sq-AL" sz="2400" dirty="0" err="1">
                <a:latin typeface="Cambria" panose="02040503050406030204" pitchFamily="18" charset="0"/>
                <a:ea typeface="Cambria" panose="02040503050406030204" pitchFamily="18" charset="0"/>
                <a:cs typeface="Arial" panose="020B0604020202020204" pitchFamily="34" charset="0"/>
              </a:rPr>
              <a:t>Zbaton</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b="1" dirty="0" err="1">
                <a:latin typeface="Cambria" panose="02040503050406030204" pitchFamily="18" charset="0"/>
                <a:ea typeface="Cambria" panose="02040503050406030204" pitchFamily="18" charset="0"/>
                <a:cs typeface="Arial" panose="020B0604020202020204" pitchFamily="34" charset="0"/>
              </a:rPr>
              <a:t>hetime</a:t>
            </a:r>
            <a:r>
              <a:rPr lang="en-US" altLang="sq-AL" sz="2400" b="1" dirty="0">
                <a:latin typeface="Cambria" panose="02040503050406030204" pitchFamily="18" charset="0"/>
                <a:ea typeface="Cambria" panose="02040503050406030204" pitchFamily="18" charset="0"/>
                <a:cs typeface="Arial" panose="020B0604020202020204" pitchFamily="34" charset="0"/>
              </a:rPr>
              <a:t> me </a:t>
            </a:r>
            <a:r>
              <a:rPr lang="en-US" altLang="sq-AL" sz="2400" b="1" dirty="0" err="1">
                <a:latin typeface="Cambria" panose="02040503050406030204" pitchFamily="18" charset="0"/>
                <a:ea typeface="Cambria" panose="02040503050406030204" pitchFamily="18" charset="0"/>
                <a:cs typeface="Arial" panose="020B0604020202020204" pitchFamily="34" charset="0"/>
              </a:rPr>
              <a:t>vetiniciativë</a:t>
            </a:r>
            <a:r>
              <a:rPr lang="en-US" altLang="sq-AL" sz="2400" b="1" dirty="0">
                <a:latin typeface="Cambria" panose="02040503050406030204" pitchFamily="18" charset="0"/>
                <a:ea typeface="Cambria" panose="02040503050406030204" pitchFamily="18" charset="0"/>
                <a:cs typeface="Arial" panose="020B0604020202020204" pitchFamily="34" charset="0"/>
              </a:rPr>
              <a:t> </a:t>
            </a:r>
            <a:r>
              <a:rPr lang="en-US" altLang="sq-AL" sz="2400" b="1" dirty="0" err="1">
                <a:latin typeface="Cambria" panose="02040503050406030204" pitchFamily="18" charset="0"/>
                <a:ea typeface="Cambria" panose="02040503050406030204" pitchFamily="18" charset="0"/>
                <a:cs typeface="Arial" panose="020B0604020202020204" pitchFamily="34" charset="0"/>
              </a:rPr>
              <a:t>ose</a:t>
            </a:r>
            <a:r>
              <a:rPr lang="en-US" altLang="sq-AL" sz="2400" b="1" dirty="0">
                <a:latin typeface="Cambria" panose="02040503050406030204" pitchFamily="18" charset="0"/>
                <a:ea typeface="Cambria" panose="02040503050406030204" pitchFamily="18" charset="0"/>
                <a:cs typeface="Arial" panose="020B0604020202020204" pitchFamily="34" charset="0"/>
              </a:rPr>
              <a:t> me </a:t>
            </a:r>
            <a:r>
              <a:rPr lang="en-US" altLang="sq-AL" sz="2400" b="1" dirty="0" err="1">
                <a:latin typeface="Cambria" panose="02040503050406030204" pitchFamily="18" charset="0"/>
                <a:ea typeface="Cambria" panose="02040503050406030204" pitchFamily="18" charset="0"/>
                <a:cs typeface="Arial" panose="020B0604020202020204" pitchFamily="34" charset="0"/>
              </a:rPr>
              <a:t>kërkesën</a:t>
            </a:r>
            <a:r>
              <a:rPr lang="en-US" altLang="sq-AL" sz="2400" b="1" dirty="0">
                <a:latin typeface="Cambria" panose="02040503050406030204" pitchFamily="18" charset="0"/>
                <a:ea typeface="Cambria" panose="02040503050406030204" pitchFamily="18" charset="0"/>
                <a:cs typeface="Arial" panose="020B0604020202020204" pitchFamily="34" charset="0"/>
              </a:rPr>
              <a:t> </a:t>
            </a:r>
            <a:r>
              <a:rPr lang="en-US" altLang="sq-AL" sz="2400" dirty="0">
                <a:latin typeface="Cambria" panose="02040503050406030204" pitchFamily="18" charset="0"/>
                <a:ea typeface="Cambria" panose="02040503050406030204" pitchFamily="18" charset="0"/>
                <a:cs typeface="Arial" panose="020B0604020202020204" pitchFamily="34" charset="0"/>
              </a:rPr>
              <a:t>e </a:t>
            </a:r>
            <a:r>
              <a:rPr lang="en-US" altLang="sq-AL" sz="2400" dirty="0" err="1">
                <a:latin typeface="Cambria" panose="02040503050406030204" pitchFamily="18" charset="0"/>
                <a:ea typeface="Cambria" panose="02040503050406030204" pitchFamily="18" charset="0"/>
                <a:cs typeface="Arial" panose="020B0604020202020204" pitchFamily="34" charset="0"/>
              </a:rPr>
              <a:t>ndonjë</a:t>
            </a:r>
            <a:r>
              <a:rPr lang="en-US" altLang="sq-AL" sz="2400" dirty="0">
                <a:latin typeface="Cambria" panose="02040503050406030204" pitchFamily="18" charset="0"/>
                <a:ea typeface="Cambria" panose="02040503050406030204" pitchFamily="18" charset="0"/>
                <a:cs typeface="Arial" panose="020B0604020202020204" pitchFamily="34" charset="0"/>
              </a:rPr>
              <a:t> pale </a:t>
            </a:r>
            <a:r>
              <a:rPr lang="en-US" altLang="sq-AL" sz="2400" dirty="0" err="1">
                <a:latin typeface="Cambria" panose="02040503050406030204" pitchFamily="18" charset="0"/>
                <a:ea typeface="Cambria" panose="02040503050406030204" pitchFamily="18" charset="0"/>
                <a:cs typeface="Arial" panose="020B0604020202020204" pitchFamily="34" charset="0"/>
              </a:rPr>
              <a:t>të</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involvuar</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në</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procesin</a:t>
            </a:r>
            <a:r>
              <a:rPr lang="en-US" altLang="sq-AL" sz="2400" dirty="0">
                <a:latin typeface="Cambria" panose="02040503050406030204" pitchFamily="18" charset="0"/>
                <a:ea typeface="Cambria" panose="02040503050406030204" pitchFamily="18" charset="0"/>
                <a:cs typeface="Arial" panose="020B0604020202020204" pitchFamily="34" charset="0"/>
              </a:rPr>
              <a:t> e </a:t>
            </a:r>
            <a:r>
              <a:rPr lang="en-US" altLang="sq-AL" sz="2400" dirty="0" err="1">
                <a:latin typeface="Cambria" panose="02040503050406030204" pitchFamily="18" charset="0"/>
                <a:ea typeface="Cambria" panose="02040503050406030204" pitchFamily="18" charset="0"/>
                <a:cs typeface="Arial" panose="020B0604020202020204" pitchFamily="34" charset="0"/>
              </a:rPr>
              <a:t>prokurimit</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lidhur</a:t>
            </a:r>
            <a:r>
              <a:rPr lang="en-US" altLang="sq-AL" sz="2400" dirty="0">
                <a:latin typeface="Cambria" panose="02040503050406030204" pitchFamily="18" charset="0"/>
                <a:ea typeface="Cambria" panose="02040503050406030204" pitchFamily="18" charset="0"/>
                <a:cs typeface="Arial" panose="020B0604020202020204" pitchFamily="34" charset="0"/>
              </a:rPr>
              <a:t> me </a:t>
            </a:r>
            <a:r>
              <a:rPr lang="en-US" altLang="sq-AL" sz="2400" dirty="0" err="1">
                <a:latin typeface="Cambria" panose="02040503050406030204" pitchFamily="18" charset="0"/>
                <a:ea typeface="Cambria" panose="02040503050406030204" pitchFamily="18" charset="0"/>
                <a:cs typeface="Arial" panose="020B0604020202020204" pitchFamily="34" charset="0"/>
              </a:rPr>
              <a:t>ndonjë</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parregullsi</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gjate</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kryerjes</a:t>
            </a:r>
            <a:r>
              <a:rPr lang="en-US" altLang="sq-AL" sz="2400" dirty="0">
                <a:latin typeface="Cambria" panose="02040503050406030204" pitchFamily="18" charset="0"/>
                <a:ea typeface="Cambria" panose="02040503050406030204" pitchFamily="18" charset="0"/>
                <a:cs typeface="Arial" panose="020B0604020202020204" pitchFamily="34" charset="0"/>
              </a:rPr>
              <a:t> se </a:t>
            </a:r>
            <a:r>
              <a:rPr lang="en-US" altLang="sq-AL" sz="2400" dirty="0" err="1">
                <a:latin typeface="Cambria" panose="02040503050406030204" pitchFamily="18" charset="0"/>
                <a:ea typeface="Cambria" panose="02040503050406030204" pitchFamily="18" charset="0"/>
                <a:cs typeface="Arial" panose="020B0604020202020204" pitchFamily="34" charset="0"/>
              </a:rPr>
              <a:t>aktiviteteve</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të</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prokurimit</a:t>
            </a:r>
            <a:r>
              <a:rPr lang="en-US" altLang="sq-AL" sz="2400" dirty="0">
                <a:latin typeface="Cambria" panose="02040503050406030204" pitchFamily="18" charset="0"/>
                <a:ea typeface="Cambria" panose="02040503050406030204" pitchFamily="18" charset="0"/>
                <a:cs typeface="Arial" panose="020B0604020202020204" pitchFamily="34" charset="0"/>
              </a:rPr>
              <a:t>.</a:t>
            </a:r>
          </a:p>
          <a:p>
            <a:pPr marL="0" indent="0">
              <a:buNone/>
            </a:pPr>
            <a:endParaRPr lang="sq-AL" altLang="sq-AL"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altLang="sq-AL" sz="2400" dirty="0" err="1">
                <a:latin typeface="Cambria" panose="02040503050406030204" pitchFamily="18" charset="0"/>
                <a:ea typeface="Cambria" panose="02040503050406030204" pitchFamily="18" charset="0"/>
                <a:cs typeface="Arial" panose="020B0604020202020204" pitchFamily="34" charset="0"/>
              </a:rPr>
              <a:t>Pregaditë</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dhe</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dorzon</a:t>
            </a:r>
            <a:r>
              <a:rPr lang="en-US" altLang="sq-AL" sz="2400" dirty="0">
                <a:latin typeface="Cambria" panose="02040503050406030204" pitchFamily="18" charset="0"/>
                <a:ea typeface="Cambria" panose="02040503050406030204" pitchFamily="18" charset="0"/>
                <a:cs typeface="Arial" panose="020B0604020202020204" pitchFamily="34" charset="0"/>
              </a:rPr>
              <a:t> ne </a:t>
            </a:r>
            <a:r>
              <a:rPr lang="en-US" altLang="sq-AL" sz="2400" dirty="0" err="1">
                <a:latin typeface="Cambria" panose="02040503050406030204" pitchFamily="18" charset="0"/>
                <a:ea typeface="Cambria" panose="02040503050406030204" pitchFamily="18" charset="0"/>
                <a:cs typeface="Arial" panose="020B0604020202020204" pitchFamily="34" charset="0"/>
              </a:rPr>
              <a:t>kuvend</a:t>
            </a:r>
            <a:r>
              <a:rPr lang="en-US" altLang="sq-AL" sz="2400" dirty="0">
                <a:latin typeface="Cambria" panose="02040503050406030204" pitchFamily="18" charset="0"/>
                <a:ea typeface="Cambria" panose="02040503050406030204" pitchFamily="18" charset="0"/>
                <a:cs typeface="Arial" panose="020B0604020202020204" pitchFamily="34" charset="0"/>
              </a:rPr>
              <a:t> , </a:t>
            </a:r>
            <a:r>
              <a:rPr lang="en-US" altLang="sq-AL" sz="2400" dirty="0" err="1">
                <a:latin typeface="Cambria" panose="02040503050406030204" pitchFamily="18" charset="0"/>
                <a:ea typeface="Cambria" panose="02040503050406030204" pitchFamily="18" charset="0"/>
                <a:cs typeface="Arial" panose="020B0604020202020204" pitchFamily="34" charset="0"/>
              </a:rPr>
              <a:t>Raportin</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vjetor</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mbi</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ecurite</a:t>
            </a:r>
            <a:r>
              <a:rPr lang="en-US" altLang="sq-AL" sz="2400" dirty="0">
                <a:latin typeface="Cambria" panose="02040503050406030204" pitchFamily="18" charset="0"/>
                <a:ea typeface="Cambria" panose="02040503050406030204" pitchFamily="18" charset="0"/>
                <a:cs typeface="Arial" panose="020B0604020202020204" pitchFamily="34" charset="0"/>
              </a:rPr>
              <a:t> e </a:t>
            </a:r>
            <a:r>
              <a:rPr lang="en-US" altLang="sq-AL" sz="2400" dirty="0" err="1">
                <a:latin typeface="Cambria" panose="02040503050406030204" pitchFamily="18" charset="0"/>
                <a:ea typeface="Cambria" panose="02040503050406030204" pitchFamily="18" charset="0"/>
                <a:cs typeface="Arial" panose="020B0604020202020204" pitchFamily="34" charset="0"/>
              </a:rPr>
              <a:t>ankesave</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të</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prokurimit</a:t>
            </a:r>
            <a:r>
              <a:rPr lang="en-US" altLang="sq-AL" sz="2400" dirty="0">
                <a:latin typeface="Cambria" panose="02040503050406030204" pitchFamily="18" charset="0"/>
                <a:ea typeface="Cambria" panose="02040503050406030204" pitchFamily="18" charset="0"/>
                <a:cs typeface="Arial" panose="020B0604020202020204" pitchFamily="34" charset="0"/>
              </a:rPr>
              <a:t> .</a:t>
            </a:r>
          </a:p>
          <a:p>
            <a:pPr>
              <a:buFont typeface="Wingdings" panose="05000000000000000000" pitchFamily="2" charset="2"/>
              <a:buChar char="§"/>
            </a:pPr>
            <a:endParaRPr lang="en-US" altLang="sq-AL"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altLang="sq-AL" sz="2400" dirty="0">
                <a:latin typeface="Cambria" panose="02040503050406030204" pitchFamily="18" charset="0"/>
                <a:ea typeface="Cambria" panose="02040503050406030204" pitchFamily="18" charset="0"/>
                <a:cs typeface="Arial" panose="020B0604020202020204" pitchFamily="34" charset="0"/>
              </a:rPr>
              <a:t>Vendimet e OSHP-se janë te </a:t>
            </a:r>
            <a:r>
              <a:rPr lang="en-US" altLang="sq-AL" sz="2400" dirty="0" err="1">
                <a:latin typeface="Cambria" panose="02040503050406030204" pitchFamily="18" charset="0"/>
                <a:ea typeface="Cambria" panose="02040503050406030204" pitchFamily="18" charset="0"/>
                <a:cs typeface="Arial" panose="020B0604020202020204" pitchFamily="34" charset="0"/>
              </a:rPr>
              <a:t>atakuara</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sq-AL" altLang="sq-AL" sz="2400" dirty="0">
                <a:latin typeface="Cambria" panose="02040503050406030204" pitchFamily="18" charset="0"/>
                <a:ea typeface="Cambria" panose="02040503050406030204" pitchFamily="18" charset="0"/>
                <a:cs typeface="Arial" panose="020B0604020202020204" pitchFamily="34" charset="0"/>
              </a:rPr>
              <a:t>nga </a:t>
            </a:r>
            <a:r>
              <a:rPr lang="en-US" altLang="sq-AL" sz="2400" dirty="0">
                <a:latin typeface="Cambria" panose="02040503050406030204" pitchFamily="18" charset="0"/>
                <a:ea typeface="Cambria" panose="02040503050406030204" pitchFamily="18" charset="0"/>
                <a:cs typeface="Arial" panose="020B0604020202020204" pitchFamily="34" charset="0"/>
              </a:rPr>
              <a:t>G</a:t>
            </a:r>
            <a:r>
              <a:rPr lang="sq-AL" altLang="sq-AL" sz="2400" dirty="0" err="1">
                <a:latin typeface="Cambria" panose="02040503050406030204" pitchFamily="18" charset="0"/>
                <a:ea typeface="Cambria" panose="02040503050406030204" pitchFamily="18" charset="0"/>
                <a:cs typeface="Arial" panose="020B0604020202020204" pitchFamily="34" charset="0"/>
              </a:rPr>
              <a:t>jykata</a:t>
            </a:r>
            <a:r>
              <a:rPr lang="sq-AL"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a:latin typeface="Cambria" panose="02040503050406030204" pitchFamily="18" charset="0"/>
                <a:ea typeface="Cambria" panose="02040503050406030204" pitchFamily="18" charset="0"/>
                <a:cs typeface="Arial" panose="020B0604020202020204" pitchFamily="34" charset="0"/>
              </a:rPr>
              <a:t>.</a:t>
            </a:r>
          </a:p>
          <a:p>
            <a:pPr>
              <a:buNone/>
            </a:pPr>
            <a:endParaRPr lang="en-US" altLang="sq-AL"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46</a:t>
            </a:fld>
            <a:endParaRPr lang="en-US"/>
          </a:p>
        </p:txBody>
      </p:sp>
      <p:sp>
        <p:nvSpPr>
          <p:cNvPr id="3" name="Footer Placeholder 2"/>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17941258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0" y="0"/>
            <a:ext cx="9144000" cy="533400"/>
          </a:xfrm>
        </p:spPr>
        <p:txBody>
          <a:bodyPr>
            <a:normAutofit/>
          </a:bodyPr>
          <a:lstStyle/>
          <a:p>
            <a:pPr algn="ctr">
              <a:defRPr/>
            </a:pPr>
            <a:r>
              <a:rPr lang="sq-AL" altLang="en-US" sz="2400" i="1" dirty="0">
                <a:solidFill>
                  <a:schemeClr val="accent1">
                    <a:lumMod val="75000"/>
                  </a:schemeClr>
                </a:solidFill>
                <a:latin typeface="Cambria" panose="02040503050406030204" pitchFamily="18" charset="0"/>
                <a:ea typeface="Cambria" panose="02040503050406030204" pitchFamily="18" charset="0"/>
              </a:rPr>
              <a:t>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GJENCIONI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Q</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ENDROR I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ROKURIMIT</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(AQP)</a:t>
            </a:r>
            <a:endParaRPr lang="en-US" altLang="en-US" sz="2400" dirty="0">
              <a:solidFill>
                <a:schemeClr val="accent1">
                  <a:lumMod val="75000"/>
                </a:schemeClr>
              </a:solidFill>
              <a:latin typeface="Cambria" panose="02040503050406030204" pitchFamily="18" charset="0"/>
              <a:ea typeface="Cambria" panose="02040503050406030204" pitchFamily="18" charset="0"/>
            </a:endParaRPr>
          </a:p>
        </p:txBody>
      </p:sp>
      <p:sp>
        <p:nvSpPr>
          <p:cNvPr id="35843" name="Content Placeholder 2"/>
          <p:cNvSpPr>
            <a:spLocks noGrp="1"/>
          </p:cNvSpPr>
          <p:nvPr>
            <p:ph idx="1"/>
          </p:nvPr>
        </p:nvSpPr>
        <p:spPr>
          <a:xfrm>
            <a:off x="0" y="914400"/>
            <a:ext cx="9144000" cy="5867400"/>
          </a:xfrm>
        </p:spPr>
        <p:txBody>
          <a:bodyPr>
            <a:normAutofit lnSpcReduction="10000"/>
          </a:bodyPr>
          <a:lstStyle/>
          <a:p>
            <a:pPr lvl="0"/>
            <a:r>
              <a:rPr lang="sq-AL" sz="2400" dirty="0">
                <a:latin typeface="Cambria" panose="02040503050406030204" pitchFamily="18" charset="0"/>
                <a:ea typeface="Cambria" panose="02040503050406030204" pitchFamily="18" charset="0"/>
              </a:rPr>
              <a:t>Sipas nenit 94 të LPP në kuadër të Ministrisë së Financave është themeluar Agjencia Qendrore e Prokurimit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cila</a:t>
            </a:r>
            <a:r>
              <a:rPr lang="en-US"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është përgjegjëse për zhvillimin e prokurimeve të përbashkëta për Autoritete Kontraktuese</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nëse autorizohet nga Ministri i Financave; </a:t>
            </a:r>
            <a:endParaRPr lang="en-US" sz="2400" dirty="0">
              <a:latin typeface="Cambria" panose="02040503050406030204" pitchFamily="18" charset="0"/>
              <a:ea typeface="Cambria" panose="02040503050406030204" pitchFamily="18" charset="0"/>
            </a:endParaRPr>
          </a:p>
          <a:p>
            <a:r>
              <a:rPr lang="sq-AL" altLang="sq-AL" sz="2400" dirty="0">
                <a:latin typeface="Cambria" panose="02040503050406030204" pitchFamily="18" charset="0"/>
                <a:ea typeface="Cambria" panose="02040503050406030204" pitchFamily="18" charset="0"/>
                <a:cs typeface="Arial" panose="020B0604020202020204" pitchFamily="34" charset="0"/>
              </a:rPr>
              <a:t>Të gjitha kontratat e nënshkruara  nga AQP përmes procedurave të centralizuara të prokurimit</a:t>
            </a:r>
            <a:r>
              <a:rPr lang="sq-AL" altLang="sq-AL" sz="2400" b="1" dirty="0">
                <a:latin typeface="Cambria" panose="02040503050406030204" pitchFamily="18" charset="0"/>
                <a:ea typeface="Cambria" panose="02040503050406030204" pitchFamily="18" charset="0"/>
                <a:cs typeface="Arial" panose="020B0604020202020204" pitchFamily="34" charset="0"/>
              </a:rPr>
              <a:t> janë të obligueshme për të gjitha AK</a:t>
            </a:r>
            <a:r>
              <a:rPr lang="sq-AL" altLang="sq-AL" sz="2400" dirty="0">
                <a:latin typeface="Cambria" panose="02040503050406030204" pitchFamily="18" charset="0"/>
                <a:ea typeface="Cambria" panose="02040503050406030204" pitchFamily="18" charset="0"/>
                <a:cs typeface="Arial" panose="020B0604020202020204" pitchFamily="34" charset="0"/>
              </a:rPr>
              <a:t>-të</a:t>
            </a:r>
            <a:r>
              <a:rPr lang="en-US" altLang="sq-AL" sz="2400" dirty="0">
                <a:latin typeface="Cambria" panose="02040503050406030204" pitchFamily="18" charset="0"/>
                <a:ea typeface="Cambria" panose="02040503050406030204" pitchFamily="18" charset="0"/>
                <a:cs typeface="Arial" panose="020B0604020202020204" pitchFamily="34" charset="0"/>
              </a:rPr>
              <a:t>,</a:t>
            </a:r>
            <a:r>
              <a:rPr lang="sq-AL" altLang="sq-AL" sz="2400" dirty="0">
                <a:latin typeface="Cambria" panose="02040503050406030204" pitchFamily="18" charset="0"/>
                <a:ea typeface="Cambria" panose="02040503050406030204" pitchFamily="18" charset="0"/>
                <a:cs typeface="Arial" panose="020B0604020202020204" pitchFamily="34" charset="0"/>
              </a:rPr>
              <a:t>pjesë te UA miratuar nga Qeveria.</a:t>
            </a:r>
            <a:endParaRPr lang="en-US" altLang="sq-AL" sz="2400" dirty="0">
              <a:latin typeface="Cambria" panose="02040503050406030204" pitchFamily="18" charset="0"/>
              <a:ea typeface="Cambria" panose="02040503050406030204" pitchFamily="18" charset="0"/>
              <a:cs typeface="Arial" panose="020B0604020202020204" pitchFamily="34" charset="0"/>
            </a:endParaRPr>
          </a:p>
          <a:p>
            <a:r>
              <a:rPr lang="sq-AL" altLang="sq-AL" sz="2400" dirty="0">
                <a:latin typeface="Cambria" panose="02040503050406030204" pitchFamily="18" charset="0"/>
                <a:ea typeface="Cambria" panose="02040503050406030204" pitchFamily="18" charset="0"/>
                <a:cs typeface="Arial" panose="020B0604020202020204" pitchFamily="34" charset="0"/>
              </a:rPr>
              <a:t>Çdo kontratë e lidhur në shkelje të këtij paragrafi do të deklarohet si e </a:t>
            </a:r>
            <a:r>
              <a:rPr lang="sq-AL" altLang="sq-AL" sz="2400" b="1" dirty="0">
                <a:latin typeface="Cambria" panose="02040503050406030204" pitchFamily="18" charset="0"/>
                <a:ea typeface="Cambria" panose="02040503050406030204" pitchFamily="18" charset="0"/>
                <a:cs typeface="Arial" panose="020B0604020202020204" pitchFamily="34" charset="0"/>
              </a:rPr>
              <a:t>pavlefshme.</a:t>
            </a:r>
            <a:endParaRPr lang="en-US" altLang="sq-AL" sz="2400" b="1" dirty="0">
              <a:latin typeface="Cambria" panose="02040503050406030204" pitchFamily="18" charset="0"/>
              <a:ea typeface="Cambria" panose="02040503050406030204" pitchFamily="18" charset="0"/>
              <a:cs typeface="Arial" panose="020B0604020202020204" pitchFamily="34" charset="0"/>
            </a:endParaRPr>
          </a:p>
          <a:p>
            <a:r>
              <a:rPr lang="sq-AL" sz="2400" dirty="0">
                <a:latin typeface="Cambria" panose="02040503050406030204" pitchFamily="18" charset="0"/>
                <a:ea typeface="Cambria" panose="02040503050406030204" pitchFamily="18" charset="0"/>
              </a:rPr>
              <a:t>Grumbullon </a:t>
            </a:r>
            <a:r>
              <a:rPr lang="sq-AL" sz="2400" b="1" dirty="0">
                <a:latin typeface="Cambria" panose="02040503050406030204" pitchFamily="18" charset="0"/>
                <a:ea typeface="Cambria" panose="02040503050406030204" pitchFamily="18" charset="0"/>
              </a:rPr>
              <a:t>planifikimet finale </a:t>
            </a:r>
            <a:r>
              <a:rPr lang="sq-AL" sz="2400" dirty="0">
                <a:latin typeface="Cambria" panose="02040503050406030204" pitchFamily="18" charset="0"/>
                <a:ea typeface="Cambria" panose="02040503050406030204" pitchFamily="18" charset="0"/>
              </a:rPr>
              <a:t>të prokurimit nga të gjitha Autoritetet kontraktuese (AK), në Kosovë; </a:t>
            </a:r>
            <a:endParaRPr lang="en-US" altLang="sq-AL" sz="2400" b="1" dirty="0">
              <a:latin typeface="Cambria" panose="02040503050406030204" pitchFamily="18" charset="0"/>
              <a:ea typeface="Cambria" panose="02040503050406030204" pitchFamily="18" charset="0"/>
              <a:cs typeface="Arial" panose="020B0604020202020204" pitchFamily="34" charset="0"/>
            </a:endParaRPr>
          </a:p>
          <a:p>
            <a:r>
              <a:rPr lang="en-US" sz="2400" dirty="0">
                <a:latin typeface="Cambria" panose="02040503050406030204" pitchFamily="18" charset="0"/>
                <a:ea typeface="Cambria" panose="02040503050406030204" pitchFamily="18" charset="0"/>
              </a:rPr>
              <a:t>M</a:t>
            </a:r>
            <a:r>
              <a:rPr lang="sq-AL" sz="2400" dirty="0">
                <a:latin typeface="Cambria" panose="02040503050406030204" pitchFamily="18" charset="0"/>
                <a:ea typeface="Cambria" panose="02040503050406030204" pitchFamily="18" charset="0"/>
              </a:rPr>
              <a:t>e kërkesën e Autoriteteve Kontraktuese </a:t>
            </a:r>
            <a:r>
              <a:rPr lang="sq-AL" sz="2400" b="1" dirty="0">
                <a:latin typeface="Cambria" panose="02040503050406030204" pitchFamily="18" charset="0"/>
                <a:ea typeface="Cambria" panose="02040503050406030204" pitchFamily="18" charset="0"/>
              </a:rPr>
              <a:t>kryen aktivitetet e prokurimit në emër </a:t>
            </a:r>
            <a:r>
              <a:rPr lang="sq-AL" sz="2400" dirty="0">
                <a:latin typeface="Cambria" panose="02040503050406030204" pitchFamily="18" charset="0"/>
                <a:ea typeface="Cambria" panose="02040503050406030204" pitchFamily="18" charset="0"/>
              </a:rPr>
              <a:t>të tyre</a:t>
            </a:r>
            <a:r>
              <a:rPr lang="en-US" sz="2400" dirty="0">
                <a:latin typeface="Cambria" panose="02040503050406030204" pitchFamily="18" charset="0"/>
                <a:ea typeface="Cambria" panose="02040503050406030204" pitchFamily="18" charset="0"/>
              </a:rPr>
              <a:t>.</a:t>
            </a:r>
          </a:p>
          <a:p>
            <a:r>
              <a:rPr lang="en-US" sz="2400" dirty="0">
                <a:latin typeface="Cambria" panose="02040503050406030204" pitchFamily="18" charset="0"/>
                <a:ea typeface="Cambria" panose="02040503050406030204" pitchFamily="18" charset="0"/>
              </a:rPr>
              <a:t>M</a:t>
            </a:r>
            <a:r>
              <a:rPr lang="sq-AL" sz="2400" dirty="0">
                <a:latin typeface="Cambria" panose="02040503050406030204" pitchFamily="18" charset="0"/>
                <a:ea typeface="Cambria" panose="02040503050406030204" pitchFamily="18" charset="0"/>
              </a:rPr>
              <a:t>e kërkesën e Autoriteteve Kontraktuese </a:t>
            </a:r>
            <a:r>
              <a:rPr lang="sq-AL" sz="2400" b="1" dirty="0">
                <a:latin typeface="Cambria" panose="02040503050406030204" pitchFamily="18" charset="0"/>
                <a:ea typeface="Cambria" panose="02040503050406030204" pitchFamily="18" charset="0"/>
              </a:rPr>
              <a:t>ndihmon në kryerjen e aktiviteteve </a:t>
            </a:r>
            <a:r>
              <a:rPr lang="sq-AL" sz="2400" dirty="0">
                <a:latin typeface="Cambria" panose="02040503050406030204" pitchFamily="18" charset="0"/>
                <a:ea typeface="Cambria" panose="02040503050406030204" pitchFamily="18" charset="0"/>
              </a:rPr>
              <a:t>të </a:t>
            </a:r>
            <a:r>
              <a:rPr lang="sq-AL" sz="2400" b="1" dirty="0">
                <a:latin typeface="Cambria" panose="02040503050406030204" pitchFamily="18" charset="0"/>
                <a:ea typeface="Cambria" panose="02040503050406030204" pitchFamily="18" charset="0"/>
              </a:rPr>
              <a:t>prokurimit.</a:t>
            </a:r>
            <a:endParaRPr lang="sq-AL" sz="2400" b="1" dirty="0">
              <a:latin typeface="Cambria" panose="02040503050406030204" pitchFamily="18" charset="0"/>
              <a:ea typeface="Cambria" panose="02040503050406030204" pitchFamily="18" charset="0"/>
              <a:cs typeface="Arial" panose="020B0604020202020204" pitchFamily="34" charset="0"/>
            </a:endParaRPr>
          </a:p>
          <a:p>
            <a:endParaRPr lang="en-US" altLang="sq-AL" sz="2400" b="1" dirty="0">
              <a:latin typeface="Cambria" panose="02040503050406030204" pitchFamily="18" charset="0"/>
              <a:ea typeface="Cambria" panose="02040503050406030204" pitchFamily="18" charset="0"/>
              <a:cs typeface="Arial" panose="020B0604020202020204" pitchFamily="34" charset="0"/>
            </a:endParaRPr>
          </a:p>
          <a:p>
            <a:endParaRPr lang="en-US" altLang="en-US" sz="2400" dirty="0">
              <a:latin typeface="Cambria" panose="02040503050406030204" pitchFamily="18" charset="0"/>
              <a:ea typeface="Cambria" panose="02040503050406030204" pitchFamily="18"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47</a:t>
            </a:fld>
            <a:endParaRPr lang="en-US"/>
          </a:p>
        </p:txBody>
      </p:sp>
      <p:sp>
        <p:nvSpPr>
          <p:cNvPr id="3" name="Footer Placeholder 2"/>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5937829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itle 1"/>
          <p:cNvSpPr>
            <a:spLocks noGrp="1"/>
          </p:cNvSpPr>
          <p:nvPr>
            <p:ph type="title"/>
          </p:nvPr>
        </p:nvSpPr>
        <p:spPr>
          <a:xfrm>
            <a:off x="0" y="0"/>
            <a:ext cx="9144000" cy="533400"/>
          </a:xfrm>
        </p:spPr>
        <p:txBody>
          <a:bodyPr>
            <a:normAutofit/>
          </a:bodyPr>
          <a:lstStyle/>
          <a:p>
            <a:pPr algn="ctr">
              <a:defRPr/>
            </a:pPr>
            <a:r>
              <a:rPr lang="sq-AL" altLang="en-US" sz="2400" i="1" dirty="0">
                <a:latin typeface="Cambria" panose="02040503050406030204" pitchFamily="18" charset="0"/>
                <a:ea typeface="Cambria" panose="02040503050406030204" pitchFamily="18" charset="0"/>
              </a:rPr>
              <a:t>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Agjencia Qendrore e Prokurimit (AQP)</a:t>
            </a:r>
            <a:endParaRPr lang="en-US" altLang="en-US" sz="2400" dirty="0">
              <a:solidFill>
                <a:schemeClr val="accent1">
                  <a:lumMod val="75000"/>
                </a:schemeClr>
              </a:solidFill>
              <a:latin typeface="Cambria" panose="02040503050406030204" pitchFamily="18" charset="0"/>
              <a:ea typeface="Cambria" panose="02040503050406030204" pitchFamily="18" charset="0"/>
            </a:endParaRPr>
          </a:p>
        </p:txBody>
      </p:sp>
      <p:sp>
        <p:nvSpPr>
          <p:cNvPr id="35843" name="Content Placeholder 2"/>
          <p:cNvSpPr>
            <a:spLocks noGrp="1"/>
          </p:cNvSpPr>
          <p:nvPr>
            <p:ph idx="1"/>
          </p:nvPr>
        </p:nvSpPr>
        <p:spPr>
          <a:xfrm>
            <a:off x="0" y="914400"/>
            <a:ext cx="8915400" cy="5867400"/>
          </a:xfrm>
        </p:spPr>
        <p:txBody>
          <a:bodyPr>
            <a:normAutofit/>
          </a:bodyPr>
          <a:lstStyle/>
          <a:p>
            <a:pPr algn="just"/>
            <a:r>
              <a:rPr lang="sq-AL" altLang="en-US" sz="2400" b="1" dirty="0">
                <a:latin typeface="Cambria" panose="02040503050406030204" pitchFamily="18" charset="0"/>
                <a:ea typeface="Cambria" panose="02040503050406030204" pitchFamily="18" charset="0"/>
                <a:cs typeface="Arial" panose="020B0604020202020204" pitchFamily="34" charset="0"/>
              </a:rPr>
              <a:t>AQP</a:t>
            </a:r>
            <a:r>
              <a:rPr lang="sq-AL" altLang="en-US" sz="2400" dirty="0">
                <a:latin typeface="Cambria" panose="02040503050406030204" pitchFamily="18" charset="0"/>
                <a:ea typeface="Cambria" panose="02040503050406030204" pitchFamily="18" charset="0"/>
                <a:cs typeface="Arial" panose="020B0604020202020204" pitchFamily="34" charset="0"/>
              </a:rPr>
              <a:t> do të shqyrtoj dhe identifikoj </a:t>
            </a:r>
            <a:r>
              <a:rPr lang="sq-AL" altLang="en-US" sz="2400" b="1" dirty="0">
                <a:latin typeface="Cambria" panose="02040503050406030204" pitchFamily="18" charset="0"/>
                <a:ea typeface="Cambria" panose="02040503050406030204" pitchFamily="18" charset="0"/>
                <a:cs typeface="Arial" panose="020B0604020202020204" pitchFamily="34" charset="0"/>
              </a:rPr>
              <a:t>artikujt e përdorimit të zakonshëm për prokurim përmes procedurës së centralizuar të prokurimit në emër të AK-ve </a:t>
            </a:r>
            <a:r>
              <a:rPr lang="sq-AL" altLang="en-US" sz="2400" dirty="0">
                <a:latin typeface="Cambria" panose="02040503050406030204" pitchFamily="18" charset="0"/>
                <a:ea typeface="Cambria" panose="02040503050406030204" pitchFamily="18" charset="0"/>
                <a:cs typeface="Arial" panose="020B0604020202020204" pitchFamily="34" charset="0"/>
              </a:rPr>
              <a:t>dhe do të dorëzoj listën te Ministri i Ministrisë së Financave</a:t>
            </a:r>
            <a:r>
              <a:rPr lang="en-US" altLang="en-US" sz="2400" dirty="0">
                <a:latin typeface="Cambria" panose="02040503050406030204" pitchFamily="18" charset="0"/>
                <a:ea typeface="Cambria" panose="02040503050406030204" pitchFamily="18" charset="0"/>
                <a:cs typeface="Arial" panose="020B0604020202020204" pitchFamily="34" charset="0"/>
              </a:rPr>
              <a:t>.</a:t>
            </a:r>
          </a:p>
          <a:p>
            <a:pPr algn="just"/>
            <a:r>
              <a:rPr lang="sq-AL" altLang="en-US" sz="2400" dirty="0">
                <a:latin typeface="Cambria" panose="02040503050406030204" pitchFamily="18" charset="0"/>
                <a:ea typeface="Cambria" panose="02040503050406030204" pitchFamily="18" charset="0"/>
                <a:cs typeface="Arial" panose="020B0604020202020204" pitchFamily="34" charset="0"/>
              </a:rPr>
              <a:t>Ministri i MeF do të dorëzoj listën në </a:t>
            </a:r>
            <a:r>
              <a:rPr lang="sq-AL" altLang="en-US" sz="2400" b="1" dirty="0">
                <a:latin typeface="Cambria" panose="02040503050406030204" pitchFamily="18" charset="0"/>
                <a:ea typeface="Cambria" panose="02040503050406030204" pitchFamily="18" charset="0"/>
                <a:cs typeface="Arial" panose="020B0604020202020204" pitchFamily="34" charset="0"/>
              </a:rPr>
              <a:t>Qeveri për aprovim</a:t>
            </a:r>
            <a:r>
              <a:rPr lang="sq-AL" altLang="en-US" sz="2400" dirty="0">
                <a:latin typeface="Cambria" panose="02040503050406030204" pitchFamily="18" charset="0"/>
                <a:ea typeface="Cambria" panose="02040503050406030204" pitchFamily="18" charset="0"/>
                <a:cs typeface="Arial" panose="020B0604020202020204" pitchFamily="34" charset="0"/>
              </a:rPr>
              <a:t>.</a:t>
            </a:r>
            <a:endParaRPr lang="en-US" altLang="en-US" sz="2400" dirty="0">
              <a:latin typeface="Cambria" panose="02040503050406030204" pitchFamily="18" charset="0"/>
              <a:ea typeface="Cambria" panose="02040503050406030204" pitchFamily="18" charset="0"/>
              <a:cs typeface="Arial" panose="020B0604020202020204" pitchFamily="34" charset="0"/>
            </a:endParaRPr>
          </a:p>
          <a:p>
            <a:pPr algn="just"/>
            <a:r>
              <a:rPr lang="sq-AL" altLang="en-US" sz="2400" dirty="0">
                <a:latin typeface="Cambria" panose="02040503050406030204" pitchFamily="18" charset="0"/>
                <a:ea typeface="Cambria" panose="02040503050406030204" pitchFamily="18" charset="0"/>
                <a:cs typeface="Arial" panose="020B0604020202020204" pitchFamily="34" charset="0"/>
              </a:rPr>
              <a:t>Qeveria sipas propozimit nga MeF do të themeloj brenda datës </a:t>
            </a:r>
            <a:r>
              <a:rPr lang="sq-AL" alt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t>31 janar të çdo viti </a:t>
            </a:r>
            <a:r>
              <a:rPr lang="sq-AL" altLang="en-US" sz="2400" dirty="0">
                <a:latin typeface="Cambria" panose="02040503050406030204" pitchFamily="18" charset="0"/>
                <a:ea typeface="Cambria" panose="02040503050406030204" pitchFamily="18" charset="0"/>
                <a:cs typeface="Arial" panose="020B0604020202020204" pitchFamily="34" charset="0"/>
              </a:rPr>
              <a:t>një </a:t>
            </a:r>
            <a:r>
              <a:rPr lang="sq-AL" altLang="en-US" sz="2400" b="1" dirty="0">
                <a:latin typeface="Cambria" panose="02040503050406030204" pitchFamily="18" charset="0"/>
                <a:ea typeface="Cambria" panose="02040503050406030204" pitchFamily="18" charset="0"/>
                <a:cs typeface="Arial" panose="020B0604020202020204" pitchFamily="34" charset="0"/>
              </a:rPr>
              <a:t>listë të mallrave ose të artikujve, punëve </a:t>
            </a:r>
            <a:r>
              <a:rPr lang="sq-AL" altLang="en-US" sz="2400" dirty="0">
                <a:latin typeface="Cambria" panose="02040503050406030204" pitchFamily="18" charset="0"/>
                <a:ea typeface="Cambria" panose="02040503050406030204" pitchFamily="18" charset="0"/>
                <a:cs typeface="Arial" panose="020B0604020202020204" pitchFamily="34" charset="0"/>
              </a:rPr>
              <a:t>ose </a:t>
            </a:r>
            <a:r>
              <a:rPr lang="sq-AL" altLang="en-US" sz="2400" b="1" dirty="0">
                <a:latin typeface="Cambria" panose="02040503050406030204" pitchFamily="18" charset="0"/>
                <a:ea typeface="Cambria" panose="02040503050406030204" pitchFamily="18" charset="0"/>
                <a:cs typeface="Arial" panose="020B0604020202020204" pitchFamily="34" charset="0"/>
              </a:rPr>
              <a:t>shërbimeve te përdorimit te përbashkët  </a:t>
            </a:r>
            <a:r>
              <a:rPr lang="sq-AL" altLang="en-US" sz="2400" dirty="0">
                <a:latin typeface="Cambria" panose="02040503050406030204" pitchFamily="18" charset="0"/>
                <a:ea typeface="Cambria" panose="02040503050406030204" pitchFamily="18" charset="0"/>
                <a:cs typeface="Arial" panose="020B0604020202020204" pitchFamily="34" charset="0"/>
              </a:rPr>
              <a:t>që do të shpërblehen nga AQP-ja</a:t>
            </a:r>
            <a:r>
              <a:rPr lang="en-US" altLang="en-US" sz="2400" dirty="0">
                <a:latin typeface="Cambria" panose="02040503050406030204" pitchFamily="18" charset="0"/>
                <a:ea typeface="Cambria" panose="02040503050406030204" pitchFamily="18" charset="0"/>
                <a:cs typeface="Arial" panose="020B0604020202020204" pitchFamily="34" charset="0"/>
              </a:rPr>
              <a:t>.</a:t>
            </a:r>
          </a:p>
          <a:p>
            <a:pPr algn="just"/>
            <a:r>
              <a:rPr lang="sq-AL" altLang="sq-AL" sz="2400" dirty="0">
                <a:latin typeface="Cambria" panose="02040503050406030204" pitchFamily="18" charset="0"/>
                <a:ea typeface="Cambria" panose="02040503050406030204" pitchFamily="18" charset="0"/>
                <a:cs typeface="Arial" panose="020B0604020202020204" pitchFamily="34" charset="0"/>
              </a:rPr>
              <a:t>Për këta artikuj, pune apo shërbime autoriteti kontraktues </a:t>
            </a:r>
            <a:r>
              <a:rPr lang="sq-AL" altLang="sq-AL" sz="2400" b="1" dirty="0">
                <a:latin typeface="Cambria" panose="02040503050406030204" pitchFamily="18" charset="0"/>
                <a:ea typeface="Cambria" panose="02040503050406030204" pitchFamily="18" charset="0"/>
                <a:cs typeface="Arial" panose="020B0604020202020204" pitchFamily="34" charset="0"/>
              </a:rPr>
              <a:t>nuk do të udhëheq ndonjë aktivitet të pavarur të prokurimit.</a:t>
            </a:r>
            <a:endParaRPr lang="en-US" altLang="sq-AL" sz="2400" b="1" dirty="0">
              <a:latin typeface="Cambria" panose="02040503050406030204" pitchFamily="18" charset="0"/>
              <a:ea typeface="Cambria" panose="02040503050406030204" pitchFamily="18" charset="0"/>
              <a:cs typeface="Arial" panose="020B0604020202020204" pitchFamily="34" charset="0"/>
            </a:endParaRPr>
          </a:p>
          <a:p>
            <a:pPr algn="just"/>
            <a:r>
              <a:rPr lang="sq-AL" altLang="sq-AL" sz="2400" dirty="0">
                <a:latin typeface="Cambria" panose="02040503050406030204" pitchFamily="18" charset="0"/>
                <a:ea typeface="Cambria" panose="02040503050406030204" pitchFamily="18" charset="0"/>
                <a:cs typeface="Arial" panose="020B0604020202020204" pitchFamily="34" charset="0"/>
              </a:rPr>
              <a:t>Të gjitha kontratat e nënshkruara  nga AQP përmes procedurave të centralizuara të prokurimit janë të obligueshme për të gjitha AK-të, pjesë te UA miratuar nga Qeveria .</a:t>
            </a:r>
            <a:endParaRPr lang="en-US" altLang="sq-AL" sz="2400" dirty="0">
              <a:latin typeface="Cambria" panose="02040503050406030204" pitchFamily="18" charset="0"/>
              <a:ea typeface="Cambria" panose="02040503050406030204" pitchFamily="18" charset="0"/>
              <a:cs typeface="Arial" panose="020B0604020202020204" pitchFamily="34" charset="0"/>
            </a:endParaRPr>
          </a:p>
          <a:p>
            <a:pPr algn="just"/>
            <a:endParaRPr lang="en-US" altLang="en-US" sz="2400" dirty="0">
              <a:latin typeface="Cambria" panose="02040503050406030204" pitchFamily="18" charset="0"/>
              <a:ea typeface="Cambria" panose="02040503050406030204" pitchFamily="18"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48</a:t>
            </a:fld>
            <a:endParaRPr lang="en-US"/>
          </a:p>
        </p:txBody>
      </p:sp>
      <p:sp>
        <p:nvSpPr>
          <p:cNvPr id="3" name="Footer Placeholder 2"/>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26766528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0"/>
            <a:ext cx="9144000" cy="100818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pPr algn="ct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sq-AL"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Agjencia Qendrore e Prokurimit (AQP)</a:t>
            </a:r>
            <a:r>
              <a:rPr lang="en-US"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nenet 9</a:t>
            </a:r>
            <a:r>
              <a:rPr lang="en-US"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5</a:t>
            </a:r>
            <a:r>
              <a:rPr lang="sq-AL"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9</a:t>
            </a:r>
            <a:r>
              <a:rPr lang="en-US"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6</a:t>
            </a:r>
            <a:r>
              <a:rPr lang="sq-AL"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endParaRPr lang="en-US" sz="27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1219201"/>
            <a:ext cx="9144000" cy="5638799"/>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lgn="just"/>
            <a:r>
              <a:rPr lang="sq-AL" sz="2400" b="1" dirty="0">
                <a:latin typeface="Cambria" panose="02040503050406030204" pitchFamily="18" charset="0"/>
                <a:ea typeface="Cambria" panose="02040503050406030204" pitchFamily="18" charset="0"/>
                <a:cs typeface="Arial" panose="020B0604020202020204" pitchFamily="34" charset="0"/>
              </a:rPr>
              <a:t>Pra ka përgjegjësinë dhe autorizimin që : </a:t>
            </a:r>
            <a:endParaRPr lang="en-US" sz="2400" b="1" dirty="0">
              <a:latin typeface="Cambria" panose="02040503050406030204" pitchFamily="18" charset="0"/>
              <a:ea typeface="Cambria" panose="02040503050406030204" pitchFamily="18" charset="0"/>
              <a:cs typeface="Arial" panose="020B0604020202020204" pitchFamily="34" charset="0"/>
            </a:endParaRPr>
          </a:p>
          <a:p>
            <a:pPr marL="0" indent="0" algn="just">
              <a:buNone/>
            </a:pPr>
            <a:endParaRPr lang="en-US" sz="2400" b="1" dirty="0">
              <a:latin typeface="Cambria" panose="02040503050406030204" pitchFamily="18" charset="0"/>
              <a:ea typeface="Cambria" panose="02040503050406030204" pitchFamily="18" charset="0"/>
              <a:cs typeface="Arial" panose="020B0604020202020204" pitchFamily="34" charset="0"/>
            </a:endParaRPr>
          </a:p>
          <a:p>
            <a:pPr lvl="0"/>
            <a:r>
              <a:rPr lang="en-US" sz="2400" dirty="0" err="1">
                <a:latin typeface="Cambria" panose="02040503050406030204" pitchFamily="18" charset="0"/>
                <a:ea typeface="Cambria" panose="02040503050406030204" pitchFamily="18" charset="0"/>
                <a:cs typeface="Arial" panose="020B0604020202020204" pitchFamily="34" charset="0"/>
              </a:rPr>
              <a:t>Për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qëllime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ekonomizimit</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të</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aktiviteteve</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të</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Qeveria</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Republikës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Kosovës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Ministritë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përkatëse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kryejnë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procedurat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Agjencive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përgjigjen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atyre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cilat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kanë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pak</a:t>
            </a:r>
            <a:r>
              <a:rPr lang="en-US" sz="2400" dirty="0">
                <a:latin typeface="Cambria" panose="02040503050406030204" pitchFamily="18" charset="0"/>
                <a:ea typeface="Cambria" panose="02040503050406030204" pitchFamily="18" charset="0"/>
                <a:cs typeface="Arial" panose="020B0604020202020204" pitchFamily="34" charset="0"/>
              </a:rPr>
              <a:t> se 50 (</a:t>
            </a:r>
            <a:r>
              <a:rPr lang="en-US" sz="2400" dirty="0" err="1">
                <a:latin typeface="Cambria" panose="02040503050406030204" pitchFamily="18" charset="0"/>
                <a:ea typeface="Cambria" panose="02040503050406030204" pitchFamily="18" charset="0"/>
                <a:cs typeface="Arial" panose="020B0604020202020204" pitchFamily="34" charset="0"/>
              </a:rPr>
              <a:t>pesëdhjetë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punonjës</a:t>
            </a:r>
            <a:r>
              <a:rPr lang="en-US" sz="2400" dirty="0">
                <a:latin typeface="Cambria" panose="02040503050406030204" pitchFamily="18" charset="0"/>
                <a:ea typeface="Cambria" panose="02040503050406030204" pitchFamily="18" charset="0"/>
                <a:cs typeface="Arial" panose="020B0604020202020204" pitchFamily="34" charset="0"/>
              </a:rPr>
              <a:t>.</a:t>
            </a:r>
            <a:endParaRPr lang="sq-AL" sz="2400" dirty="0">
              <a:latin typeface="Cambria" panose="02040503050406030204" pitchFamily="18" charset="0"/>
              <a:ea typeface="Cambria" panose="02040503050406030204" pitchFamily="18" charset="0"/>
              <a:cs typeface="Arial" panose="020B0604020202020204" pitchFamily="34" charset="0"/>
            </a:endParaRPr>
          </a:p>
          <a:p>
            <a:r>
              <a:rPr lang="en-US" sz="2400" dirty="0" err="1">
                <a:latin typeface="Cambria" panose="02040503050406030204" pitchFamily="18" charset="0"/>
                <a:ea typeface="Cambria" panose="02040503050406030204" pitchFamily="18" charset="0"/>
                <a:cs typeface="Arial" panose="020B0604020202020204" pitchFamily="34" charset="0"/>
              </a:rPr>
              <a:t>Për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Agjencitë</a:t>
            </a:r>
            <a:r>
              <a:rPr lang="en-US" sz="2400" b="1" dirty="0">
                <a:latin typeface="Cambria" panose="02040503050406030204" pitchFamily="18" charset="0"/>
                <a:ea typeface="Cambria" panose="02040503050406030204" pitchFamily="18" charset="0"/>
                <a:cs typeface="Arial" panose="020B0604020202020204" pitchFamily="34" charset="0"/>
              </a:rPr>
              <a:t> e </a:t>
            </a:r>
            <a:r>
              <a:rPr lang="en-US" sz="2400" b="1" dirty="0" err="1">
                <a:latin typeface="Cambria" panose="02040503050406030204" pitchFamily="18" charset="0"/>
                <a:ea typeface="Cambria" panose="02040503050406030204" pitchFamily="18" charset="0"/>
                <a:cs typeface="Arial" panose="020B0604020202020204" pitchFamily="34" charset="0"/>
              </a:rPr>
              <a:t>Pavarura</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të</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cilat</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i</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përgjigjen</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Kuvendit</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republikës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Kosovës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kanë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pak</a:t>
            </a:r>
            <a:r>
              <a:rPr lang="en-US" sz="2400" dirty="0">
                <a:latin typeface="Cambria" panose="02040503050406030204" pitchFamily="18" charset="0"/>
                <a:ea typeface="Cambria" panose="02040503050406030204" pitchFamily="18" charset="0"/>
                <a:cs typeface="Arial" panose="020B0604020202020204" pitchFamily="34" charset="0"/>
              </a:rPr>
              <a:t> se 50 (</a:t>
            </a:r>
            <a:r>
              <a:rPr lang="en-US" sz="2400" dirty="0" err="1">
                <a:latin typeface="Cambria" panose="02040503050406030204" pitchFamily="18" charset="0"/>
                <a:ea typeface="Cambria" panose="02040503050406030204" pitchFamily="18" charset="0"/>
                <a:cs typeface="Arial" panose="020B0604020202020204" pitchFamily="34" charset="0"/>
              </a:rPr>
              <a:t>pesëdhjetë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punonjës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procedurat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I </a:t>
            </a:r>
            <a:r>
              <a:rPr lang="en-US" sz="2400" dirty="0" err="1">
                <a:latin typeface="Cambria" panose="02040503050406030204" pitchFamily="18" charset="0"/>
                <a:ea typeface="Cambria" panose="02040503050406030204" pitchFamily="18" charset="0"/>
                <a:cs typeface="Arial" panose="020B0604020202020204" pitchFamily="34" charset="0"/>
              </a:rPr>
              <a:t>kryen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Agjencia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Qendrore</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a:t>
            </a: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49</a:t>
            </a:fld>
            <a:endParaRPr lang="en-US"/>
          </a:p>
        </p:txBody>
      </p:sp>
      <p:sp>
        <p:nvSpPr>
          <p:cNvPr id="3" name="Footer Placeholder 2"/>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481820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0"/>
            <a:ext cx="9144000" cy="685801"/>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lgn="ct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Historia e sistemit Kombëtar t</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ë</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Prokurimit</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p>
        </p:txBody>
      </p:sp>
      <p:sp>
        <p:nvSpPr>
          <p:cNvPr id="28675" name="Symbol zastępczy zawartości 2"/>
          <p:cNvSpPr>
            <a:spLocks noGrp="1"/>
          </p:cNvSpPr>
          <p:nvPr>
            <p:ph idx="1"/>
          </p:nvPr>
        </p:nvSpPr>
        <p:spPr bwMode="auto">
          <a:xfrm>
            <a:off x="0" y="838200"/>
            <a:ext cx="9144000" cy="6019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marL="0" indent="0">
              <a:spcBef>
                <a:spcPts val="0"/>
              </a:spcBef>
              <a:buNone/>
            </a:pPr>
            <a:r>
              <a:rPr lang="sq-AL" sz="2400" u="sng" dirty="0">
                <a:latin typeface="Cambria" panose="02040503050406030204" pitchFamily="18" charset="0"/>
                <a:ea typeface="Cambria" panose="02040503050406030204" pitchFamily="18" charset="0"/>
                <a:cs typeface="Arial" panose="020B0604020202020204" pitchFamily="34" charset="0"/>
              </a:rPr>
              <a:t>Ligji i dytë </a:t>
            </a:r>
            <a:r>
              <a:rPr lang="sq-AL" sz="2400" dirty="0">
                <a:latin typeface="Cambria" panose="02040503050406030204" pitchFamily="18" charset="0"/>
                <a:ea typeface="Cambria" panose="02040503050406030204" pitchFamily="18" charset="0"/>
                <a:cs typeface="Arial" panose="020B0604020202020204" pitchFamily="34" charset="0"/>
              </a:rPr>
              <a:t>për prokurimin publik 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dirty="0" err="1">
                <a:latin typeface="Cambria" panose="02040503050406030204" pitchFamily="18" charset="0"/>
                <a:ea typeface="Cambria" panose="02040503050406030204" pitchFamily="18" charset="0"/>
                <a:cs typeface="Arial" panose="020B0604020202020204" pitchFamily="34" charset="0"/>
              </a:rPr>
              <a:t>kosov</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ishte me nr</a:t>
            </a:r>
            <a:r>
              <a:rPr lang="sq-AL" sz="2400" dirty="0">
                <a:latin typeface="Cambria" panose="02040503050406030204" pitchFamily="18" charset="0"/>
                <a:ea typeface="Cambria" panose="02040503050406030204" pitchFamily="18" charset="0"/>
              </a:rPr>
              <a:t>. 02/ L-99</a:t>
            </a:r>
          </a:p>
          <a:p>
            <a:pPr>
              <a:spcBef>
                <a:spcPts val="0"/>
              </a:spcBef>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Arsyeja</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nxjerrjes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ketij</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ligji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ishte</a:t>
            </a:r>
            <a:r>
              <a:rPr lang="en-US" sz="2400" dirty="0">
                <a:latin typeface="Cambria" panose="02040503050406030204" pitchFamily="18" charset="0"/>
                <a:ea typeface="Cambria" panose="02040503050406030204" pitchFamily="18" charset="0"/>
                <a:cs typeface="Arial" panose="020B0604020202020204" pitchFamily="34" charset="0"/>
              </a:rPr>
              <a:t> se </a:t>
            </a:r>
            <a:r>
              <a:rPr lang="en-US" sz="2400" dirty="0" err="1">
                <a:latin typeface="Cambria" panose="02040503050406030204" pitchFamily="18" charset="0"/>
                <a:ea typeface="Cambria" panose="02040503050406030204" pitchFamily="18" charset="0"/>
                <a:cs typeface="Arial" panose="020B0604020202020204" pitchFamily="34" charset="0"/>
              </a:rPr>
              <a:t>ligji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a:t>
            </a:r>
            <a:r>
              <a:rPr lang="en-US" sz="2400" dirty="0">
                <a:latin typeface="Cambria" panose="02040503050406030204" pitchFamily="18" charset="0"/>
                <a:ea typeface="Cambria" panose="02040503050406030204" pitchFamily="18" charset="0"/>
                <a:cs typeface="Arial" panose="020B0604020202020204" pitchFamily="34" charset="0"/>
              </a:rPr>
              <a:t> pare  </a:t>
            </a:r>
            <a:r>
              <a:rPr lang="en-US" sz="2400" dirty="0" err="1">
                <a:latin typeface="Cambria" panose="02040503050406030204" pitchFamily="18" charset="0"/>
                <a:ea typeface="Cambria" panose="02040503050406030204" pitchFamily="18" charset="0"/>
                <a:cs typeface="Arial" panose="020B0604020202020204" pitchFamily="34" charset="0"/>
              </a:rPr>
              <a:t>nuk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ishte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përputhje</a:t>
            </a:r>
            <a:r>
              <a:rPr lang="en-US" sz="2400" dirty="0">
                <a:latin typeface="Cambria" panose="02040503050406030204" pitchFamily="18" charset="0"/>
                <a:ea typeface="Cambria" panose="02040503050406030204" pitchFamily="18" charset="0"/>
                <a:cs typeface="Arial" panose="020B0604020202020204" pitchFamily="34" charset="0"/>
              </a:rPr>
              <a:t> me </a:t>
            </a:r>
            <a:r>
              <a:rPr lang="en-US" sz="2400" dirty="0" err="1">
                <a:latin typeface="Cambria" panose="02040503050406030204" pitchFamily="18" charset="0"/>
                <a:ea typeface="Cambria" panose="02040503050406030204" pitchFamily="18" charset="0"/>
                <a:cs typeface="Arial" panose="020B0604020202020204" pitchFamily="34" charset="0"/>
              </a:rPr>
              <a:t>Direktivat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Komisionit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Evropian</a:t>
            </a:r>
            <a:r>
              <a:rPr lang="en-US" sz="2400" dirty="0">
                <a:latin typeface="Cambria" panose="02040503050406030204" pitchFamily="18" charset="0"/>
                <a:ea typeface="Cambria" panose="02040503050406030204" pitchFamily="18" charset="0"/>
                <a:cs typeface="Arial" panose="020B0604020202020204" pitchFamily="34" charset="0"/>
              </a:rPr>
              <a:t>. </a:t>
            </a:r>
            <a:endParaRPr lang="sq-AL" sz="2400" dirty="0">
              <a:latin typeface="Cambria" panose="02040503050406030204" pitchFamily="18" charset="0"/>
              <a:ea typeface="Cambria" panose="02040503050406030204" pitchFamily="18" charset="0"/>
              <a:cs typeface="Arial" panose="020B0604020202020204" pitchFamily="34" charset="0"/>
            </a:endParaRPr>
          </a:p>
          <a:p>
            <a:pPr>
              <a:spcBef>
                <a:spcPts val="0"/>
              </a:spcBef>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Ky ligj ishte ne fuqi deri ne vitin 2009.</a:t>
            </a:r>
          </a:p>
          <a:p>
            <a:pPr>
              <a:spcBef>
                <a:spcPts val="0"/>
              </a:spcBef>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a:p>
            <a:pPr>
              <a:spcBef>
                <a:spcPts val="0"/>
              </a:spcBef>
            </a:pPr>
            <a:r>
              <a:rPr lang="sq-AL" sz="2400" dirty="0" err="1">
                <a:latin typeface="Cambria" panose="02040503050406030204" pitchFamily="18" charset="0"/>
                <a:ea typeface="Cambria" panose="02040503050406030204" pitchFamily="18" charset="0"/>
                <a:cs typeface="Arial" panose="020B0604020202020204" pitchFamily="34" charset="0"/>
              </a:rPr>
              <a:t>Mirpo</a:t>
            </a:r>
            <a:r>
              <a:rPr lang="sq-AL" sz="2400" dirty="0">
                <a:latin typeface="Cambria" panose="02040503050406030204" pitchFamily="18" charset="0"/>
                <a:ea typeface="Cambria" panose="02040503050406030204" pitchFamily="18" charset="0"/>
                <a:cs typeface="Arial" panose="020B0604020202020204" pitchFamily="34" charset="0"/>
              </a:rPr>
              <a:t> në vitin 2009 u paraqite nevoja e domosdoshme e ndryshimit të ligjit për arsye  se ky ligj nuk përmban asnjë dispozitë për kryerjen e prokurimeve nga misionet diplomatike</a:t>
            </a:r>
            <a:r>
              <a:rPr lang="en-US" sz="2400" dirty="0">
                <a:latin typeface="Cambria" panose="02040503050406030204" pitchFamily="18" charset="0"/>
                <a:ea typeface="Cambria" panose="02040503050406030204" pitchFamily="18" charset="0"/>
                <a:cs typeface="Arial" panose="020B0604020202020204" pitchFamily="34" charset="0"/>
              </a:rPr>
              <a:t>.</a:t>
            </a:r>
          </a:p>
          <a:p>
            <a:pPr>
              <a:spcBef>
                <a:spcPts val="0"/>
              </a:spcBef>
            </a:pPr>
            <a:r>
              <a:rPr lang="sq-AL" sz="2400" dirty="0">
                <a:latin typeface="Cambria" panose="02040503050406030204" pitchFamily="18" charset="0"/>
                <a:ea typeface="Cambria" panose="02040503050406030204" pitchFamily="18" charset="0"/>
                <a:cs typeface="Arial" panose="020B0604020202020204" pitchFamily="34" charset="0"/>
              </a:rPr>
              <a:t>Ministria e punëve të jashtme të </a:t>
            </a:r>
            <a:r>
              <a:rPr lang="sq-AL" sz="2400" dirty="0" err="1">
                <a:latin typeface="Cambria" panose="02040503050406030204" pitchFamily="18" charset="0"/>
                <a:ea typeface="Cambria" panose="02040503050406030204" pitchFamily="18" charset="0"/>
                <a:cs typeface="Arial" panose="020B0604020202020204" pitchFamily="34" charset="0"/>
              </a:rPr>
              <a:t>kosovës</a:t>
            </a:r>
            <a:r>
              <a:rPr lang="sq-AL" sz="2400" dirty="0">
                <a:latin typeface="Cambria" panose="02040503050406030204" pitchFamily="18" charset="0"/>
                <a:ea typeface="Cambria" panose="02040503050406030204" pitchFamily="18" charset="0"/>
                <a:cs typeface="Arial" panose="020B0604020202020204" pitchFamily="34" charset="0"/>
              </a:rPr>
              <a:t> është themeluar në vitin 2008</a:t>
            </a:r>
            <a:r>
              <a:rPr lang="en-US" sz="2400" dirty="0">
                <a:latin typeface="Cambria" panose="02040503050406030204" pitchFamily="18" charset="0"/>
                <a:ea typeface="Cambria" panose="02040503050406030204" pitchFamily="18" charset="0"/>
                <a:cs typeface="Arial" panose="020B0604020202020204" pitchFamily="34" charset="0"/>
              </a:rPr>
              <a:t>.</a:t>
            </a:r>
            <a:endParaRPr lang="sq-AL" sz="2400" dirty="0">
              <a:latin typeface="Cambria" panose="02040503050406030204" pitchFamily="18" charset="0"/>
              <a:ea typeface="Cambria" panose="02040503050406030204" pitchFamily="18" charset="0"/>
              <a:cs typeface="Arial" panose="020B0604020202020204" pitchFamily="34" charset="0"/>
            </a:endParaRPr>
          </a:p>
          <a:p>
            <a:pPr marL="0" indent="0">
              <a:spcBef>
                <a:spcPts val="0"/>
              </a:spcBef>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a:spcBef>
                <a:spcPts val="0"/>
              </a:spcBef>
            </a:pPr>
            <a:r>
              <a:rPr lang="sq-AL" sz="2400" dirty="0">
                <a:latin typeface="Cambria" panose="02040503050406030204" pitchFamily="18" charset="0"/>
                <a:ea typeface="Cambria" panose="02040503050406030204" pitchFamily="18" charset="0"/>
                <a:cs typeface="Arial" panose="020B0604020202020204" pitchFamily="34" charset="0"/>
              </a:rPr>
              <a:t>Me rastin e themelimit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misioneve diplomatike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Republikës se Kosovës jashtë vendit janë paraqitur vështirësi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ndryshme për funksionimin normal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këtyre misioneve</a:t>
            </a:r>
            <a:r>
              <a:rPr lang="en-US" sz="2400" dirty="0">
                <a:latin typeface="Cambria" panose="02040503050406030204" pitchFamily="18" charset="0"/>
                <a:ea typeface="Cambria" panose="02040503050406030204" pitchFamily="18" charset="0"/>
                <a:cs typeface="Arial" panose="020B0604020202020204" pitchFamily="34" charset="0"/>
              </a:rPr>
              <a:t>.</a:t>
            </a:r>
            <a:endParaRPr lang="en-GB" sz="2400" dirty="0">
              <a:latin typeface="Cambria" panose="02040503050406030204" pitchFamily="18" charset="0"/>
              <a:ea typeface="Cambria" panose="02040503050406030204" pitchFamily="18" charset="0"/>
              <a:cs typeface="Arial" panose="020B0604020202020204" pitchFamily="34" charset="0"/>
            </a:endParaRPr>
          </a:p>
          <a:p>
            <a:pPr>
              <a:spcBef>
                <a:spcPts val="0"/>
              </a:spcBef>
            </a:pPr>
            <a:r>
              <a:rPr lang="en-US" sz="2400" dirty="0">
                <a:latin typeface="Cambria" panose="02040503050406030204" pitchFamily="18" charset="0"/>
                <a:ea typeface="Cambria" panose="02040503050406030204" pitchFamily="18" charset="0"/>
                <a:cs typeface="Arial" panose="020B0604020202020204" pitchFamily="34" charset="0"/>
              </a:rPr>
              <a:t>K</a:t>
            </a:r>
            <a:r>
              <a:rPr lang="sq-AL" sz="2400" dirty="0" err="1">
                <a:latin typeface="Cambria" panose="02040503050406030204" pitchFamily="18" charset="0"/>
                <a:ea typeface="Cambria" panose="02040503050406030204" pitchFamily="18" charset="0"/>
                <a:cs typeface="Arial" panose="020B0604020202020204" pitchFamily="34" charset="0"/>
              </a:rPr>
              <a:t>ështu</a:t>
            </a:r>
            <a:r>
              <a:rPr lang="sq-AL" sz="2400" dirty="0">
                <a:latin typeface="Cambria" panose="02040503050406030204" pitchFamily="18" charset="0"/>
                <a:ea typeface="Cambria" panose="02040503050406030204" pitchFamily="18" charset="0"/>
                <a:cs typeface="Arial" panose="020B0604020202020204" pitchFamily="34" charset="0"/>
              </a:rPr>
              <a:t> q</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është paraqitur nevoja urgjente për ndryshimin e LPP-s</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spcBef>
                <a:spcPts val="0"/>
              </a:spcBef>
              <a:buNone/>
            </a:pP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5</a:t>
            </a:fld>
            <a:endParaRPr lang="en-US"/>
          </a:p>
        </p:txBody>
      </p:sp>
      <p:sp>
        <p:nvSpPr>
          <p:cNvPr id="3" name="Footer Placeholder 2"/>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38136966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66800"/>
          </a:xfrm>
        </p:spPr>
        <p:txBody>
          <a:bodyPr>
            <a:normAutofit/>
          </a:bodyPr>
          <a:lstStyle/>
          <a:p>
            <a:pPr algn="ct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26</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Nënshkrimi i kontratave publike</a:t>
            </a:r>
            <a:endParaRPr lang="sq-AL" sz="2400" dirty="0"/>
          </a:p>
        </p:txBody>
      </p:sp>
      <p:sp>
        <p:nvSpPr>
          <p:cNvPr id="3" name="Content Placeholder 2"/>
          <p:cNvSpPr>
            <a:spLocks noGrp="1"/>
          </p:cNvSpPr>
          <p:nvPr>
            <p:ph idx="1"/>
          </p:nvPr>
        </p:nvSpPr>
        <p:spPr>
          <a:xfrm>
            <a:off x="0" y="1371600"/>
            <a:ext cx="9144000" cy="5410200"/>
          </a:xfrm>
        </p:spPr>
        <p:txBody>
          <a:bodyPr>
            <a:normAutofit/>
          </a:bodyPr>
          <a:lstStyle/>
          <a:p>
            <a:r>
              <a:rPr lang="en-US" sz="2400" dirty="0">
                <a:latin typeface="Cambria" panose="02040503050406030204" pitchFamily="18" charset="0"/>
                <a:ea typeface="Cambria" panose="02040503050406030204" pitchFamily="18" charset="0"/>
                <a:cs typeface="Arial" panose="020B0604020202020204" pitchFamily="34" charset="0"/>
              </a:rPr>
              <a:t>K</a:t>
            </a:r>
            <a:r>
              <a:rPr lang="sq-AL" sz="2400" dirty="0" err="1">
                <a:latin typeface="Cambria" panose="02040503050406030204" pitchFamily="18" charset="0"/>
                <a:ea typeface="Cambria" panose="02040503050406030204" pitchFamily="18" charset="0"/>
                <a:cs typeface="Arial" panose="020B0604020202020204" pitchFamily="34" charset="0"/>
              </a:rPr>
              <a:t>ontratat</a:t>
            </a:r>
            <a:r>
              <a:rPr lang="sq-AL" sz="2400" dirty="0">
                <a:latin typeface="Cambria" panose="02040503050406030204" pitchFamily="18" charset="0"/>
                <a:ea typeface="Cambria" panose="02040503050406030204" pitchFamily="18" charset="0"/>
                <a:cs typeface="Arial" panose="020B0604020202020204" pitchFamily="34" charset="0"/>
              </a:rPr>
              <a:t> me vlera minimale </a:t>
            </a:r>
            <a:r>
              <a:rPr lang="sq-AL" sz="2400" dirty="0">
                <a:latin typeface="Cambria" panose="02040503050406030204" pitchFamily="18" charset="0"/>
                <a:ea typeface="Cambria" panose="02040503050406030204" pitchFamily="18" charset="0"/>
              </a:rPr>
              <a:t>(1000)</a:t>
            </a:r>
            <a:r>
              <a:rPr lang="sq-AL" sz="2400" dirty="0">
                <a:latin typeface="Cambria" panose="02040503050406030204" pitchFamily="18" charset="0"/>
                <a:ea typeface="Cambria" panose="02040503050406030204" pitchFamily="18" charset="0"/>
                <a:cs typeface="Arial" panose="020B0604020202020204" pitchFamily="34" charset="0"/>
              </a:rPr>
              <a:t>që zhvillohen në Institucionet arsimore, në pajtim me nenin 19 paragrafi 4 të këtij ligji, person i autorizuar të nënshkruaj një kontratë është Drejtori i Institucionit Arsimor</a:t>
            </a:r>
            <a:r>
              <a:rPr lang="en-US" sz="2400" dirty="0">
                <a:latin typeface="Cambria" panose="02040503050406030204" pitchFamily="18" charset="0"/>
                <a:ea typeface="Cambria" panose="02040503050406030204" pitchFamily="18" charset="0"/>
                <a:cs typeface="Arial" panose="020B0604020202020204" pitchFamily="34" charset="0"/>
              </a:rPr>
              <a:t>.</a:t>
            </a:r>
          </a:p>
          <a:p>
            <a:r>
              <a:rPr lang="en-US" sz="2400" dirty="0">
                <a:latin typeface="Cambria" panose="02040503050406030204" pitchFamily="18" charset="0"/>
                <a:ea typeface="Cambria" panose="02040503050406030204" pitchFamily="18" charset="0"/>
              </a:rPr>
              <a:t>P</a:t>
            </a:r>
            <a:r>
              <a:rPr lang="sq-AL" sz="2400" dirty="0" err="1">
                <a:latin typeface="Cambria" panose="02040503050406030204" pitchFamily="18" charset="0"/>
                <a:ea typeface="Cambria" panose="02040503050406030204" pitchFamily="18" charset="0"/>
              </a:rPr>
              <a:t>ërjashtohet</a:t>
            </a: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Presidenti</a:t>
            </a: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Kryetari i Kuvendit </a:t>
            </a:r>
            <a:r>
              <a:rPr lang="sq-AL" sz="2400" dirty="0">
                <a:latin typeface="Cambria" panose="02040503050406030204" pitchFamily="18" charset="0"/>
                <a:ea typeface="Cambria" panose="02040503050406030204" pitchFamily="18" charset="0"/>
              </a:rPr>
              <a:t>dhe </a:t>
            </a:r>
            <a:r>
              <a:rPr lang="sq-AL" sz="2400" b="1" dirty="0">
                <a:latin typeface="Cambria" panose="02040503050406030204" pitchFamily="18" charset="0"/>
                <a:ea typeface="Cambria" panose="02040503050406030204" pitchFamily="18" charset="0"/>
              </a:rPr>
              <a:t>Kryeministri</a:t>
            </a:r>
            <a:r>
              <a:rPr lang="sq-AL" sz="2400" dirty="0">
                <a:latin typeface="Cambria" panose="02040503050406030204" pitchFamily="18" charset="0"/>
                <a:ea typeface="Cambria" panose="02040503050406030204" pitchFamily="18" charset="0"/>
              </a:rPr>
              <a:t> nga obligimi i nënshkrimit te kontratës. </a:t>
            </a:r>
            <a:endParaRPr lang="en-US" sz="2400" dirty="0">
              <a:latin typeface="Cambria" panose="02040503050406030204" pitchFamily="18" charset="0"/>
              <a:ea typeface="Cambria" panose="02040503050406030204" pitchFamily="18" charset="0"/>
            </a:endParaRPr>
          </a:p>
          <a:p>
            <a:r>
              <a:rPr lang="en-US" sz="2400" dirty="0">
                <a:latin typeface="Cambria" panose="02040503050406030204" pitchFamily="18" charset="0"/>
                <a:ea typeface="Cambria" panose="02040503050406030204" pitchFamily="18" charset="0"/>
              </a:rPr>
              <a:t>P</a:t>
            </a:r>
            <a:r>
              <a:rPr lang="sq-AL" sz="2400" dirty="0" err="1">
                <a:latin typeface="Cambria" panose="02040503050406030204" pitchFamily="18" charset="0"/>
                <a:ea typeface="Cambria" panose="02040503050406030204" pitchFamily="18" charset="0"/>
              </a:rPr>
              <a:t>ërjashtohet</a:t>
            </a: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Ministri i Financave </a:t>
            </a:r>
            <a:r>
              <a:rPr lang="sq-AL" sz="2400" dirty="0">
                <a:latin typeface="Cambria" panose="02040503050406030204" pitchFamily="18" charset="0"/>
                <a:ea typeface="Cambria" panose="02040503050406030204" pitchFamily="18" charset="0"/>
              </a:rPr>
              <a:t>nga obligimi i nënshkrimit te kontratave te </a:t>
            </a:r>
            <a:r>
              <a:rPr lang="sq-AL" sz="2400" dirty="0" err="1">
                <a:latin typeface="Cambria" panose="02040503050406030204" pitchFamily="18" charset="0"/>
                <a:ea typeface="Cambria" panose="02040503050406030204" pitchFamily="18" charset="0"/>
              </a:rPr>
              <a:t>konkluduara</a:t>
            </a:r>
            <a:r>
              <a:rPr lang="sq-AL" sz="2400" dirty="0">
                <a:latin typeface="Cambria" panose="02040503050406030204" pitchFamily="18" charset="0"/>
                <a:ea typeface="Cambria" panose="02040503050406030204" pitchFamily="18" charset="0"/>
              </a:rPr>
              <a:t> nga AQP.</a:t>
            </a:r>
            <a:endParaRPr lang="en-US" sz="2400" b="1" dirty="0">
              <a:latin typeface="Cambria" panose="02040503050406030204" pitchFamily="18" charset="0"/>
              <a:ea typeface="Cambria" panose="02040503050406030204" pitchFamily="18" charset="0"/>
            </a:endParaRPr>
          </a:p>
          <a:p>
            <a:r>
              <a:rPr lang="sq-AL" sz="2400" dirty="0">
                <a:latin typeface="Cambria" panose="02040503050406030204" pitchFamily="18" charset="0"/>
                <a:ea typeface="Cambria" panose="02040503050406030204" pitchFamily="18" charset="0"/>
              </a:rPr>
              <a:t>Me LPP bazik vlera e parashikuar e kontratës është </a:t>
            </a:r>
            <a:r>
              <a:rPr lang="sq-AL" sz="2400" u="sng" dirty="0">
                <a:latin typeface="Cambria" panose="02040503050406030204" pitchFamily="18" charset="0"/>
                <a:ea typeface="Cambria" panose="02040503050406030204" pitchFamily="18" charset="0"/>
              </a:rPr>
              <a:t>konsideruar </a:t>
            </a:r>
            <a:r>
              <a:rPr lang="sq-AL" sz="2400" u="sng" dirty="0" err="1">
                <a:latin typeface="Cambria" panose="02040503050406030204" pitchFamily="18" charset="0"/>
                <a:ea typeface="Cambria" panose="02040503050406030204" pitchFamily="18" charset="0"/>
              </a:rPr>
              <a:t>konfidencial</a:t>
            </a:r>
            <a:r>
              <a:rPr lang="sq-AL" sz="2400" u="sng"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r>
              <a:rPr lang="sq-AL" sz="2400" dirty="0">
                <a:latin typeface="Cambria" panose="02040503050406030204" pitchFamily="18" charset="0"/>
                <a:ea typeface="Cambria" panose="02040503050406030204" pitchFamily="18" charset="0"/>
              </a:rPr>
              <a:t>Me </a:t>
            </a:r>
            <a:r>
              <a:rPr lang="sq-AL" sz="2400" dirty="0" err="1">
                <a:latin typeface="Cambria" panose="02040503050406030204" pitchFamily="18" charset="0"/>
                <a:ea typeface="Cambria" panose="02040503050406030204" pitchFamily="18" charset="0"/>
              </a:rPr>
              <a:t>amendamentim</a:t>
            </a:r>
            <a:r>
              <a:rPr lang="sq-AL" sz="2400" dirty="0">
                <a:latin typeface="Cambria" panose="02040503050406030204" pitchFamily="18" charset="0"/>
                <a:ea typeface="Cambria" panose="02040503050406030204" pitchFamily="18" charset="0"/>
              </a:rPr>
              <a:t> vlera e parashikuar e kontratave nuk është </a:t>
            </a:r>
            <a:r>
              <a:rPr lang="sq-AL" sz="2400" dirty="0" err="1">
                <a:latin typeface="Cambria" panose="02040503050406030204" pitchFamily="18" charset="0"/>
                <a:ea typeface="Cambria" panose="02040503050406030204" pitchFamily="18" charset="0"/>
              </a:rPr>
              <a:t>konfidencial</a:t>
            </a:r>
            <a:r>
              <a:rPr lang="sq-AL" sz="2400" dirty="0">
                <a:latin typeface="Cambria" panose="02040503050406030204" pitchFamily="18" charset="0"/>
                <a:ea typeface="Cambria" panose="02040503050406030204" pitchFamily="18" charset="0"/>
              </a:rPr>
              <a:t> dhe mund te publikohet ne Njoftimin për kontrate</a:t>
            </a:r>
            <a:r>
              <a:rPr lang="sq-AL" sz="2400" b="1" dirty="0">
                <a:latin typeface="Cambria" panose="02040503050406030204" pitchFamily="18" charset="0"/>
                <a:ea typeface="Cambria" panose="02040503050406030204" pitchFamily="18" charset="0"/>
              </a:rPr>
              <a:t>.</a:t>
            </a:r>
            <a:endParaRPr lang="en-US" sz="2400" dirty="0"/>
          </a:p>
          <a:p>
            <a:endParaRPr lang="sq-AL" dirty="0"/>
          </a:p>
        </p:txBody>
      </p:sp>
      <p:sp>
        <p:nvSpPr>
          <p:cNvPr id="5" name="Slide Number Placeholder 4"/>
          <p:cNvSpPr>
            <a:spLocks noGrp="1"/>
          </p:cNvSpPr>
          <p:nvPr>
            <p:ph type="sldNum" sz="quarter" idx="12"/>
          </p:nvPr>
        </p:nvSpPr>
        <p:spPr/>
        <p:txBody>
          <a:bodyPr/>
          <a:lstStyle/>
          <a:p>
            <a:fld id="{DCFF98CF-7F0B-4F7C-9297-12472D36FA30}" type="slidenum">
              <a:rPr lang="en-US" smtClean="0"/>
              <a:t>50</a:t>
            </a:fld>
            <a:endParaRPr lang="en-US"/>
          </a:p>
        </p:txBody>
      </p:sp>
      <p:sp>
        <p:nvSpPr>
          <p:cNvPr id="6" name="Footer Placeholder 5"/>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41343306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43319"/>
            <a:ext cx="7772400" cy="694881"/>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28</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Specifikimet teknike</a:t>
            </a:r>
            <a:endParaRPr lang="en-US" sz="2400" dirty="0"/>
          </a:p>
        </p:txBody>
      </p:sp>
      <p:sp>
        <p:nvSpPr>
          <p:cNvPr id="3" name="Subtitle 2"/>
          <p:cNvSpPr>
            <a:spLocks noGrp="1"/>
          </p:cNvSpPr>
          <p:nvPr>
            <p:ph type="subTitle" idx="1"/>
          </p:nvPr>
        </p:nvSpPr>
        <p:spPr>
          <a:xfrm>
            <a:off x="228600" y="914400"/>
            <a:ext cx="8686800" cy="5562600"/>
          </a:xfrm>
        </p:spPr>
        <p:txBody>
          <a:bodyPr/>
          <a:lstStyle/>
          <a:p>
            <a:pPr algn="l"/>
            <a:r>
              <a:rPr lang="sq-AL" b="1" dirty="0">
                <a:latin typeface="Cambria" panose="02040503050406030204" pitchFamily="18" charset="0"/>
                <a:ea typeface="Cambria" panose="02040503050406030204" pitchFamily="18" charset="0"/>
              </a:rPr>
              <a:t>Specifikimet teknike </a:t>
            </a:r>
            <a:r>
              <a:rPr lang="sq-AL" dirty="0">
                <a:latin typeface="Cambria" panose="02040503050406030204" pitchFamily="18" charset="0"/>
                <a:ea typeface="Cambria" panose="02040503050406030204" pitchFamily="18" charset="0"/>
              </a:rPr>
              <a:t>do të përshkruajnë dhe përkufizojnë, në mënyrë jo-diskriminuese, </a:t>
            </a:r>
            <a:r>
              <a:rPr lang="sq-AL" b="1" dirty="0">
                <a:latin typeface="Cambria" panose="02040503050406030204" pitchFamily="18" charset="0"/>
                <a:ea typeface="Cambria" panose="02040503050406030204" pitchFamily="18" charset="0"/>
              </a:rPr>
              <a:t>karakteristikat e obligueshme të objektit të kontratës</a:t>
            </a:r>
            <a:r>
              <a:rPr lang="sq-AL" dirty="0">
                <a:latin typeface="Cambria" panose="02040503050406030204" pitchFamily="18" charset="0"/>
                <a:ea typeface="Cambria" panose="02040503050406030204" pitchFamily="18" charset="0"/>
              </a:rPr>
              <a:t>, </a:t>
            </a:r>
            <a:r>
              <a:rPr lang="sq-AL" b="1" dirty="0">
                <a:latin typeface="Cambria" panose="02040503050406030204" pitchFamily="18" charset="0"/>
                <a:ea typeface="Cambria" panose="02040503050406030204" pitchFamily="18" charset="0"/>
              </a:rPr>
              <a:t>siç janë cilësia</a:t>
            </a:r>
            <a:r>
              <a:rPr lang="sq-AL" dirty="0">
                <a:latin typeface="Cambria" panose="02040503050406030204" pitchFamily="18" charset="0"/>
                <a:ea typeface="Cambria" panose="02040503050406030204" pitchFamily="18" charset="0"/>
              </a:rPr>
              <a:t>, </a:t>
            </a:r>
            <a:r>
              <a:rPr lang="sq-AL" b="1" dirty="0">
                <a:latin typeface="Cambria" panose="02040503050406030204" pitchFamily="18" charset="0"/>
                <a:ea typeface="Cambria" panose="02040503050406030204" pitchFamily="18" charset="0"/>
              </a:rPr>
              <a:t>performanca</a:t>
            </a:r>
            <a:r>
              <a:rPr lang="sq-AL" dirty="0">
                <a:latin typeface="Cambria" panose="02040503050406030204" pitchFamily="18" charset="0"/>
                <a:ea typeface="Cambria" panose="02040503050406030204" pitchFamily="18" charset="0"/>
              </a:rPr>
              <a:t>, kërkesat e </a:t>
            </a:r>
            <a:r>
              <a:rPr lang="sq-AL" b="1" dirty="0">
                <a:latin typeface="Cambria" panose="02040503050406030204" pitchFamily="18" charset="0"/>
                <a:ea typeface="Cambria" panose="02040503050406030204" pitchFamily="18" charset="0"/>
              </a:rPr>
              <a:t>dizajnit,</a:t>
            </a:r>
            <a:r>
              <a:rPr lang="sq-AL" dirty="0">
                <a:latin typeface="Cambria" panose="02040503050406030204" pitchFamily="18" charset="0"/>
                <a:ea typeface="Cambria" panose="02040503050406030204" pitchFamily="18" charset="0"/>
              </a:rPr>
              <a:t> </a:t>
            </a:r>
            <a:r>
              <a:rPr lang="sq-AL" b="1" dirty="0">
                <a:latin typeface="Cambria" panose="02040503050406030204" pitchFamily="18" charset="0"/>
                <a:ea typeface="Cambria" panose="02040503050406030204" pitchFamily="18" charset="0"/>
              </a:rPr>
              <a:t>dimensionet, siguria, sigurimi i cilësisë, </a:t>
            </a:r>
            <a:r>
              <a:rPr lang="sq-AL" dirty="0">
                <a:latin typeface="Cambria" panose="02040503050406030204" pitchFamily="18" charset="0"/>
                <a:ea typeface="Cambria" panose="02040503050406030204" pitchFamily="18" charset="0"/>
              </a:rPr>
              <a:t>terminologjia, simbolet, testimi dhe metodat e testimit, paketimi, shënimi dhe etiketimit.</a:t>
            </a:r>
            <a:endParaRPr lang="en-US" dirty="0">
              <a:latin typeface="Cambria" panose="02040503050406030204" pitchFamily="18" charset="0"/>
              <a:ea typeface="Cambria" panose="02040503050406030204" pitchFamily="18" charset="0"/>
            </a:endParaRPr>
          </a:p>
          <a:p>
            <a:pPr algn="l"/>
            <a:endParaRPr lang="en-US" b="1" dirty="0">
              <a:latin typeface="Cambria" panose="02040503050406030204" pitchFamily="18" charset="0"/>
              <a:ea typeface="Cambria" panose="02040503050406030204" pitchFamily="18" charset="0"/>
            </a:endParaRPr>
          </a:p>
          <a:p>
            <a:pPr algn="l"/>
            <a:r>
              <a:rPr lang="sq-AL" dirty="0">
                <a:latin typeface="Cambria" panose="02040503050406030204" pitchFamily="18" charset="0"/>
                <a:ea typeface="Cambria" panose="02040503050406030204" pitchFamily="18" charset="0"/>
              </a:rPr>
              <a:t>Autoriteti Kontraktues është përgjegjës për hartimin e </a:t>
            </a:r>
            <a:r>
              <a:rPr lang="sq-AL" b="1" dirty="0">
                <a:latin typeface="Cambria" panose="02040503050406030204" pitchFamily="18" charset="0"/>
                <a:ea typeface="Cambria" panose="02040503050406030204" pitchFamily="18" charset="0"/>
              </a:rPr>
              <a:t>Projektit Ekzekutiv</a:t>
            </a:r>
            <a:r>
              <a:rPr lang="sq-AL" dirty="0">
                <a:latin typeface="Cambria" panose="02040503050406030204" pitchFamily="18" charset="0"/>
                <a:ea typeface="Cambria" panose="02040503050406030204" pitchFamily="18" charset="0"/>
              </a:rPr>
              <a:t> dhe i cili në mënyrë mandatore duhet ti bashkëngjitet Specifikave Teknike, te cilat janë pjese te dosjes se tenderit.</a:t>
            </a:r>
            <a:endParaRPr lang="en-US" dirty="0">
              <a:latin typeface="Cambria" panose="02040503050406030204" pitchFamily="18" charset="0"/>
              <a:ea typeface="Cambria" panose="02040503050406030204" pitchFamily="18" charset="0"/>
            </a:endParaRPr>
          </a:p>
          <a:p>
            <a:pPr algn="l"/>
            <a:endParaRPr lang="en-US" dirty="0">
              <a:latin typeface="Cambria" panose="02040503050406030204" pitchFamily="18" charset="0"/>
              <a:ea typeface="Cambria" panose="02040503050406030204" pitchFamily="18" charset="0"/>
            </a:endParaRPr>
          </a:p>
          <a:p>
            <a:pPr lvl="0" algn="l"/>
            <a:r>
              <a:rPr lang="sq-AL" dirty="0">
                <a:latin typeface="Cambria" panose="02040503050406030204" pitchFamily="18" charset="0"/>
                <a:ea typeface="Cambria" panose="02040503050406030204" pitchFamily="18" charset="0"/>
              </a:rPr>
              <a:t>Asnjë Autoriteti Kontraktues nuk i lejohet qe të lëshojë dokumentacionin e tenderit pa bashkëngjitur përshkrimin e hollësishëm të projektit.</a:t>
            </a:r>
            <a:endParaRPr lang="en-US" dirty="0"/>
          </a:p>
          <a:p>
            <a:endParaRPr lang="en-US" dirty="0"/>
          </a:p>
        </p:txBody>
      </p:sp>
      <p:sp>
        <p:nvSpPr>
          <p:cNvPr id="4" name="Footer Placeholder 3"/>
          <p:cNvSpPr>
            <a:spLocks noGrp="1"/>
          </p:cNvSpPr>
          <p:nvPr>
            <p:ph type="ftr" sz="quarter" idx="11"/>
          </p:nvPr>
        </p:nvSpPr>
        <p:spPr/>
        <p:txBody>
          <a:bodyPr/>
          <a:lstStyle/>
          <a:p>
            <a:r>
              <a:rPr lang="en-US"/>
              <a:t>Departamenti per Trajnime /KRPP  </a:t>
            </a:r>
          </a:p>
        </p:txBody>
      </p:sp>
      <p:sp>
        <p:nvSpPr>
          <p:cNvPr id="5" name="Slide Number Placeholder 4"/>
          <p:cNvSpPr>
            <a:spLocks noGrp="1"/>
          </p:cNvSpPr>
          <p:nvPr>
            <p:ph type="sldNum" sz="quarter" idx="12"/>
          </p:nvPr>
        </p:nvSpPr>
        <p:spPr/>
        <p:txBody>
          <a:bodyPr/>
          <a:lstStyle/>
          <a:p>
            <a:fld id="{DCFF98CF-7F0B-4F7C-9297-12472D36FA30}" type="slidenum">
              <a:rPr lang="en-US" smtClean="0"/>
              <a:t>51</a:t>
            </a:fld>
            <a:endParaRPr lang="en-US"/>
          </a:p>
        </p:txBody>
      </p:sp>
    </p:spTree>
    <p:extLst>
      <p:ext uri="{BB962C8B-B14F-4D97-AF65-F5344CB8AC3E}">
        <p14:creationId xmlns:p14="http://schemas.microsoft.com/office/powerpoint/2010/main" val="494291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3806" y="152400"/>
            <a:ext cx="7772400" cy="630237"/>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30</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Nën-kontraktimi</a:t>
            </a:r>
            <a:endParaRPr lang="en-US" sz="2400" dirty="0"/>
          </a:p>
        </p:txBody>
      </p:sp>
      <p:sp>
        <p:nvSpPr>
          <p:cNvPr id="3" name="Subtitle 2"/>
          <p:cNvSpPr>
            <a:spLocks noGrp="1"/>
          </p:cNvSpPr>
          <p:nvPr>
            <p:ph type="subTitle" idx="1"/>
          </p:nvPr>
        </p:nvSpPr>
        <p:spPr>
          <a:xfrm>
            <a:off x="76200" y="990600"/>
            <a:ext cx="8915400" cy="5638800"/>
          </a:xfrm>
        </p:spPr>
        <p:txBody>
          <a:bodyPr/>
          <a:lstStyle/>
          <a:p>
            <a:pPr marL="342900" indent="-342900" algn="l">
              <a:buFont typeface="Arial" panose="020B0604020202020204" pitchFamily="34" charset="0"/>
              <a:buChar char="•"/>
            </a:pPr>
            <a:r>
              <a:rPr lang="en-US" altLang="sq-AL" dirty="0">
                <a:latin typeface="Cambria" panose="02040503050406030204" pitchFamily="18" charset="0"/>
                <a:ea typeface="Cambria" panose="02040503050406030204" pitchFamily="18" charset="0"/>
              </a:rPr>
              <a:t>A</a:t>
            </a:r>
            <a:r>
              <a:rPr lang="sq-AL" altLang="sq-AL" dirty="0">
                <a:latin typeface="Cambria" panose="02040503050406030204" pitchFamily="18" charset="0"/>
                <a:ea typeface="Cambria" panose="02040503050406030204" pitchFamily="18" charset="0"/>
              </a:rPr>
              <a:t>K do të deklaron gjithashtu në DT</a:t>
            </a:r>
            <a:r>
              <a:rPr lang="en-US" altLang="sq-AL" dirty="0">
                <a:latin typeface="Cambria" panose="02040503050406030204" pitchFamily="18" charset="0"/>
                <a:ea typeface="Cambria" panose="02040503050406030204" pitchFamily="18" charset="0"/>
              </a:rPr>
              <a:t>,</a:t>
            </a:r>
            <a:r>
              <a:rPr lang="sq-AL" altLang="sq-AL" dirty="0">
                <a:latin typeface="Cambria" panose="02040503050406030204" pitchFamily="18" charset="0"/>
                <a:ea typeface="Cambria" panose="02040503050406030204" pitchFamily="18" charset="0"/>
              </a:rPr>
              <a:t> çdo pjesë të kontratës që OE ka për qëllim të nënkontraktoj dhe secilin nënkontraktues të propozuar</a:t>
            </a:r>
            <a:r>
              <a:rPr lang="en-US" altLang="sq-AL" dirty="0">
                <a:latin typeface="Cambria" panose="02040503050406030204" pitchFamily="18" charset="0"/>
                <a:ea typeface="Cambria" panose="02040503050406030204" pitchFamily="18" charset="0"/>
              </a:rPr>
              <a:t>.</a:t>
            </a:r>
          </a:p>
          <a:p>
            <a:pPr marL="342900" indent="-342900" algn="l">
              <a:buFont typeface="Arial" panose="020B0604020202020204" pitchFamily="34" charset="0"/>
              <a:buChar char="•"/>
            </a:pPr>
            <a:r>
              <a:rPr lang="sq-AL" altLang="sq-AL" dirty="0">
                <a:latin typeface="Cambria" panose="02040503050406030204" pitchFamily="18" charset="0"/>
                <a:ea typeface="Cambria" panose="02040503050406030204" pitchFamily="18" charset="0"/>
              </a:rPr>
              <a:t>Secili nen-kontraktor i propozuar duhet te përmbush </a:t>
            </a:r>
            <a:r>
              <a:rPr lang="sq-AL" altLang="sq-AL" b="1" dirty="0">
                <a:latin typeface="Cambria" panose="02040503050406030204" pitchFamily="18" charset="0"/>
                <a:ea typeface="Cambria" panose="02040503050406030204" pitchFamily="18" charset="0"/>
              </a:rPr>
              <a:t>kërkesat e përshtatshmërise dhe duhet te dorëzoj deshmite mbi përmbushjen e kërkesave te përshtatshmërise</a:t>
            </a:r>
            <a:r>
              <a:rPr lang="sq-AL" b="1" dirty="0">
                <a:latin typeface="Cambria" panose="02040503050406030204" pitchFamily="18" charset="0"/>
                <a:ea typeface="Cambria" panose="02040503050406030204" pitchFamily="18" charset="0"/>
              </a:rPr>
              <a:t> </a:t>
            </a:r>
            <a:r>
              <a:rPr lang="en-US" b="1" dirty="0">
                <a:latin typeface="Cambria" panose="02040503050406030204" pitchFamily="18" charset="0"/>
                <a:ea typeface="Cambria" panose="02040503050406030204" pitchFamily="18" charset="0"/>
              </a:rPr>
              <a:t>.</a:t>
            </a:r>
            <a:endParaRPr lang="en-US" dirty="0">
              <a:latin typeface="Cambria" panose="02040503050406030204" pitchFamily="18" charset="0"/>
              <a:ea typeface="Cambria" panose="02040503050406030204" pitchFamily="18" charset="0"/>
            </a:endParaRPr>
          </a:p>
          <a:p>
            <a:pPr marL="342900" indent="-342900" algn="l">
              <a:buFont typeface="Arial" panose="020B0604020202020204" pitchFamily="34" charset="0"/>
              <a:buChar char="•"/>
            </a:pPr>
            <a:r>
              <a:rPr lang="sq-AL" dirty="0">
                <a:latin typeface="Cambria" panose="02040503050406030204" pitchFamily="18" charset="0"/>
                <a:ea typeface="Cambria" panose="02040503050406030204" pitchFamily="18" charset="0"/>
              </a:rPr>
              <a:t>Mundësia për </a:t>
            </a:r>
            <a:r>
              <a:rPr lang="sq-AL" b="1" dirty="0">
                <a:latin typeface="Cambria" panose="02040503050406030204" pitchFamily="18" charset="0"/>
                <a:ea typeface="Cambria" panose="02040503050406030204" pitchFamily="18" charset="0"/>
              </a:rPr>
              <a:t>pagese te drejtpërdrejtë të </a:t>
            </a:r>
            <a:r>
              <a:rPr lang="en-US" b="1" dirty="0" err="1">
                <a:latin typeface="Cambria" panose="02040503050406030204" pitchFamily="18" charset="0"/>
                <a:ea typeface="Cambria" panose="02040503050406030204" pitchFamily="18" charset="0"/>
              </a:rPr>
              <a:t>nenkontaktorit</a:t>
            </a:r>
            <a:r>
              <a:rPr lang="en-US" b="1" dirty="0">
                <a:latin typeface="Cambria" panose="02040503050406030204" pitchFamily="18" charset="0"/>
                <a:ea typeface="Cambria" panose="02040503050406030204" pitchFamily="18" charset="0"/>
              </a:rPr>
              <a:t>  nga </a:t>
            </a:r>
            <a:r>
              <a:rPr lang="sq-AL" b="1" dirty="0">
                <a:latin typeface="Cambria" panose="02040503050406030204" pitchFamily="18" charset="0"/>
                <a:ea typeface="Cambria" panose="02040503050406030204" pitchFamily="18" charset="0"/>
              </a:rPr>
              <a:t>autoritetit kontraktues për kryerjen e punëve </a:t>
            </a:r>
            <a:r>
              <a:rPr lang="en-US" b="1" dirty="0">
                <a:latin typeface="Cambria" panose="02040503050406030204" pitchFamily="18" charset="0"/>
                <a:ea typeface="Cambria" panose="02040503050406030204" pitchFamily="18" charset="0"/>
              </a:rPr>
              <a:t>duhet </a:t>
            </a:r>
            <a:r>
              <a:rPr lang="sq-AL" dirty="0">
                <a:latin typeface="Cambria" panose="02040503050406030204" pitchFamily="18" charset="0"/>
                <a:ea typeface="Cambria" panose="02040503050406030204" pitchFamily="18" charset="0"/>
              </a:rPr>
              <a:t>të përcakt</a:t>
            </a:r>
            <a:r>
              <a:rPr lang="en-US" dirty="0" err="1">
                <a:latin typeface="Cambria" panose="02040503050406030204" pitchFamily="18" charset="0"/>
                <a:ea typeface="Cambria" panose="02040503050406030204" pitchFamily="18" charset="0"/>
              </a:rPr>
              <a:t>ohet</a:t>
            </a:r>
            <a:r>
              <a:rPr lang="en-US" dirty="0">
                <a:latin typeface="Cambria" panose="02040503050406030204" pitchFamily="18" charset="0"/>
                <a:ea typeface="Cambria" panose="02040503050406030204" pitchFamily="18" charset="0"/>
              </a:rPr>
              <a:t> n</a:t>
            </a:r>
            <a:r>
              <a:rPr lang="sq-AL" dirty="0">
                <a:latin typeface="Cambria" panose="02040503050406030204" pitchFamily="18" charset="0"/>
                <a:ea typeface="Cambria" panose="02040503050406030204" pitchFamily="18" charset="0"/>
              </a:rPr>
              <a:t>ë kontratë</a:t>
            </a:r>
            <a:r>
              <a:rPr lang="en-US" dirty="0">
                <a:latin typeface="Cambria" panose="02040503050406030204" pitchFamily="18" charset="0"/>
                <a:ea typeface="Cambria" panose="02040503050406030204" pitchFamily="18" charset="0"/>
              </a:rPr>
              <a:t>n</a:t>
            </a:r>
            <a:r>
              <a:rPr lang="sq-AL" dirty="0">
                <a:latin typeface="Cambria" panose="02040503050406030204" pitchFamily="18" charset="0"/>
                <a:ea typeface="Cambria" panose="02040503050406030204" pitchFamily="18" charset="0"/>
              </a:rPr>
              <a:t> kryesore. </a:t>
            </a:r>
            <a:endParaRPr lang="en-US" dirty="0">
              <a:latin typeface="Cambria" panose="02040503050406030204" pitchFamily="18" charset="0"/>
              <a:ea typeface="Cambria" panose="02040503050406030204" pitchFamily="18" charset="0"/>
            </a:endParaRPr>
          </a:p>
          <a:p>
            <a:pPr marL="342900" indent="-342900" algn="l">
              <a:buFont typeface="Arial" panose="020B0604020202020204" pitchFamily="34" charset="0"/>
              <a:buChar char="•"/>
            </a:pPr>
            <a:r>
              <a:rPr lang="sq-AL" dirty="0">
                <a:latin typeface="Cambria" panose="02040503050406030204" pitchFamily="18" charset="0"/>
                <a:ea typeface="Cambria" panose="02040503050406030204" pitchFamily="18" charset="0"/>
              </a:rPr>
              <a:t>Kjo do ti ofroje nënkontraktoreve (normalisht NVM-të) një mbrojtje efektive kundër rrezikut të mos-pagesën ose pagesa te vonuara</a:t>
            </a:r>
            <a:r>
              <a:rPr lang="sq-AL" b="1" dirty="0">
                <a:latin typeface="Cambria" panose="02040503050406030204" pitchFamily="18" charset="0"/>
                <a:ea typeface="Cambria" panose="02040503050406030204" pitchFamily="18" charset="0"/>
              </a:rPr>
              <a:t>.</a:t>
            </a:r>
            <a:endParaRPr lang="en-US" altLang="sq-AL" b="1" dirty="0">
              <a:latin typeface="Cambria" panose="02040503050406030204" pitchFamily="18" charset="0"/>
              <a:ea typeface="Cambria" panose="02040503050406030204" pitchFamily="18" charset="0"/>
            </a:endParaRPr>
          </a:p>
          <a:p>
            <a:pPr marL="342900" indent="-342900" algn="l">
              <a:buFont typeface="Arial" panose="020B0604020202020204" pitchFamily="34" charset="0"/>
              <a:buChar char="•"/>
            </a:pPr>
            <a:r>
              <a:rPr lang="sq-AL" altLang="sq-AL" dirty="0">
                <a:latin typeface="Cambria" panose="02040503050406030204" pitchFamily="18" charset="0"/>
                <a:ea typeface="Cambria" panose="02040503050406030204" pitchFamily="18" charset="0"/>
              </a:rPr>
              <a:t>Nenkontraktimi nuk bene te </a:t>
            </a:r>
            <a:r>
              <a:rPr lang="sq-AL" altLang="sq-AL" b="1" dirty="0">
                <a:latin typeface="Cambria" panose="02040503050406030204" pitchFamily="18" charset="0"/>
                <a:ea typeface="Cambria" panose="02040503050406030204" pitchFamily="18" charset="0"/>
              </a:rPr>
              <a:t>tejkaloje 40% te vlerës </a:t>
            </a:r>
            <a:r>
              <a:rPr lang="sq-AL" altLang="sq-AL" dirty="0">
                <a:latin typeface="Cambria" panose="02040503050406030204" pitchFamily="18" charset="0"/>
                <a:ea typeface="Cambria" panose="02040503050406030204" pitchFamily="18" charset="0"/>
              </a:rPr>
              <a:t>totale te kontratës, ndërsa  i njëjti  nen-kontraktore mund te propozohet nga me shume se një OE. </a:t>
            </a:r>
            <a:endParaRPr lang="en-US" altLang="sq-AL"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/KRPP  </a:t>
            </a:r>
          </a:p>
        </p:txBody>
      </p:sp>
      <p:sp>
        <p:nvSpPr>
          <p:cNvPr id="5" name="Slide Number Placeholder 4"/>
          <p:cNvSpPr>
            <a:spLocks noGrp="1"/>
          </p:cNvSpPr>
          <p:nvPr>
            <p:ph type="sldNum" sz="quarter" idx="12"/>
          </p:nvPr>
        </p:nvSpPr>
        <p:spPr/>
        <p:txBody>
          <a:bodyPr/>
          <a:lstStyle/>
          <a:p>
            <a:fld id="{DCFF98CF-7F0B-4F7C-9297-12472D36FA30}" type="slidenum">
              <a:rPr lang="en-US" smtClean="0"/>
              <a:t>52</a:t>
            </a:fld>
            <a:endParaRPr lang="en-US"/>
          </a:p>
        </p:txBody>
      </p:sp>
    </p:spTree>
    <p:extLst>
      <p:ext uri="{BB962C8B-B14F-4D97-AF65-F5344CB8AC3E}">
        <p14:creationId xmlns:p14="http://schemas.microsoft.com/office/powerpoint/2010/main" val="19025315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52401"/>
            <a:ext cx="7772400" cy="457200"/>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31</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Ekzekutimi i kontratave</a:t>
            </a:r>
            <a:endParaRPr lang="en-US" sz="2400" dirty="0"/>
          </a:p>
        </p:txBody>
      </p:sp>
      <p:sp>
        <p:nvSpPr>
          <p:cNvPr id="3" name="Subtitle 2"/>
          <p:cNvSpPr>
            <a:spLocks noGrp="1"/>
          </p:cNvSpPr>
          <p:nvPr>
            <p:ph type="subTitle" idx="1"/>
          </p:nvPr>
        </p:nvSpPr>
        <p:spPr>
          <a:xfrm>
            <a:off x="228600" y="609601"/>
            <a:ext cx="8686800" cy="6111875"/>
          </a:xfrm>
        </p:spPr>
        <p:txBody>
          <a:bodyPr>
            <a:noAutofit/>
          </a:bodyPr>
          <a:lstStyle/>
          <a:p>
            <a:pPr algn="l"/>
            <a:r>
              <a:rPr lang="sq-AL" dirty="0">
                <a:latin typeface="Cambria" panose="02040503050406030204" pitchFamily="18" charset="0"/>
                <a:ea typeface="Cambria" panose="02040503050406030204" pitchFamily="18" charset="0"/>
              </a:rPr>
              <a:t>Autoriteti kontraktues mund të vendosë, ndër të tjera</a:t>
            </a:r>
            <a:r>
              <a:rPr lang="en-US" dirty="0">
                <a:latin typeface="Cambria" panose="02040503050406030204" pitchFamily="18" charset="0"/>
                <a:ea typeface="Cambria" panose="02040503050406030204" pitchFamily="18" charset="0"/>
              </a:rPr>
              <a:t> </a:t>
            </a:r>
            <a:r>
              <a:rPr lang="en-US" b="1" dirty="0">
                <a:latin typeface="Cambria" panose="02040503050406030204" pitchFamily="18" charset="0"/>
                <a:ea typeface="Cambria" panose="02040503050406030204" pitchFamily="18" charset="0"/>
              </a:rPr>
              <a:t>te </a:t>
            </a:r>
            <a:r>
              <a:rPr lang="sq-AL" b="1" dirty="0">
                <a:latin typeface="Cambria" panose="02040503050406030204" pitchFamily="18" charset="0"/>
                <a:ea typeface="Cambria" panose="02040503050406030204" pitchFamily="18" charset="0"/>
              </a:rPr>
              <a:t>kushte</a:t>
            </a:r>
            <a:r>
              <a:rPr lang="en-US" b="1" dirty="0">
                <a:latin typeface="Cambria" panose="02040503050406030204" pitchFamily="18" charset="0"/>
                <a:ea typeface="Cambria" panose="02040503050406030204" pitchFamily="18" charset="0"/>
              </a:rPr>
              <a:t>t</a:t>
            </a:r>
            <a:r>
              <a:rPr lang="sq-AL" b="1" dirty="0">
                <a:latin typeface="Cambria" panose="02040503050406030204" pitchFamily="18" charset="0"/>
                <a:ea typeface="Cambria" panose="02040503050406030204" pitchFamily="18" charset="0"/>
              </a:rPr>
              <a:t> specifike në kontratë </a:t>
            </a:r>
            <a:r>
              <a:rPr lang="sq-AL" dirty="0">
                <a:latin typeface="Cambria" panose="02040503050406030204" pitchFamily="18" charset="0"/>
                <a:ea typeface="Cambria" panose="02040503050406030204" pitchFamily="18" charset="0"/>
              </a:rPr>
              <a:t>të cilat lejojnë që </a:t>
            </a:r>
            <a:r>
              <a:rPr lang="sq-AL" u="sng" dirty="0">
                <a:latin typeface="Cambria" panose="02040503050406030204" pitchFamily="18" charset="0"/>
                <a:ea typeface="Cambria" panose="02040503050406030204" pitchFamily="18" charset="0"/>
              </a:rPr>
              <a:t>objektivat sociale të merren parasysh</a:t>
            </a:r>
            <a:r>
              <a:rPr lang="sq-AL" dirty="0">
                <a:latin typeface="Cambria" panose="02040503050406030204" pitchFamily="18" charset="0"/>
                <a:ea typeface="Cambria" panose="02040503050406030204" pitchFamily="18" charset="0"/>
              </a:rPr>
              <a:t>, si në vijim:</a:t>
            </a:r>
            <a:endParaRPr lang="en-US"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dirty="0">
                <a:latin typeface="Cambria" panose="02040503050406030204" pitchFamily="18" charset="0"/>
                <a:ea typeface="Cambria" panose="02040503050406030204" pitchFamily="18" charset="0"/>
              </a:rPr>
              <a:t>Detyrim për të rekrutuar persona të papunë, dhe në veçanti persona të cilët nuk janë në punë për një periudhë të gjatë;</a:t>
            </a:r>
            <a:endParaRPr lang="en-US"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dirty="0">
                <a:latin typeface="Cambria" panose="02040503050406030204" pitchFamily="18" charset="0"/>
                <a:ea typeface="Cambria" panose="02040503050406030204" pitchFamily="18" charset="0"/>
              </a:rPr>
              <a:t>Detyrim për të rekrutuar persona të hendikepuar dhe me aftësi të kufizuar;</a:t>
            </a:r>
            <a:endParaRPr lang="en-US"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dirty="0">
                <a:latin typeface="Cambria" panose="02040503050406030204" pitchFamily="18" charset="0"/>
                <a:ea typeface="Cambria" panose="02040503050406030204" pitchFamily="18" charset="0"/>
              </a:rPr>
              <a:t>Për të themeluar programe trajnimi për të papunët apo për të rinjtë gjatë zbatimit të kontratës;</a:t>
            </a:r>
            <a:endParaRPr lang="en-US"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dirty="0">
                <a:latin typeface="Cambria" panose="02040503050406030204" pitchFamily="18" charset="0"/>
                <a:ea typeface="Cambria" panose="02040503050406030204" pitchFamily="18" charset="0"/>
              </a:rPr>
              <a:t>Detyrim për të zbatuar, gjatë ekzekutimit të kontratës, masat që janë projektuar për të nxitur barazinë gjinore apo diversitetit mbi baza të tjera; apo</a:t>
            </a:r>
            <a:endParaRPr lang="en-US" dirty="0">
              <a:latin typeface="Cambria" panose="02040503050406030204" pitchFamily="18" charset="0"/>
              <a:ea typeface="Cambria" panose="02040503050406030204" pitchFamily="18" charset="0"/>
            </a:endParaRPr>
          </a:p>
          <a:p>
            <a:pPr marL="457200" indent="-457200" algn="l">
              <a:buFont typeface="Arial" pitchFamily="34" charset="0"/>
              <a:buChar char="•"/>
            </a:pPr>
            <a:r>
              <a:rPr lang="sq-AL" dirty="0">
                <a:latin typeface="Cambria" panose="02040503050406030204" pitchFamily="18" charset="0"/>
                <a:ea typeface="Cambria" panose="02040503050406030204" pitchFamily="18" charset="0"/>
              </a:rPr>
              <a:t>Detyrim për të qenë në përputhje me substancën e dispozitave të konventave themelore të ILO-së gjatë ekzekutimit të kontratës</a:t>
            </a:r>
            <a:r>
              <a:rPr lang="en-US" dirty="0">
                <a:latin typeface="Cambria" panose="02040503050406030204" pitchFamily="18" charset="0"/>
                <a:ea typeface="Cambria" panose="02040503050406030204" pitchFamily="18" charset="0"/>
              </a:rPr>
              <a:t> ne </a:t>
            </a:r>
            <a:r>
              <a:rPr lang="en-US" dirty="0" err="1">
                <a:latin typeface="Cambria" panose="02040503050406030204" pitchFamily="18" charset="0"/>
                <a:ea typeface="Cambria" panose="02040503050406030204" pitchFamily="18" charset="0"/>
              </a:rPr>
              <a:t>përputhje</a:t>
            </a:r>
            <a:r>
              <a:rPr lang="en-US" dirty="0">
                <a:latin typeface="Cambria" panose="02040503050406030204" pitchFamily="18" charset="0"/>
                <a:ea typeface="Cambria" panose="02040503050406030204" pitchFamily="18" charset="0"/>
              </a:rPr>
              <a:t> me </a:t>
            </a:r>
            <a:r>
              <a:rPr lang="en-US" dirty="0" err="1">
                <a:latin typeface="Cambria" panose="02040503050406030204" pitchFamily="18" charset="0"/>
                <a:ea typeface="Cambria" panose="02040503050406030204" pitchFamily="18" charset="0"/>
              </a:rPr>
              <a:t>Ligjin</a:t>
            </a:r>
            <a:r>
              <a:rPr lang="en-US" dirty="0">
                <a:latin typeface="Cambria" panose="02040503050406030204" pitchFamily="18" charset="0"/>
                <a:ea typeface="Cambria" panose="02040503050406030204" pitchFamily="18" charset="0"/>
              </a:rPr>
              <a:t>. </a:t>
            </a:r>
          </a:p>
        </p:txBody>
      </p:sp>
      <p:sp>
        <p:nvSpPr>
          <p:cNvPr id="4" name="Footer Placeholder 3"/>
          <p:cNvSpPr>
            <a:spLocks noGrp="1"/>
          </p:cNvSpPr>
          <p:nvPr>
            <p:ph type="ftr" sz="quarter" idx="11"/>
          </p:nvPr>
        </p:nvSpPr>
        <p:spPr/>
        <p:txBody>
          <a:bodyPr/>
          <a:lstStyle/>
          <a:p>
            <a:r>
              <a:rPr lang="en-US"/>
              <a:t>Departamenti per Trajnime /KRPP  </a:t>
            </a:r>
          </a:p>
        </p:txBody>
      </p:sp>
      <p:sp>
        <p:nvSpPr>
          <p:cNvPr id="5" name="Slide Number Placeholder 4"/>
          <p:cNvSpPr>
            <a:spLocks noGrp="1"/>
          </p:cNvSpPr>
          <p:nvPr>
            <p:ph type="sldNum" sz="quarter" idx="12"/>
          </p:nvPr>
        </p:nvSpPr>
        <p:spPr/>
        <p:txBody>
          <a:bodyPr/>
          <a:lstStyle/>
          <a:p>
            <a:fld id="{DCFF98CF-7F0B-4F7C-9297-12472D36FA30}" type="slidenum">
              <a:rPr lang="en-US" smtClean="0"/>
              <a:t>53</a:t>
            </a:fld>
            <a:endParaRPr lang="en-US"/>
          </a:p>
        </p:txBody>
      </p:sp>
    </p:spTree>
    <p:extLst>
      <p:ext uri="{BB962C8B-B14F-4D97-AF65-F5344CB8AC3E}">
        <p14:creationId xmlns:p14="http://schemas.microsoft.com/office/powerpoint/2010/main" val="14773889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200"/>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Kontratat Publike Kornizë</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38</a:t>
            </a:r>
            <a:endParaRPr lang="en-US" sz="2400" dirty="0"/>
          </a:p>
        </p:txBody>
      </p:sp>
      <p:sp>
        <p:nvSpPr>
          <p:cNvPr id="3" name="Subtitle 2"/>
          <p:cNvSpPr>
            <a:spLocks noGrp="1"/>
          </p:cNvSpPr>
          <p:nvPr>
            <p:ph type="subTitle" idx="1"/>
          </p:nvPr>
        </p:nvSpPr>
        <p:spPr>
          <a:xfrm>
            <a:off x="228600" y="914399"/>
            <a:ext cx="8686800" cy="5441951"/>
          </a:xfrm>
        </p:spPr>
        <p:txBody>
          <a:bodyPr>
            <a:normAutofit lnSpcReduction="10000"/>
          </a:bodyPr>
          <a:lstStyle/>
          <a:p>
            <a:pPr marL="457200" lvl="0" indent="-457200" algn="l">
              <a:buFont typeface="Arial" pitchFamily="34" charset="0"/>
              <a:buChar char="•"/>
            </a:pPr>
            <a:r>
              <a:rPr lang="sq-AL" dirty="0">
                <a:latin typeface="Cambria" panose="02040503050406030204" pitchFamily="18" charset="0"/>
                <a:ea typeface="Cambria" panose="02040503050406030204" pitchFamily="18" charset="0"/>
              </a:rPr>
              <a:t>Në rast se kontrata publike kornizë lidhet për më pak se tridhjetë e gjashtë (36) muaj, ajo nuk mund të zgjatet mbi afatin e përcaktuar, pa zhvilluar procedurat e reja të prokurimit. </a:t>
            </a:r>
            <a:endParaRPr lang="en-US" dirty="0">
              <a:latin typeface="Cambria" panose="02040503050406030204" pitchFamily="18" charset="0"/>
              <a:ea typeface="Cambria" panose="02040503050406030204" pitchFamily="18" charset="0"/>
            </a:endParaRPr>
          </a:p>
          <a:p>
            <a:pPr lvl="0" algn="l"/>
            <a:endParaRPr lang="en-US"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dirty="0">
                <a:latin typeface="Cambria" panose="02040503050406030204" pitchFamily="18" charset="0"/>
                <a:ea typeface="Cambria" panose="02040503050406030204" pitchFamily="18" charset="0"/>
              </a:rPr>
              <a:t>Sasia e parashikuar e specifikuar në dokumentet e tenderit është vetëm sasi indikative (lejohet plus/minus tridhjetë përqind (30%) devijim)</a:t>
            </a:r>
            <a:endParaRPr lang="en-US" dirty="0">
              <a:latin typeface="Cambria" panose="02040503050406030204" pitchFamily="18" charset="0"/>
              <a:ea typeface="Cambria" panose="02040503050406030204" pitchFamily="18" charset="0"/>
            </a:endParaRPr>
          </a:p>
          <a:p>
            <a:pPr marL="457200" indent="-457200" algn="l">
              <a:buFont typeface="Arial" pitchFamily="34" charset="0"/>
              <a:buChar char="•"/>
            </a:pPr>
            <a:r>
              <a:rPr lang="sq-AL" dirty="0">
                <a:latin typeface="Cambria" panose="02040503050406030204" pitchFamily="18" charset="0"/>
                <a:ea typeface="Cambria" panose="02040503050406030204" pitchFamily="18" charset="0"/>
              </a:rPr>
              <a:t>Mospërputhja e lejuar plus/minus tridhjetë përqind (30%)  vlen edhe Lote dhe për pozicion/artikull, dhe ne rast te arritjes se pragut te lejuar AK nuk mund te beje porosi tjera për atë Lot apo pozicion/artikull</a:t>
            </a:r>
            <a:r>
              <a:rPr lang="en-US" dirty="0">
                <a:latin typeface="Cambria" panose="02040503050406030204" pitchFamily="18" charset="0"/>
                <a:ea typeface="Cambria" panose="02040503050406030204" pitchFamily="18" charset="0"/>
              </a:rPr>
              <a:t>.</a:t>
            </a:r>
            <a:r>
              <a:rPr lang="sq-AL" b="1" dirty="0">
                <a:latin typeface="Cambria" panose="02040503050406030204" pitchFamily="18" charset="0"/>
                <a:ea typeface="Cambria" panose="02040503050406030204" pitchFamily="18" charset="0"/>
              </a:rPr>
              <a:t> </a:t>
            </a:r>
            <a:endParaRPr lang="en-US" b="1" dirty="0">
              <a:latin typeface="Cambria" panose="02040503050406030204" pitchFamily="18" charset="0"/>
              <a:ea typeface="Cambria" panose="02040503050406030204" pitchFamily="18" charset="0"/>
            </a:endParaRPr>
          </a:p>
          <a:p>
            <a:pPr marL="457200" indent="-457200" algn="l">
              <a:buFont typeface="Arial" pitchFamily="34" charset="0"/>
              <a:buChar char="•"/>
            </a:pPr>
            <a:endParaRPr lang="en-US" b="1" dirty="0">
              <a:latin typeface="Cambria" panose="02040503050406030204" pitchFamily="18" charset="0"/>
              <a:ea typeface="Cambria" panose="02040503050406030204" pitchFamily="18" charset="0"/>
            </a:endParaRPr>
          </a:p>
          <a:p>
            <a:pPr marL="457200" indent="-457200" algn="l">
              <a:buFont typeface="Arial" pitchFamily="34" charset="0"/>
              <a:buChar char="•"/>
            </a:pPr>
            <a:r>
              <a:rPr lang="sq-AL" b="1" dirty="0">
                <a:latin typeface="Cambria" panose="02040503050406030204" pitchFamily="18" charset="0"/>
                <a:ea typeface="Cambria" panose="02040503050406030204" pitchFamily="18" charset="0"/>
              </a:rPr>
              <a:t>Për këtë dispozite ne program është parapara Moduli i veçantë</a:t>
            </a:r>
            <a:endParaRPr lang="en-US" b="1" i="1"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/KRPP  </a:t>
            </a:r>
          </a:p>
        </p:txBody>
      </p:sp>
      <p:sp>
        <p:nvSpPr>
          <p:cNvPr id="5" name="Slide Number Placeholder 4"/>
          <p:cNvSpPr>
            <a:spLocks noGrp="1"/>
          </p:cNvSpPr>
          <p:nvPr>
            <p:ph type="sldNum" sz="quarter" idx="12"/>
          </p:nvPr>
        </p:nvSpPr>
        <p:spPr/>
        <p:txBody>
          <a:bodyPr/>
          <a:lstStyle/>
          <a:p>
            <a:fld id="{DCFF98CF-7F0B-4F7C-9297-12472D36FA30}" type="slidenum">
              <a:rPr lang="en-US" smtClean="0"/>
              <a:t>54</a:t>
            </a:fld>
            <a:endParaRPr lang="en-US"/>
          </a:p>
        </p:txBody>
      </p:sp>
    </p:spTree>
    <p:extLst>
      <p:ext uri="{BB962C8B-B14F-4D97-AF65-F5344CB8AC3E}">
        <p14:creationId xmlns:p14="http://schemas.microsoft.com/office/powerpoint/2010/main" val="17452062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2094" y="228600"/>
            <a:ext cx="7772400" cy="477837"/>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27/A - Ndarja e kontratave në Lote</a:t>
            </a:r>
            <a:endParaRPr lang="en-US" sz="2400" dirty="0"/>
          </a:p>
        </p:txBody>
      </p:sp>
      <p:sp>
        <p:nvSpPr>
          <p:cNvPr id="3" name="Subtitle 2"/>
          <p:cNvSpPr>
            <a:spLocks noGrp="1"/>
          </p:cNvSpPr>
          <p:nvPr>
            <p:ph type="subTitle" idx="1"/>
          </p:nvPr>
        </p:nvSpPr>
        <p:spPr>
          <a:xfrm>
            <a:off x="228600" y="914400"/>
            <a:ext cx="8763000" cy="5334000"/>
          </a:xfrm>
        </p:spPr>
        <p:txBody>
          <a:bodyPr>
            <a:normAutofit fontScale="92500" lnSpcReduction="20000"/>
          </a:bodyPr>
          <a:lstStyle/>
          <a:p>
            <a:pPr algn="just"/>
            <a:r>
              <a:rPr lang="en-US" altLang="sq-AL" sz="2600" dirty="0">
                <a:latin typeface="Cambria" panose="02040503050406030204" pitchFamily="18" charset="0"/>
                <a:ea typeface="Cambria" panose="02040503050406030204" pitchFamily="18" charset="0"/>
              </a:rPr>
              <a:t>AK </a:t>
            </a:r>
            <a:r>
              <a:rPr lang="sq-AL" altLang="sq-AL" sz="2600" dirty="0">
                <a:latin typeface="Cambria" panose="02040503050406030204" pitchFamily="18" charset="0"/>
                <a:ea typeface="Cambria" panose="02040503050406030204" pitchFamily="18" charset="0"/>
              </a:rPr>
              <a:t>mund te ndaj aktivitetin e prokurimit në Lote </a:t>
            </a:r>
            <a:r>
              <a:rPr lang="sq-AL" altLang="sq-AL" sz="2600" b="1" dirty="0">
                <a:latin typeface="Cambria" panose="02040503050406030204" pitchFamily="18" charset="0"/>
                <a:ea typeface="Cambria" panose="02040503050406030204" pitchFamily="18" charset="0"/>
              </a:rPr>
              <a:t>homogjene apo heterogjene</a:t>
            </a:r>
            <a:r>
              <a:rPr lang="en-US" altLang="sq-AL" sz="2600" b="1" dirty="0">
                <a:latin typeface="Cambria" panose="02040503050406030204" pitchFamily="18" charset="0"/>
                <a:ea typeface="Cambria" panose="02040503050406030204" pitchFamily="18" charset="0"/>
              </a:rPr>
              <a:t>.</a:t>
            </a:r>
            <a:endParaRPr lang="sq-AL" altLang="sq-AL" sz="2600" b="1" dirty="0">
              <a:latin typeface="Cambria" panose="02040503050406030204" pitchFamily="18" charset="0"/>
              <a:ea typeface="Cambria" panose="02040503050406030204" pitchFamily="18" charset="0"/>
            </a:endParaRPr>
          </a:p>
          <a:p>
            <a:pPr algn="just"/>
            <a:r>
              <a:rPr lang="sq-AL" altLang="sq-AL" sz="2600" dirty="0">
                <a:latin typeface="Cambria" panose="02040503050406030204" pitchFamily="18" charset="0"/>
                <a:ea typeface="Cambria" panose="02040503050406030204" pitchFamily="18" charset="0"/>
              </a:rPr>
              <a:t>Kurdo qe AK ndan aktivitetin ne Lote, AK duhet te përcaktoj, nëse OE mund te dorëzojnë tender për:</a:t>
            </a:r>
            <a:endParaRPr lang="en-US" altLang="sq-AL" sz="2600" dirty="0">
              <a:latin typeface="Cambria" panose="02040503050406030204" pitchFamily="18" charset="0"/>
              <a:ea typeface="Cambria" panose="02040503050406030204" pitchFamily="18" charset="0"/>
            </a:endParaRPr>
          </a:p>
          <a:p>
            <a:pPr algn="just"/>
            <a:endParaRPr lang="sq-AL" altLang="sq-AL" sz="2600" dirty="0">
              <a:latin typeface="Cambria" panose="02040503050406030204" pitchFamily="18" charset="0"/>
              <a:ea typeface="Cambria" panose="02040503050406030204" pitchFamily="18" charset="0"/>
            </a:endParaRPr>
          </a:p>
          <a:p>
            <a:pPr algn="just">
              <a:buFont typeface="Arial" panose="020B0604020202020204" pitchFamily="34" charset="0"/>
              <a:buAutoNum type="alphaLcPeriod"/>
            </a:pPr>
            <a:r>
              <a:rPr lang="sq-AL" altLang="sq-AL" sz="2600" dirty="0">
                <a:latin typeface="Cambria" panose="02040503050406030204" pitchFamily="18" charset="0"/>
                <a:ea typeface="Cambria" panose="02040503050406030204" pitchFamily="18" charset="0"/>
              </a:rPr>
              <a:t>Vetëm </a:t>
            </a:r>
            <a:r>
              <a:rPr lang="sq-AL" altLang="sq-AL" sz="2600" b="1" dirty="0">
                <a:latin typeface="Cambria" panose="02040503050406030204" pitchFamily="18" charset="0"/>
                <a:ea typeface="Cambria" panose="02040503050406030204" pitchFamily="18" charset="0"/>
              </a:rPr>
              <a:t>një (1) Lot</a:t>
            </a:r>
            <a:r>
              <a:rPr lang="sq-AL" altLang="sq-AL" sz="2600" dirty="0">
                <a:latin typeface="Cambria" panose="02040503050406030204" pitchFamily="18" charset="0"/>
                <a:ea typeface="Cambria" panose="02040503050406030204" pitchFamily="18" charset="0"/>
              </a:rPr>
              <a:t>; apo</a:t>
            </a:r>
          </a:p>
          <a:p>
            <a:pPr algn="just">
              <a:buFont typeface="Arial" panose="020B0604020202020204" pitchFamily="34" charset="0"/>
              <a:buAutoNum type="alphaLcPeriod"/>
            </a:pPr>
            <a:r>
              <a:rPr lang="sq-AL" altLang="sq-AL" sz="2600" dirty="0">
                <a:latin typeface="Cambria" panose="02040503050406030204" pitchFamily="18" charset="0"/>
                <a:ea typeface="Cambria" panose="02040503050406030204" pitchFamily="18" charset="0"/>
              </a:rPr>
              <a:t>Për një numër te caktuar te</a:t>
            </a:r>
            <a:r>
              <a:rPr lang="sq-AL" altLang="sq-AL" sz="2600" b="1" dirty="0">
                <a:latin typeface="Cambria" panose="02040503050406030204" pitchFamily="18" charset="0"/>
                <a:ea typeface="Cambria" panose="02040503050406030204" pitchFamily="18" charset="0"/>
              </a:rPr>
              <a:t> Loteve; </a:t>
            </a:r>
            <a:endParaRPr lang="en-US" altLang="sq-AL" sz="2600" b="1" dirty="0">
              <a:latin typeface="Cambria" panose="02040503050406030204" pitchFamily="18" charset="0"/>
              <a:ea typeface="Cambria" panose="02040503050406030204" pitchFamily="18" charset="0"/>
            </a:endParaRPr>
          </a:p>
          <a:p>
            <a:pPr algn="just"/>
            <a:endParaRPr lang="sq-AL" altLang="sq-AL" sz="2600" b="1" dirty="0">
              <a:latin typeface="Cambria" panose="02040503050406030204" pitchFamily="18" charset="0"/>
              <a:ea typeface="Cambria" panose="02040503050406030204" pitchFamily="18" charset="0"/>
            </a:endParaRPr>
          </a:p>
          <a:p>
            <a:pPr algn="just"/>
            <a:r>
              <a:rPr lang="sq-AL" altLang="sq-AL" sz="2600" dirty="0">
                <a:latin typeface="Cambria" panose="02040503050406030204" pitchFamily="18" charset="0"/>
                <a:ea typeface="Cambria" panose="02040503050406030204" pitchFamily="18" charset="0"/>
              </a:rPr>
              <a:t>Kurdo që AK përzgjedh opsionin (a), AK shpërblen OE për të gjitha Lotet ku është renditur i pari</a:t>
            </a:r>
            <a:r>
              <a:rPr lang="en-US" altLang="sq-AL" sz="2600" dirty="0">
                <a:latin typeface="Cambria" panose="02040503050406030204" pitchFamily="18" charset="0"/>
                <a:ea typeface="Cambria" panose="02040503050406030204" pitchFamily="18" charset="0"/>
              </a:rPr>
              <a:t>.</a:t>
            </a:r>
            <a:endParaRPr lang="sq-AL" altLang="sq-AL" sz="2600" dirty="0">
              <a:latin typeface="Cambria" panose="02040503050406030204" pitchFamily="18" charset="0"/>
              <a:ea typeface="Cambria" panose="02040503050406030204" pitchFamily="18" charset="0"/>
            </a:endParaRPr>
          </a:p>
          <a:p>
            <a:pPr algn="just"/>
            <a:r>
              <a:rPr lang="sq-AL" altLang="sq-AL" sz="2600" dirty="0">
                <a:latin typeface="Cambria" panose="02040503050406030204" pitchFamily="18" charset="0"/>
                <a:ea typeface="Cambria" panose="02040503050406030204" pitchFamily="18" charset="0"/>
              </a:rPr>
              <a:t>Kurdo qe AK përzgjedh </a:t>
            </a:r>
            <a:r>
              <a:rPr lang="sq-AL" altLang="sq-AL" sz="2600" b="1" dirty="0">
                <a:latin typeface="Cambria" panose="02040503050406030204" pitchFamily="18" charset="0"/>
                <a:ea typeface="Cambria" panose="02040503050406030204" pitchFamily="18" charset="0"/>
              </a:rPr>
              <a:t>opsionin (b)</a:t>
            </a:r>
            <a:r>
              <a:rPr lang="sq-AL" altLang="sq-AL" sz="2600" dirty="0">
                <a:latin typeface="Cambria" panose="02040503050406030204" pitchFamily="18" charset="0"/>
                <a:ea typeface="Cambria" panose="02040503050406030204" pitchFamily="18" charset="0"/>
              </a:rPr>
              <a:t>, AK  duhet te përcaktoj ne DT numrin maksimal te Loteve qe do te shpërblehet tek një OE</a:t>
            </a:r>
            <a:r>
              <a:rPr lang="en-US" altLang="sq-AL" sz="2600" dirty="0">
                <a:latin typeface="Cambria" panose="02040503050406030204" pitchFamily="18" charset="0"/>
                <a:ea typeface="Cambria" panose="02040503050406030204" pitchFamily="18" charset="0"/>
              </a:rPr>
              <a:t>.</a:t>
            </a:r>
          </a:p>
          <a:p>
            <a:pPr algn="just"/>
            <a:endParaRPr lang="sq-AL" altLang="sq-AL" sz="2600" dirty="0">
              <a:latin typeface="Cambria" panose="02040503050406030204" pitchFamily="18" charset="0"/>
              <a:ea typeface="Cambria" panose="02040503050406030204" pitchFamily="18" charset="0"/>
            </a:endParaRPr>
          </a:p>
          <a:p>
            <a:pPr algn="just"/>
            <a:r>
              <a:rPr lang="sq-AL" altLang="sq-AL" sz="2600" dirty="0">
                <a:latin typeface="Cambria" panose="02040503050406030204" pitchFamily="18" charset="0"/>
                <a:ea typeface="Cambria" panose="02040503050406030204" pitchFamily="18" charset="0"/>
              </a:rPr>
              <a:t>AK duhet te përcaktoj kriteret objektive dhe jo-diskriminuese për shpërblim te Loteve</a:t>
            </a:r>
            <a:r>
              <a:rPr lang="en-US" altLang="sq-AL" sz="2600" dirty="0">
                <a:latin typeface="Cambria" panose="02040503050406030204" pitchFamily="18" charset="0"/>
                <a:ea typeface="Cambria" panose="02040503050406030204" pitchFamily="18" charset="0"/>
              </a:rPr>
              <a:t>.</a:t>
            </a:r>
            <a:endParaRPr lang="en-US" sz="2600" b="1" dirty="0">
              <a:solidFill>
                <a:srgbClr val="FF0000"/>
              </a:solidFill>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p:txBody>
          <a:bodyPr/>
          <a:lstStyle/>
          <a:p>
            <a:r>
              <a:rPr lang="en-US"/>
              <a:t>Departamenti per Trajnime /KRPP  </a:t>
            </a:r>
          </a:p>
        </p:txBody>
      </p:sp>
      <p:sp>
        <p:nvSpPr>
          <p:cNvPr id="5" name="Slide Number Placeholder 4"/>
          <p:cNvSpPr>
            <a:spLocks noGrp="1"/>
          </p:cNvSpPr>
          <p:nvPr>
            <p:ph type="sldNum" sz="quarter" idx="12"/>
          </p:nvPr>
        </p:nvSpPr>
        <p:spPr/>
        <p:txBody>
          <a:bodyPr/>
          <a:lstStyle/>
          <a:p>
            <a:fld id="{DCFF98CF-7F0B-4F7C-9297-12472D36FA30}" type="slidenum">
              <a:rPr lang="en-US" smtClean="0"/>
              <a:t>55</a:t>
            </a:fld>
            <a:endParaRPr lang="en-US"/>
          </a:p>
        </p:txBody>
      </p:sp>
    </p:spTree>
    <p:extLst>
      <p:ext uri="{BB962C8B-B14F-4D97-AF65-F5344CB8AC3E}">
        <p14:creationId xmlns:p14="http://schemas.microsoft.com/office/powerpoint/2010/main" val="5652665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7334" y="152463"/>
            <a:ext cx="7772400" cy="457137"/>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52</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Njoftimi i kritereve për dhënien e kontratës</a:t>
            </a:r>
            <a:endParaRPr lang="en-US" sz="2400" dirty="0"/>
          </a:p>
        </p:txBody>
      </p:sp>
      <p:sp>
        <p:nvSpPr>
          <p:cNvPr id="3" name="Subtitle 2"/>
          <p:cNvSpPr>
            <a:spLocks noGrp="1"/>
          </p:cNvSpPr>
          <p:nvPr>
            <p:ph type="subTitle" idx="1"/>
          </p:nvPr>
        </p:nvSpPr>
        <p:spPr>
          <a:xfrm>
            <a:off x="304800" y="838200"/>
            <a:ext cx="8610600" cy="5410200"/>
          </a:xfrm>
        </p:spPr>
        <p:txBody>
          <a:bodyPr/>
          <a:lstStyle/>
          <a:p>
            <a:pPr algn="l"/>
            <a:r>
              <a:rPr lang="sq-AL" dirty="0">
                <a:latin typeface="Cambria" panose="02040503050406030204" pitchFamily="18" charset="0"/>
                <a:ea typeface="Cambria" panose="02040503050406030204" pitchFamily="18" charset="0"/>
              </a:rPr>
              <a:t>Në rast </a:t>
            </a:r>
            <a:r>
              <a:rPr lang="en-US" dirty="0">
                <a:latin typeface="Cambria" panose="02040503050406030204" pitchFamily="18" charset="0"/>
                <a:ea typeface="Cambria" panose="02040503050406030204" pitchFamily="18" charset="0"/>
              </a:rPr>
              <a:t>se AK do te </a:t>
            </a:r>
            <a:r>
              <a:rPr lang="en-US" dirty="0" err="1">
                <a:latin typeface="Cambria" panose="02040503050406030204" pitchFamily="18" charset="0"/>
                <a:ea typeface="Cambria" panose="02040503050406030204" pitchFamily="18" charset="0"/>
              </a:rPr>
              <a:t>percaktoj</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si</a:t>
            </a:r>
            <a:r>
              <a:rPr lang="en-US" dirty="0">
                <a:latin typeface="Cambria" panose="02040503050406030204" pitchFamily="18" charset="0"/>
                <a:ea typeface="Cambria" panose="02040503050406030204" pitchFamily="18" charset="0"/>
              </a:rPr>
              <a:t> </a:t>
            </a:r>
            <a:r>
              <a:rPr lang="sq-AL" dirty="0">
                <a:latin typeface="Cambria" panose="02040503050406030204" pitchFamily="18" charset="0"/>
                <a:ea typeface="Cambria" panose="02040503050406030204" pitchFamily="18" charset="0"/>
              </a:rPr>
              <a:t>kriter</a:t>
            </a:r>
            <a:r>
              <a:rPr lang="en-US" dirty="0">
                <a:latin typeface="Cambria" panose="02040503050406030204" pitchFamily="18" charset="0"/>
                <a:ea typeface="Cambria" panose="02040503050406030204" pitchFamily="18" charset="0"/>
              </a:rPr>
              <a:t> -</a:t>
            </a:r>
            <a:r>
              <a:rPr lang="sq-AL" dirty="0">
                <a:latin typeface="Cambria" panose="02040503050406030204" pitchFamily="18" charset="0"/>
                <a:ea typeface="Cambria" panose="02040503050406030204" pitchFamily="18" charset="0"/>
              </a:rPr>
              <a:t> tenderi ekonomikisht më i favorshëm është </a:t>
            </a:r>
            <a:r>
              <a:rPr lang="sq-AL" b="1" dirty="0">
                <a:latin typeface="Cambria" panose="02040503050406030204" pitchFamily="18" charset="0"/>
                <a:ea typeface="Cambria" panose="02040503050406030204" pitchFamily="18" charset="0"/>
              </a:rPr>
              <a:t>e detyrueshme qe të konvertohet çdo element i kritereve të dhënies në pike </a:t>
            </a:r>
            <a:r>
              <a:rPr lang="sq-AL" dirty="0">
                <a:latin typeface="Cambria" panose="02040503050406030204" pitchFamily="18" charset="0"/>
                <a:ea typeface="Cambria" panose="02040503050406030204" pitchFamily="18" charset="0"/>
              </a:rPr>
              <a:t>dhe me pas të peshohet në bazë të formulës</a:t>
            </a:r>
            <a:r>
              <a:rPr lang="en-US" dirty="0">
                <a:latin typeface="Cambria" panose="02040503050406030204" pitchFamily="18" charset="0"/>
                <a:ea typeface="Cambria" panose="02040503050406030204" pitchFamily="18" charset="0"/>
              </a:rPr>
              <a:t>.</a:t>
            </a:r>
          </a:p>
          <a:p>
            <a:pPr algn="l"/>
            <a:r>
              <a:rPr lang="en-US" altLang="sq-AL" dirty="0">
                <a:latin typeface="Cambria" panose="02040503050406030204" pitchFamily="18" charset="0"/>
                <a:ea typeface="Cambria" panose="02040503050406030204" pitchFamily="18" charset="0"/>
              </a:rPr>
              <a:t>A</a:t>
            </a:r>
            <a:r>
              <a:rPr lang="sq-AL" altLang="sq-AL" dirty="0">
                <a:latin typeface="Cambria" panose="02040503050406030204" pitchFamily="18" charset="0"/>
                <a:ea typeface="Cambria" panose="02040503050406030204" pitchFamily="18" charset="0"/>
              </a:rPr>
              <a:t>K</a:t>
            </a:r>
            <a:r>
              <a:rPr lang="en-US" altLang="sq-AL" dirty="0">
                <a:latin typeface="Cambria" panose="02040503050406030204" pitchFamily="18" charset="0"/>
                <a:ea typeface="Cambria" panose="02040503050406030204" pitchFamily="18" charset="0"/>
              </a:rPr>
              <a:t> </a:t>
            </a:r>
            <a:r>
              <a:rPr lang="sq-AL" altLang="sq-AL" dirty="0">
                <a:latin typeface="Cambria" panose="02040503050406030204" pitchFamily="18" charset="0"/>
                <a:ea typeface="Cambria" panose="02040503050406030204" pitchFamily="18" charset="0"/>
              </a:rPr>
              <a:t>do të specifikojnë sasitë gjatë përgatitjes së </a:t>
            </a:r>
            <a:r>
              <a:rPr lang="en-US" altLang="sq-AL" dirty="0">
                <a:latin typeface="Cambria" panose="02040503050406030204" pitchFamily="18" charset="0"/>
                <a:ea typeface="Cambria" panose="02040503050406030204" pitchFamily="18" charset="0"/>
              </a:rPr>
              <a:t>DT.</a:t>
            </a:r>
            <a:endParaRPr lang="en-US" dirty="0">
              <a:latin typeface="Cambria" panose="02040503050406030204" pitchFamily="18" charset="0"/>
              <a:ea typeface="Cambria" panose="02040503050406030204" pitchFamily="18" charset="0"/>
            </a:endParaRPr>
          </a:p>
          <a:p>
            <a:pPr algn="l"/>
            <a:r>
              <a:rPr lang="sq-AL" altLang="sq-AL" dirty="0">
                <a:latin typeface="Cambria" panose="02040503050406030204" pitchFamily="18" charset="0"/>
                <a:ea typeface="Cambria" panose="02040503050406030204" pitchFamily="18" charset="0"/>
              </a:rPr>
              <a:t>Në rast të aplikimit të kontratës kornizë, ku sasitë mund të mos jenë parashikuar në mënyrë precize një parashikimi i përafërt i sasive duhet të përfshihet</a:t>
            </a:r>
            <a:r>
              <a:rPr lang="en-US" altLang="sq-AL" dirty="0">
                <a:latin typeface="Cambria" panose="02040503050406030204" pitchFamily="18" charset="0"/>
                <a:ea typeface="Cambria" panose="02040503050406030204" pitchFamily="18" charset="0"/>
              </a:rPr>
              <a:t>, </a:t>
            </a:r>
            <a:r>
              <a:rPr lang="en-US" altLang="sq-AL" dirty="0" err="1">
                <a:latin typeface="Cambria" panose="02040503050406030204" pitchFamily="18" charset="0"/>
                <a:ea typeface="Cambria" panose="02040503050406030204" pitchFamily="18" charset="0"/>
              </a:rPr>
              <a:t>ose</a:t>
            </a:r>
            <a:r>
              <a:rPr lang="en-US" altLang="sq-AL" dirty="0">
                <a:latin typeface="Cambria" panose="02040503050406030204" pitchFamily="18" charset="0"/>
                <a:ea typeface="Cambria" panose="02040503050406030204" pitchFamily="18" charset="0"/>
              </a:rPr>
              <a:t> nje </a:t>
            </a:r>
            <a:r>
              <a:rPr lang="en-US" altLang="sq-AL" dirty="0" err="1">
                <a:latin typeface="Cambria" panose="02040503050406030204" pitchFamily="18" charset="0"/>
                <a:ea typeface="Cambria" panose="02040503050406030204" pitchFamily="18" charset="0"/>
              </a:rPr>
              <a:t>sasi</a:t>
            </a:r>
            <a:r>
              <a:rPr lang="en-US" altLang="sq-AL" dirty="0">
                <a:latin typeface="Cambria" panose="02040503050406030204" pitchFamily="18" charset="0"/>
                <a:ea typeface="Cambria" panose="02040503050406030204" pitchFamily="18" charset="0"/>
              </a:rPr>
              <a:t> indicative .</a:t>
            </a:r>
          </a:p>
          <a:p>
            <a:pPr algn="l"/>
            <a:r>
              <a:rPr lang="sq-AL" altLang="sq-AL" dirty="0">
                <a:latin typeface="Cambria" panose="02040503050406030204" pitchFamily="18" charset="0"/>
                <a:ea typeface="Cambria" panose="02040503050406030204" pitchFamily="18" charset="0"/>
                <a:cs typeface="Arial" panose="020B0604020202020204" pitchFamily="34" charset="0"/>
              </a:rPr>
              <a:t>Kurdo qe AK nuk dine sasitë indikative, </a:t>
            </a:r>
            <a:r>
              <a:rPr lang="sq-AL" altLang="sq-AL" i="1" dirty="0">
                <a:latin typeface="Cambria" panose="02040503050406030204" pitchFamily="18" charset="0"/>
                <a:ea typeface="Cambria" panose="02040503050406030204" pitchFamily="18" charset="0"/>
                <a:cs typeface="Arial" panose="020B0604020202020204" pitchFamily="34" charset="0"/>
              </a:rPr>
              <a:t>kontratat me çmime për njësi</a:t>
            </a:r>
            <a:r>
              <a:rPr lang="sq-AL" altLang="sq-AL" dirty="0">
                <a:latin typeface="Cambria" panose="02040503050406030204" pitchFamily="18" charset="0"/>
                <a:ea typeface="Cambria" panose="02040503050406030204" pitchFamily="18" charset="0"/>
                <a:cs typeface="Arial" panose="020B0604020202020204" pitchFamily="34" charset="0"/>
              </a:rPr>
              <a:t>, </a:t>
            </a:r>
            <a:endParaRPr lang="en-US" altLang="sq-AL" dirty="0">
              <a:latin typeface="Cambria" panose="02040503050406030204" pitchFamily="18" charset="0"/>
              <a:ea typeface="Cambria" panose="02040503050406030204" pitchFamily="18" charset="0"/>
              <a:cs typeface="Arial" panose="020B0604020202020204" pitchFamily="34" charset="0"/>
            </a:endParaRPr>
          </a:p>
          <a:p>
            <a:pPr algn="l"/>
            <a:endParaRPr lang="en-US" dirty="0">
              <a:latin typeface="Cambria" panose="02040503050406030204" pitchFamily="18" charset="0"/>
              <a:ea typeface="Cambria" panose="02040503050406030204" pitchFamily="18" charset="0"/>
            </a:endParaRPr>
          </a:p>
          <a:p>
            <a:pPr algn="l"/>
            <a:r>
              <a:rPr lang="sq-AL" dirty="0">
                <a:latin typeface="Cambria" panose="02040503050406030204" pitchFamily="18" charset="0"/>
                <a:ea typeface="Cambria" panose="02040503050406030204" pitchFamily="18" charset="0"/>
              </a:rPr>
              <a:t>Në rast të kriterit tenderi me çmimin më të </a:t>
            </a:r>
            <a:r>
              <a:rPr lang="sq-AL" b="1" dirty="0">
                <a:latin typeface="Cambria" panose="02040503050406030204" pitchFamily="18" charset="0"/>
                <a:ea typeface="Cambria" panose="02040503050406030204" pitchFamily="18" charset="0"/>
              </a:rPr>
              <a:t>ulët nuk lejohet konvertimi i çmimeve në pike </a:t>
            </a:r>
            <a:r>
              <a:rPr lang="sq-AL" dirty="0">
                <a:latin typeface="Cambria" panose="02040503050406030204" pitchFamily="18" charset="0"/>
                <a:ea typeface="Cambria" panose="02040503050406030204" pitchFamily="18" charset="0"/>
              </a:rPr>
              <a:t>dhe te peshohen piket. </a:t>
            </a:r>
            <a:endParaRPr lang="en-US" dirty="0">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p:txBody>
          <a:bodyPr/>
          <a:lstStyle/>
          <a:p>
            <a:r>
              <a:rPr lang="en-US"/>
              <a:t>Departamenti per Trajnime /KRPP  </a:t>
            </a:r>
          </a:p>
        </p:txBody>
      </p:sp>
      <p:sp>
        <p:nvSpPr>
          <p:cNvPr id="5" name="Slide Number Placeholder 4"/>
          <p:cNvSpPr>
            <a:spLocks noGrp="1"/>
          </p:cNvSpPr>
          <p:nvPr>
            <p:ph type="sldNum" sz="quarter" idx="12"/>
          </p:nvPr>
        </p:nvSpPr>
        <p:spPr/>
        <p:txBody>
          <a:bodyPr/>
          <a:lstStyle/>
          <a:p>
            <a:fld id="{DCFF98CF-7F0B-4F7C-9297-12472D36FA30}" type="slidenum">
              <a:rPr lang="en-US" smtClean="0"/>
              <a:t>56</a:t>
            </a:fld>
            <a:endParaRPr lang="en-US"/>
          </a:p>
        </p:txBody>
      </p:sp>
    </p:spTree>
    <p:extLst>
      <p:ext uri="{BB962C8B-B14F-4D97-AF65-F5344CB8AC3E}">
        <p14:creationId xmlns:p14="http://schemas.microsoft.com/office/powerpoint/2010/main" val="22979825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Title 1"/>
          <p:cNvSpPr>
            <a:spLocks noGrp="1"/>
          </p:cNvSpPr>
          <p:nvPr>
            <p:ph type="title"/>
          </p:nvPr>
        </p:nvSpPr>
        <p:spPr>
          <a:xfrm>
            <a:off x="0" y="0"/>
            <a:ext cx="8839200" cy="1143000"/>
          </a:xfrm>
        </p:spPr>
        <p:txBody>
          <a:bodyPr>
            <a:normAutofit fontScale="90000"/>
          </a:bodyPr>
          <a:lstStyle/>
          <a:p>
            <a:pPr algn="ctr">
              <a:defRPr/>
            </a:pPr>
            <a:r>
              <a:rPr lang="sq-AL" altLang="en-US" sz="2400" dirty="0">
                <a:latin typeface="Cambria" panose="02040503050406030204" pitchFamily="18" charset="0"/>
                <a:ea typeface="Cambria" panose="02040503050406030204" pitchFamily="18" charset="0"/>
              </a:rPr>
              <a:t>  </a:t>
            </a:r>
            <a:r>
              <a:rPr lang="sq-AL" altLang="en-US" sz="2400" i="1" dirty="0">
                <a:latin typeface="Cambria" panose="02040503050406030204" pitchFamily="18" charset="0"/>
                <a:ea typeface="Cambria" panose="02040503050406030204" pitchFamily="18" charset="0"/>
              </a:rPr>
              <a:t> Dosja e Tenderit </a:t>
            </a:r>
            <a:r>
              <a:rPr lang="en-US" altLang="en-US" sz="2400" i="1" dirty="0">
                <a:latin typeface="Cambria" panose="02040503050406030204" pitchFamily="18" charset="0"/>
                <a:ea typeface="Cambria" panose="02040503050406030204" pitchFamily="18" charset="0"/>
              </a:rPr>
              <a:t>(6)</a:t>
            </a:r>
            <a:r>
              <a:rPr lang="sq-AL" altLang="en-US" sz="2400" i="1" dirty="0">
                <a:latin typeface="Cambria" panose="02040503050406030204" pitchFamily="18" charset="0"/>
                <a:ea typeface="Cambria" panose="02040503050406030204" pitchFamily="18" charset="0"/>
              </a:rPr>
              <a:t> </a:t>
            </a:r>
            <a:r>
              <a:rPr lang="en-US" altLang="en-US" sz="2400" i="1" dirty="0">
                <a:latin typeface="Cambria" panose="02040503050406030204" pitchFamily="18" charset="0"/>
                <a:ea typeface="Cambria" panose="02040503050406030204" pitchFamily="18" charset="0"/>
              </a:rPr>
              <a:t/>
            </a:r>
            <a:br>
              <a:rPr lang="en-US" altLang="en-US" sz="2400" i="1" dirty="0">
                <a:latin typeface="Cambria" panose="02040503050406030204" pitchFamily="18" charset="0"/>
                <a:ea typeface="Cambria" panose="02040503050406030204" pitchFamily="18" charset="0"/>
              </a:rPr>
            </a:br>
            <a:r>
              <a:rPr lang="en-US" altLang="en-US" sz="2400" i="1" dirty="0">
                <a:latin typeface="Cambria" panose="02040503050406030204" pitchFamily="18" charset="0"/>
                <a:ea typeface="Cambria" panose="02040503050406030204" pitchFamily="18" charset="0"/>
              </a:rPr>
              <a:t/>
            </a:r>
            <a:br>
              <a:rPr lang="en-US" altLang="en-US" sz="2400" i="1" dirty="0">
                <a:latin typeface="Cambria" panose="02040503050406030204" pitchFamily="18" charset="0"/>
                <a:ea typeface="Cambria" panose="02040503050406030204" pitchFamily="18" charset="0"/>
              </a:rPr>
            </a:br>
            <a:r>
              <a:rPr lang="en-US" altLang="en-US" sz="2400" i="1" dirty="0">
                <a:latin typeface="Cambria" panose="02040503050406030204" pitchFamily="18" charset="0"/>
                <a:ea typeface="Cambria" panose="02040503050406030204" pitchFamily="18" charset="0"/>
              </a:rPr>
              <a:t/>
            </a:r>
            <a:br>
              <a:rPr lang="en-US" altLang="en-US" sz="2400" i="1" dirty="0">
                <a:latin typeface="Cambria" panose="02040503050406030204" pitchFamily="18" charset="0"/>
                <a:ea typeface="Cambria" panose="02040503050406030204" pitchFamily="18" charset="0"/>
              </a:rPr>
            </a:br>
            <a:r>
              <a:rPr lang="en-US" altLang="en-US" sz="2400" i="1" dirty="0">
                <a:latin typeface="Cambria" panose="02040503050406030204" pitchFamily="18" charset="0"/>
                <a:ea typeface="Cambria" panose="02040503050406030204" pitchFamily="18" charset="0"/>
              </a:rPr>
              <a:t/>
            </a:r>
            <a:br>
              <a:rPr lang="en-US" altLang="en-US" sz="2400" i="1" dirty="0">
                <a:latin typeface="Cambria" panose="02040503050406030204" pitchFamily="18" charset="0"/>
                <a:ea typeface="Cambria" panose="02040503050406030204" pitchFamily="18" charset="0"/>
              </a:rPr>
            </a:br>
            <a:r>
              <a:rPr lang="en-US" altLang="en-US" sz="2400" i="1" dirty="0">
                <a:latin typeface="Cambria" panose="02040503050406030204" pitchFamily="18" charset="0"/>
                <a:ea typeface="Cambria" panose="02040503050406030204" pitchFamily="18" charset="0"/>
              </a:rPr>
              <a:t/>
            </a:r>
            <a:br>
              <a:rPr lang="en-US" altLang="en-US" sz="2400" i="1" dirty="0">
                <a:latin typeface="Cambria" panose="02040503050406030204" pitchFamily="18" charset="0"/>
                <a:ea typeface="Cambria" panose="02040503050406030204" pitchFamily="18" charset="0"/>
              </a:rPr>
            </a:br>
            <a:r>
              <a:rPr lang="en-US" altLang="en-US" sz="2400" i="1" dirty="0">
                <a:latin typeface="Cambria" panose="02040503050406030204" pitchFamily="18" charset="0"/>
                <a:ea typeface="Cambria" panose="02040503050406030204" pitchFamily="18" charset="0"/>
              </a:rPr>
              <a:t/>
            </a:r>
            <a:br>
              <a:rPr lang="en-US" altLang="en-US" sz="2400" i="1" dirty="0">
                <a:latin typeface="Cambria" panose="02040503050406030204" pitchFamily="18" charset="0"/>
                <a:ea typeface="Cambria" panose="02040503050406030204" pitchFamily="18" charset="0"/>
              </a:rPr>
            </a:br>
            <a:r>
              <a:rPr lang="en-US" altLang="en-US" sz="2400" i="1" dirty="0">
                <a:latin typeface="Cambria" panose="02040503050406030204" pitchFamily="18" charset="0"/>
                <a:ea typeface="Cambria" panose="02040503050406030204" pitchFamily="18" charset="0"/>
              </a:rPr>
              <a:t/>
            </a:r>
            <a:br>
              <a:rPr lang="en-US" altLang="en-US" sz="2400" i="1" dirty="0">
                <a:latin typeface="Cambria" panose="02040503050406030204" pitchFamily="18" charset="0"/>
                <a:ea typeface="Cambria" panose="02040503050406030204" pitchFamily="18" charset="0"/>
              </a:rPr>
            </a:b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52</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Njoftimi i kritereve për dhënien e kontratës</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altLang="en-US" sz="2400" i="1" dirty="0">
                <a:solidFill>
                  <a:schemeClr val="accent1">
                    <a:lumMod val="75000"/>
                  </a:schemeClr>
                </a:solidFill>
                <a:latin typeface="Cambria" panose="02040503050406030204" pitchFamily="18" charset="0"/>
                <a:ea typeface="Cambria" panose="02040503050406030204" pitchFamily="18" charset="0"/>
              </a:rPr>
              <a:t/>
            </a:r>
            <a:br>
              <a:rPr lang="en-US" altLang="en-US" sz="2400" i="1" dirty="0">
                <a:solidFill>
                  <a:schemeClr val="accent1">
                    <a:lumMod val="75000"/>
                  </a:schemeClr>
                </a:solidFill>
                <a:latin typeface="Cambria" panose="02040503050406030204" pitchFamily="18" charset="0"/>
                <a:ea typeface="Cambria" panose="02040503050406030204" pitchFamily="18" charset="0"/>
              </a:rPr>
            </a:br>
            <a:r>
              <a:rPr lang="en-US" altLang="en-US" sz="2400" i="1" dirty="0">
                <a:latin typeface="Cambria" panose="02040503050406030204" pitchFamily="18" charset="0"/>
                <a:ea typeface="Cambria" panose="02040503050406030204" pitchFamily="18" charset="0"/>
              </a:rPr>
              <a:t/>
            </a:r>
            <a:br>
              <a:rPr lang="en-US" altLang="en-US" sz="2400" i="1" dirty="0">
                <a:latin typeface="Cambria" panose="02040503050406030204" pitchFamily="18" charset="0"/>
                <a:ea typeface="Cambria" panose="02040503050406030204" pitchFamily="18" charset="0"/>
              </a:rPr>
            </a:br>
            <a:r>
              <a:rPr lang="en-US" altLang="en-US" sz="2400" i="1" dirty="0">
                <a:latin typeface="Cambria" panose="02040503050406030204" pitchFamily="18" charset="0"/>
                <a:ea typeface="Cambria" panose="02040503050406030204" pitchFamily="18" charset="0"/>
              </a:rPr>
              <a:t/>
            </a:r>
            <a:br>
              <a:rPr lang="en-US" altLang="en-US" sz="2400" i="1" dirty="0">
                <a:latin typeface="Cambria" panose="02040503050406030204" pitchFamily="18" charset="0"/>
                <a:ea typeface="Cambria" panose="02040503050406030204" pitchFamily="18" charset="0"/>
              </a:rPr>
            </a:br>
            <a:r>
              <a:rPr lang="en-US" altLang="en-US" sz="2400" i="1" dirty="0">
                <a:latin typeface="Cambria" panose="02040503050406030204" pitchFamily="18" charset="0"/>
                <a:ea typeface="Cambria" panose="02040503050406030204" pitchFamily="18" charset="0"/>
              </a:rPr>
              <a:t/>
            </a:r>
            <a:br>
              <a:rPr lang="en-US" altLang="en-US" sz="2400" i="1" dirty="0">
                <a:latin typeface="Cambria" panose="02040503050406030204" pitchFamily="18" charset="0"/>
                <a:ea typeface="Cambria" panose="02040503050406030204" pitchFamily="18" charset="0"/>
              </a:rPr>
            </a:br>
            <a:r>
              <a:rPr lang="en-US" altLang="en-US" sz="2400" i="1" dirty="0">
                <a:latin typeface="Cambria" panose="02040503050406030204" pitchFamily="18" charset="0"/>
                <a:ea typeface="Cambria" panose="02040503050406030204" pitchFamily="18" charset="0"/>
              </a:rPr>
              <a:t/>
            </a:r>
            <a:br>
              <a:rPr lang="en-US" altLang="en-US" sz="2400" i="1" dirty="0">
                <a:latin typeface="Cambria" panose="02040503050406030204" pitchFamily="18" charset="0"/>
                <a:ea typeface="Cambria" panose="02040503050406030204" pitchFamily="18" charset="0"/>
              </a:rPr>
            </a:br>
            <a:endParaRPr lang="en-US" altLang="en-US" sz="2400" dirty="0">
              <a:latin typeface="Cambria" panose="02040503050406030204" pitchFamily="18" charset="0"/>
              <a:ea typeface="Cambria" panose="02040503050406030204" pitchFamily="18" charset="0"/>
            </a:endParaRPr>
          </a:p>
        </p:txBody>
      </p:sp>
      <p:sp>
        <p:nvSpPr>
          <p:cNvPr id="50179" name="Content Placeholder 2"/>
          <p:cNvSpPr>
            <a:spLocks noGrp="1"/>
          </p:cNvSpPr>
          <p:nvPr>
            <p:ph idx="1"/>
          </p:nvPr>
        </p:nvSpPr>
        <p:spPr>
          <a:xfrm>
            <a:off x="0" y="1143000"/>
            <a:ext cx="9144000" cy="5410200"/>
          </a:xfrm>
        </p:spPr>
        <p:txBody>
          <a:bodyPr>
            <a:normAutofit/>
          </a:bodyPr>
          <a:lstStyle/>
          <a:p>
            <a:pPr algn="just"/>
            <a:r>
              <a:rPr lang="sq-AL" altLang="sq-AL" sz="2400" dirty="0">
                <a:latin typeface="Cambria" panose="02040503050406030204" pitchFamily="18" charset="0"/>
                <a:ea typeface="Cambria" panose="02040503050406030204" pitchFamily="18" charset="0"/>
                <a:cs typeface="Arial" panose="020B0604020202020204" pitchFamily="34" charset="0"/>
              </a:rPr>
              <a:t>AK duhet te përcaktoj peshët ne baze të rëndësisë se secilës “kategori të shërbimeve" ose secilit "artikull" ose “grup te artikujve” në mënyrë që AK të përcaktoj se cila është oferta me çmim më të ulët ne baze te poentimit, si p.sh. mirëmbajtje te veturave , mirëmbajtje te gjeneratorëve etj.</a:t>
            </a:r>
          </a:p>
          <a:p>
            <a:pPr algn="just"/>
            <a:r>
              <a:rPr lang="sq-AL" altLang="sq-AL" sz="2400" dirty="0">
                <a:latin typeface="Cambria" panose="02040503050406030204" pitchFamily="18" charset="0"/>
                <a:ea typeface="Cambria" panose="02040503050406030204" pitchFamily="18" charset="0"/>
                <a:cs typeface="Arial" panose="020B0604020202020204" pitchFamily="34" charset="0"/>
              </a:rPr>
              <a:t>Çmimet e deklaruara në tender janë çmime fikse </a:t>
            </a:r>
          </a:p>
          <a:p>
            <a:pPr algn="just"/>
            <a:r>
              <a:rPr lang="sq-AL" altLang="sq-AL" sz="2400" dirty="0">
                <a:latin typeface="Cambria" panose="02040503050406030204" pitchFamily="18" charset="0"/>
                <a:ea typeface="Cambria" panose="02040503050406030204" pitchFamily="18" charset="0"/>
                <a:cs typeface="Arial" panose="020B0604020202020204" pitchFamily="34" charset="0"/>
              </a:rPr>
              <a:t>Çmimet nuk mund të ndryshohen gjatë kohëzgjatjes së kontratës; </a:t>
            </a:r>
            <a:endParaRPr lang="en-US" altLang="sq-AL" sz="2400" dirty="0">
              <a:latin typeface="Cambria" panose="02040503050406030204" pitchFamily="18" charset="0"/>
              <a:ea typeface="Cambria" panose="02040503050406030204" pitchFamily="18" charset="0"/>
              <a:cs typeface="Arial" panose="020B0604020202020204" pitchFamily="34" charset="0"/>
            </a:endParaRPr>
          </a:p>
          <a:p>
            <a:pPr algn="just"/>
            <a:endParaRPr lang="en-US" altLang="sq-AL" sz="2400" dirty="0">
              <a:latin typeface="Cambria" panose="02040503050406030204" pitchFamily="18" charset="0"/>
              <a:ea typeface="Cambria" panose="02040503050406030204" pitchFamily="18" charset="0"/>
              <a:cs typeface="Arial" panose="020B0604020202020204" pitchFamily="34" charset="0"/>
            </a:endParaRPr>
          </a:p>
          <a:p>
            <a:r>
              <a:rPr lang="sq-AL" sz="2400" dirty="0">
                <a:latin typeface="Cambria" panose="02040503050406030204" pitchFamily="18" charset="0"/>
                <a:ea typeface="Cambria" panose="02040503050406030204" pitchFamily="18" charset="0"/>
                <a:cs typeface="Arial" panose="020B0604020202020204" pitchFamily="34" charset="0"/>
              </a:rPr>
              <a:t>Autoriteti kontraktues në rast të </a:t>
            </a:r>
            <a:r>
              <a:rPr lang="sq-AL" sz="2400" b="1" dirty="0">
                <a:latin typeface="Cambria" panose="02040503050406030204" pitchFamily="18" charset="0"/>
                <a:ea typeface="Cambria" panose="02040503050406030204" pitchFamily="18" charset="0"/>
                <a:cs typeface="Arial" panose="020B0604020202020204" pitchFamily="34" charset="0"/>
              </a:rPr>
              <a:t>dyshimit të cilitdo informacioni </a:t>
            </a:r>
            <a:r>
              <a:rPr lang="sq-AL" sz="2400" dirty="0">
                <a:latin typeface="Cambria" panose="02040503050406030204" pitchFamily="18" charset="0"/>
                <a:ea typeface="Cambria" panose="02040503050406030204" pitchFamily="18" charset="0"/>
                <a:cs typeface="Arial" panose="020B0604020202020204" pitchFamily="34" charset="0"/>
              </a:rPr>
              <a:t>të dorëzuar nga operatori ekonomik, do të </a:t>
            </a:r>
            <a:r>
              <a:rPr lang="sq-AL" sz="2400" b="1" dirty="0">
                <a:latin typeface="Cambria" panose="02040503050406030204" pitchFamily="18" charset="0"/>
                <a:ea typeface="Cambria" panose="02040503050406030204" pitchFamily="18" charset="0"/>
                <a:cs typeface="Arial" panose="020B0604020202020204" pitchFamily="34" charset="0"/>
              </a:rPr>
              <a:t>kryejë një kontroll efektiv t</a:t>
            </a:r>
            <a:r>
              <a:rPr lang="sq-AL" sz="2400" dirty="0">
                <a:latin typeface="Cambria" panose="02040503050406030204" pitchFamily="18" charset="0"/>
                <a:ea typeface="Cambria" panose="02040503050406030204" pitchFamily="18" charset="0"/>
                <a:cs typeface="Arial" panose="020B0604020202020204" pitchFamily="34" charset="0"/>
              </a:rPr>
              <a:t>ë informatave dhe dokumentacionit të tenderit.</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2400" dirty="0">
              <a:latin typeface="Cambria" panose="02040503050406030204" pitchFamily="18" charset="0"/>
              <a:ea typeface="Cambria" panose="02040503050406030204" pitchFamily="18"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57</a:t>
            </a:fld>
            <a:endParaRPr lang="en-US"/>
          </a:p>
        </p:txBody>
      </p:sp>
      <p:sp>
        <p:nvSpPr>
          <p:cNvPr id="3" name="Footer Placeholder 2"/>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2483336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Title 1"/>
          <p:cNvSpPr>
            <a:spLocks noGrp="1"/>
          </p:cNvSpPr>
          <p:nvPr>
            <p:ph type="title"/>
          </p:nvPr>
        </p:nvSpPr>
        <p:spPr>
          <a:xfrm>
            <a:off x="381000" y="228600"/>
            <a:ext cx="8305800" cy="304800"/>
          </a:xfrm>
        </p:spPr>
        <p:txBody>
          <a:bodyPr>
            <a:normAutofit fontScale="90000"/>
          </a:bodyPr>
          <a:lstStyle/>
          <a:p>
            <a:pPr>
              <a:defRPr/>
            </a:pPr>
            <a:r>
              <a:rPr lang="sq-AL" altLang="sq-AL" sz="2400" i="1" dirty="0">
                <a:latin typeface="Cambria" panose="02040503050406030204" pitchFamily="18" charset="0"/>
                <a:ea typeface="Cambria" panose="02040503050406030204" pitchFamily="18" charset="0"/>
              </a:rPr>
              <a:t> Ekzaminimi, Vlerësimi dhe Krahasimi i Tenderëve   </a:t>
            </a:r>
            <a:r>
              <a:rPr lang="en-US" altLang="sq-AL" sz="2400" i="1" dirty="0">
                <a:latin typeface="Cambria" panose="02040503050406030204" pitchFamily="18" charset="0"/>
                <a:ea typeface="Cambria" panose="02040503050406030204" pitchFamily="18" charset="0"/>
              </a:rPr>
              <a:t/>
            </a:r>
            <a:br>
              <a:rPr lang="en-US" altLang="sq-AL" sz="2400" i="1" dirty="0">
                <a:latin typeface="Cambria" panose="02040503050406030204" pitchFamily="18" charset="0"/>
                <a:ea typeface="Cambria" panose="02040503050406030204" pitchFamily="18" charset="0"/>
              </a:rPr>
            </a:br>
            <a:r>
              <a:rPr lang="en-US" altLang="sq-AL" sz="2400" i="1" dirty="0">
                <a:latin typeface="Cambria" panose="02040503050406030204" pitchFamily="18" charset="0"/>
                <a:ea typeface="Cambria" panose="02040503050406030204" pitchFamily="18" charset="0"/>
              </a:rPr>
              <a:t/>
            </a:r>
            <a:br>
              <a:rPr lang="en-US" altLang="sq-AL" sz="2400" i="1" dirty="0">
                <a:latin typeface="Cambria" panose="02040503050406030204" pitchFamily="18" charset="0"/>
                <a:ea typeface="Cambria" panose="02040503050406030204" pitchFamily="18" charset="0"/>
              </a:rPr>
            </a:br>
            <a:r>
              <a:rPr lang="en-US" altLang="sq-AL" sz="2400" i="1" dirty="0">
                <a:latin typeface="Cambria" panose="02040503050406030204" pitchFamily="18" charset="0"/>
                <a:ea typeface="Cambria" panose="02040503050406030204" pitchFamily="18" charset="0"/>
              </a:rPr>
              <a:t/>
            </a:r>
            <a:br>
              <a:rPr lang="en-US" altLang="sq-AL" sz="2400" i="1" dirty="0">
                <a:latin typeface="Cambria" panose="02040503050406030204" pitchFamily="18" charset="0"/>
                <a:ea typeface="Cambria" panose="02040503050406030204" pitchFamily="18" charset="0"/>
              </a:rPr>
            </a:br>
            <a:r>
              <a:rPr lang="en-US" altLang="sq-AL" sz="2400" i="1" dirty="0">
                <a:latin typeface="Cambria" panose="02040503050406030204" pitchFamily="18" charset="0"/>
                <a:ea typeface="Cambria" panose="02040503050406030204" pitchFamily="18" charset="0"/>
              </a:rPr>
              <a:t/>
            </a:r>
            <a:br>
              <a:rPr lang="en-US" altLang="sq-AL" sz="2400" i="1" dirty="0">
                <a:latin typeface="Cambria" panose="02040503050406030204" pitchFamily="18" charset="0"/>
                <a:ea typeface="Cambria" panose="02040503050406030204" pitchFamily="18" charset="0"/>
              </a:rPr>
            </a:br>
            <a:r>
              <a:rPr lang="sq-AL" altLang="sq-AL" sz="2400" i="1" dirty="0">
                <a:latin typeface="Cambria" panose="02040503050406030204" pitchFamily="18" charset="0"/>
                <a:ea typeface="Cambria" panose="02040503050406030204" pitchFamily="18" charset="0"/>
              </a:rPr>
              <a:t/>
            </a:r>
            <a:br>
              <a:rPr lang="sq-AL" altLang="sq-AL" sz="2400" i="1" dirty="0">
                <a:latin typeface="Cambria" panose="02040503050406030204" pitchFamily="18" charset="0"/>
                <a:ea typeface="Cambria" panose="02040503050406030204" pitchFamily="18" charset="0"/>
              </a:rPr>
            </a:br>
            <a:r>
              <a:rPr lang="en-US" altLang="sq-AL" sz="2400" i="1" dirty="0">
                <a:latin typeface="Cambria" panose="02040503050406030204" pitchFamily="18" charset="0"/>
                <a:ea typeface="Cambria" panose="02040503050406030204" pitchFamily="18" charset="0"/>
              </a:rPr>
              <a:t/>
            </a:r>
            <a:br>
              <a:rPr lang="en-US" altLang="sq-AL" sz="2400" i="1" dirty="0">
                <a:latin typeface="Cambria" panose="02040503050406030204" pitchFamily="18" charset="0"/>
                <a:ea typeface="Cambria" panose="02040503050406030204" pitchFamily="18" charset="0"/>
              </a:rPr>
            </a:br>
            <a:r>
              <a:rPr lang="en-US" altLang="en-US" sz="2400" i="1" dirty="0">
                <a:latin typeface="Cambria" panose="02040503050406030204" pitchFamily="18" charset="0"/>
                <a:ea typeface="Cambria" panose="02040503050406030204" pitchFamily="18" charset="0"/>
              </a:rPr>
              <a:t/>
            </a:r>
            <a:br>
              <a:rPr lang="en-US" altLang="en-US" sz="2400" i="1" dirty="0">
                <a:latin typeface="Cambria" panose="02040503050406030204" pitchFamily="18" charset="0"/>
                <a:ea typeface="Cambria" panose="02040503050406030204" pitchFamily="18" charset="0"/>
              </a:rPr>
            </a:br>
            <a:r>
              <a:rPr lang="en-US" altLang="en-US" sz="2400" i="1" dirty="0">
                <a:solidFill>
                  <a:schemeClr val="accent1">
                    <a:lumMod val="75000"/>
                  </a:schemeClr>
                </a:solidFill>
                <a:latin typeface="Cambria" panose="02040503050406030204" pitchFamily="18" charset="0"/>
                <a:ea typeface="Cambria" panose="02040503050406030204" pitchFamily="18" charset="0"/>
              </a:rPr>
              <a:t>                                     </a:t>
            </a:r>
            <a:r>
              <a:rPr lang="en-US" altLang="en-US" sz="2400" b="1" i="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G</a:t>
            </a:r>
            <a:r>
              <a:rPr lang="sq-AL" altLang="sq-AL"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abimet</a:t>
            </a:r>
            <a:r>
              <a:rPr lang="sq-AL" alt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alt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a:t>
            </a:r>
            <a:r>
              <a:rPr lang="sq-AL" altLang="sq-AL"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ritmetik</a:t>
            </a:r>
            <a:r>
              <a:rPr lang="en-US" alt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ore </a:t>
            </a:r>
            <a:r>
              <a:rPr lang="en-US" altLang="en-US" sz="2400" b="1" i="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altLang="en-US" sz="2400" b="1" i="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altLang="en-US" sz="2400" b="1" i="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altLang="en-US" sz="2400" b="1" i="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altLang="en-US" sz="2400" b="1" i="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altLang="en-US" sz="2400" b="1" i="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altLang="en-US" sz="2400" i="1" dirty="0">
                <a:latin typeface="Cambria" panose="02040503050406030204" pitchFamily="18" charset="0"/>
                <a:ea typeface="Cambria" panose="02040503050406030204" pitchFamily="18" charset="0"/>
              </a:rPr>
              <a:t/>
            </a:r>
            <a:br>
              <a:rPr lang="en-US" altLang="en-US" sz="2400" i="1" dirty="0">
                <a:latin typeface="Cambria" panose="02040503050406030204" pitchFamily="18" charset="0"/>
                <a:ea typeface="Cambria" panose="02040503050406030204" pitchFamily="18" charset="0"/>
              </a:rPr>
            </a:br>
            <a:r>
              <a:rPr lang="en-US" altLang="en-US" sz="2400" i="1" dirty="0">
                <a:latin typeface="Cambria" panose="02040503050406030204" pitchFamily="18" charset="0"/>
                <a:ea typeface="Cambria" panose="02040503050406030204" pitchFamily="18" charset="0"/>
              </a:rPr>
              <a:t/>
            </a:r>
            <a:br>
              <a:rPr lang="en-US" altLang="en-US" sz="2400" i="1" dirty="0">
                <a:latin typeface="Cambria" panose="02040503050406030204" pitchFamily="18" charset="0"/>
                <a:ea typeface="Cambria" panose="02040503050406030204" pitchFamily="18" charset="0"/>
              </a:rPr>
            </a:br>
            <a:r>
              <a:rPr lang="en-US" altLang="en-US" sz="2400" i="1" dirty="0">
                <a:latin typeface="Cambria" panose="02040503050406030204" pitchFamily="18" charset="0"/>
                <a:ea typeface="Cambria" panose="02040503050406030204" pitchFamily="18" charset="0"/>
              </a:rPr>
              <a:t/>
            </a:r>
            <a:br>
              <a:rPr lang="en-US" altLang="en-US" sz="2400" i="1" dirty="0">
                <a:latin typeface="Cambria" panose="02040503050406030204" pitchFamily="18" charset="0"/>
                <a:ea typeface="Cambria" panose="02040503050406030204" pitchFamily="18" charset="0"/>
              </a:rPr>
            </a:br>
            <a:r>
              <a:rPr lang="en-US" altLang="en-US" sz="2400" i="1" dirty="0">
                <a:latin typeface="Cambria" panose="02040503050406030204" pitchFamily="18" charset="0"/>
                <a:ea typeface="Cambria" panose="02040503050406030204" pitchFamily="18" charset="0"/>
              </a:rPr>
              <a:t/>
            </a:r>
            <a:br>
              <a:rPr lang="en-US" altLang="en-US" sz="2400" i="1" dirty="0">
                <a:latin typeface="Cambria" panose="02040503050406030204" pitchFamily="18" charset="0"/>
                <a:ea typeface="Cambria" panose="02040503050406030204" pitchFamily="18" charset="0"/>
              </a:rPr>
            </a:br>
            <a:endParaRPr lang="en-US" altLang="en-US" sz="2400" dirty="0">
              <a:latin typeface="Cambria" panose="02040503050406030204" pitchFamily="18" charset="0"/>
              <a:ea typeface="Cambria" panose="02040503050406030204" pitchFamily="18" charset="0"/>
            </a:endParaRPr>
          </a:p>
        </p:txBody>
      </p:sp>
      <p:sp>
        <p:nvSpPr>
          <p:cNvPr id="63491" name="Content Placeholder 1"/>
          <p:cNvSpPr>
            <a:spLocks noGrp="1"/>
          </p:cNvSpPr>
          <p:nvPr>
            <p:ph idx="1"/>
          </p:nvPr>
        </p:nvSpPr>
        <p:spPr>
          <a:xfrm>
            <a:off x="0" y="1143000"/>
            <a:ext cx="9144000" cy="5334000"/>
          </a:xfrm>
        </p:spPr>
        <p:txBody>
          <a:bodyPr>
            <a:normAutofit/>
          </a:bodyPr>
          <a:lstStyle/>
          <a:p>
            <a:pPr algn="just"/>
            <a:r>
              <a:rPr lang="sq-AL" altLang="sq-AL" sz="2400" dirty="0">
                <a:latin typeface="Cambria" panose="02040503050406030204" pitchFamily="18" charset="0"/>
                <a:ea typeface="Cambria" panose="02040503050406030204" pitchFamily="18" charset="0"/>
                <a:cs typeface="Arial" panose="020B0604020202020204" pitchFamily="34" charset="0"/>
              </a:rPr>
              <a:t>AK do të përmirësojë gabimet plotësisht aritmetike në tender nëse gabimet e tilla zbulohen gjatë ekzaminimit të tenderëve sidoqoftë ky përmirësim nuk mund të jetë më shumë se </a:t>
            </a:r>
            <a:r>
              <a:rPr lang="sq-AL" altLang="sq-AL" sz="2400" dirty="0">
                <a:solidFill>
                  <a:srgbClr val="FF0000"/>
                </a:solidFill>
                <a:latin typeface="Cambria" panose="02040503050406030204" pitchFamily="18" charset="0"/>
                <a:ea typeface="Cambria" panose="02040503050406030204" pitchFamily="18" charset="0"/>
                <a:cs typeface="Arial" panose="020B0604020202020204" pitchFamily="34" charset="0"/>
              </a:rPr>
              <a:t>dy përqind (2%) i vlerës totale të ofertës</a:t>
            </a:r>
            <a:r>
              <a:rPr lang="en-US" altLang="sq-AL" sz="2400" dirty="0">
                <a:solidFill>
                  <a:srgbClr val="FF0000"/>
                </a:solidFill>
                <a:latin typeface="Cambria" panose="02040503050406030204" pitchFamily="18" charset="0"/>
                <a:ea typeface="Cambria" panose="02040503050406030204" pitchFamily="18" charset="0"/>
                <a:cs typeface="Arial" panose="020B0604020202020204" pitchFamily="34" charset="0"/>
              </a:rPr>
              <a:t>.</a:t>
            </a:r>
          </a:p>
          <a:p>
            <a:pPr algn="just"/>
            <a:r>
              <a:rPr lang="sq-AL" altLang="sq-AL" sz="2400" dirty="0">
                <a:latin typeface="Cambria" panose="02040503050406030204" pitchFamily="18" charset="0"/>
                <a:ea typeface="Cambria" panose="02040503050406030204" pitchFamily="18" charset="0"/>
                <a:cs typeface="Arial" panose="020B0604020202020204" pitchFamily="34" charset="0"/>
              </a:rPr>
              <a:t>Ne rast se shuma e korrigjuar është me pak se  - 2%, AK do te përmirësoj gabimet e tilla dhe </a:t>
            </a:r>
            <a:r>
              <a:rPr lang="sq-AL" altLang="sq-AL" sz="2400" b="1" dirty="0">
                <a:latin typeface="Cambria" panose="02040503050406030204" pitchFamily="18" charset="0"/>
                <a:ea typeface="Cambria" panose="02040503050406030204" pitchFamily="18" charset="0"/>
                <a:cs typeface="Arial" panose="020B0604020202020204" pitchFamily="34" charset="0"/>
              </a:rPr>
              <a:t>do te informoj me shkrim OE. </a:t>
            </a:r>
            <a:r>
              <a:rPr lang="sq-AL" altLang="sq-AL" sz="2400" dirty="0">
                <a:latin typeface="Cambria" panose="02040503050406030204" pitchFamily="18" charset="0"/>
                <a:ea typeface="Cambria" panose="02040503050406030204" pitchFamily="18" charset="0"/>
                <a:cs typeface="Arial" panose="020B0604020202020204" pitchFamily="34" charset="0"/>
              </a:rPr>
              <a:t>Ne rast se OE ne fjale nuk pranon përmirësimin e gabimit, oferta ne fjale </a:t>
            </a:r>
            <a:r>
              <a:rPr lang="sq-AL" altLang="sq-AL" sz="2400" b="1" dirty="0">
                <a:latin typeface="Cambria" panose="02040503050406030204" pitchFamily="18" charset="0"/>
                <a:ea typeface="Cambria" panose="02040503050406030204" pitchFamily="18" charset="0"/>
                <a:cs typeface="Arial" panose="020B0604020202020204" pitchFamily="34" charset="0"/>
              </a:rPr>
              <a:t>do te refuzohet</a:t>
            </a:r>
            <a:r>
              <a:rPr lang="sq-AL" altLang="sq-AL" sz="2400" dirty="0">
                <a:latin typeface="Cambria" panose="02040503050406030204" pitchFamily="18" charset="0"/>
                <a:ea typeface="Cambria" panose="02040503050406030204" pitchFamily="18" charset="0"/>
                <a:cs typeface="Arial" panose="020B0604020202020204" pitchFamily="34" charset="0"/>
              </a:rPr>
              <a:t>. </a:t>
            </a:r>
            <a:endParaRPr lang="en-US" altLang="sq-AL" sz="2400" dirty="0">
              <a:latin typeface="Cambria" panose="02040503050406030204" pitchFamily="18" charset="0"/>
              <a:ea typeface="Cambria" panose="02040503050406030204" pitchFamily="18" charset="0"/>
              <a:cs typeface="Arial" panose="020B0604020202020204" pitchFamily="34" charset="0"/>
            </a:endParaRPr>
          </a:p>
          <a:p>
            <a:pPr algn="just"/>
            <a:r>
              <a:rPr lang="sq-AL" altLang="sq-AL" sz="2400" dirty="0">
                <a:latin typeface="Cambria" panose="02040503050406030204" pitchFamily="18" charset="0"/>
                <a:ea typeface="Cambria" panose="02040503050406030204" pitchFamily="18" charset="0"/>
                <a:cs typeface="Arial" panose="020B0604020202020204" pitchFamily="34" charset="0"/>
              </a:rPr>
              <a:t>AK gjithashtu duhet ti dërgojë të gjithë tenderuesve përkatës (OE te cilët kane dorëzuar tender) një njoftim me shkrim mbi ndryshimet e tilla.</a:t>
            </a:r>
            <a:endParaRPr lang="en-US" altLang="sq-AL" sz="2400" dirty="0">
              <a:latin typeface="Cambria" panose="02040503050406030204" pitchFamily="18" charset="0"/>
              <a:ea typeface="Cambria" panose="02040503050406030204" pitchFamily="18" charset="0"/>
              <a:cs typeface="Arial" panose="020B0604020202020204" pitchFamily="34" charset="0"/>
            </a:endParaRPr>
          </a:p>
          <a:p>
            <a:pPr algn="just"/>
            <a:r>
              <a:rPr lang="sq-AL" altLang="sq-AL" sz="2400" dirty="0">
                <a:latin typeface="Cambria" panose="02040503050406030204" pitchFamily="18" charset="0"/>
                <a:ea typeface="Cambria" panose="02040503050406030204" pitchFamily="18" charset="0"/>
                <a:cs typeface="Arial" panose="020B0604020202020204" pitchFamily="34" charset="0"/>
              </a:rPr>
              <a:t>Ne rast se shuma e korrigjuar është me shume se +/ 2%, AK do te eliminoj OE dhe do te informoj me shkrim OE</a:t>
            </a:r>
            <a:r>
              <a:rPr lang="en-US" altLang="sq-AL" sz="2400" dirty="0">
                <a:latin typeface="Cambria" panose="02040503050406030204" pitchFamily="18" charset="0"/>
                <a:ea typeface="Cambria" panose="02040503050406030204" pitchFamily="18" charset="0"/>
                <a:cs typeface="Arial" panose="020B0604020202020204" pitchFamily="34" charset="0"/>
              </a:rPr>
              <a:t>.</a:t>
            </a:r>
            <a:endParaRPr lang="en-US" altLang="sq-AL" sz="2400" b="1" dirty="0">
              <a:solidFill>
                <a:srgbClr val="FF0000"/>
              </a:solidFill>
              <a:latin typeface="Cambria" panose="02040503050406030204" pitchFamily="18" charset="0"/>
              <a:ea typeface="Cambria" panose="02040503050406030204" pitchFamily="18"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58</a:t>
            </a:fld>
            <a:endParaRPr lang="en-US"/>
          </a:p>
        </p:txBody>
      </p:sp>
      <p:sp>
        <p:nvSpPr>
          <p:cNvPr id="3" name="Footer Placeholder 2"/>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34666836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43319"/>
            <a:ext cx="7772400" cy="466281"/>
          </a:xfrm>
        </p:spPr>
        <p:txBody>
          <a:bodyPr>
            <a:normAutofit fontScale="90000"/>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65</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Pranueshmëria e Kandidatëve ose Tenderuesve</a:t>
            </a:r>
            <a:endParaRPr lang="en-US" sz="2400" dirty="0"/>
          </a:p>
        </p:txBody>
      </p:sp>
      <p:sp>
        <p:nvSpPr>
          <p:cNvPr id="3" name="Subtitle 2"/>
          <p:cNvSpPr>
            <a:spLocks noGrp="1"/>
          </p:cNvSpPr>
          <p:nvPr>
            <p:ph type="subTitle" idx="1"/>
          </p:nvPr>
        </p:nvSpPr>
        <p:spPr>
          <a:xfrm>
            <a:off x="228600" y="609600"/>
            <a:ext cx="8686800" cy="5867399"/>
          </a:xfrm>
        </p:spPr>
        <p:txBody>
          <a:bodyPr>
            <a:noAutofit/>
          </a:bodyPr>
          <a:lstStyle/>
          <a:p>
            <a:pPr algn="l"/>
            <a:r>
              <a:rPr lang="en-US" b="1" dirty="0" err="1">
                <a:latin typeface="Cambria" panose="02040503050406030204" pitchFamily="18" charset="0"/>
                <a:ea typeface="Cambria" panose="02040503050406030204" pitchFamily="18" charset="0"/>
              </a:rPr>
              <a:t>Rastet</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kur</a:t>
            </a:r>
            <a:r>
              <a:rPr lang="en-US" b="1" dirty="0">
                <a:latin typeface="Cambria" panose="02040503050406030204" pitchFamily="18" charset="0"/>
                <a:ea typeface="Cambria" panose="02040503050406030204" pitchFamily="18" charset="0"/>
              </a:rPr>
              <a:t> OE </a:t>
            </a:r>
            <a:r>
              <a:rPr lang="en-US" b="1" dirty="0" err="1">
                <a:latin typeface="Cambria" panose="02040503050406030204" pitchFamily="18" charset="0"/>
                <a:ea typeface="Cambria" panose="02040503050406030204" pitchFamily="18" charset="0"/>
              </a:rPr>
              <a:t>nuk</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mund</a:t>
            </a:r>
            <a:r>
              <a:rPr lang="en-US" b="1" dirty="0">
                <a:latin typeface="Cambria" panose="02040503050406030204" pitchFamily="18" charset="0"/>
                <a:ea typeface="Cambria" panose="02040503050406030204" pitchFamily="18" charset="0"/>
              </a:rPr>
              <a:t> te </a:t>
            </a:r>
            <a:r>
              <a:rPr lang="en-US" b="1" dirty="0" err="1">
                <a:latin typeface="Cambria" panose="02040503050406030204" pitchFamily="18" charset="0"/>
                <a:ea typeface="Cambria" panose="02040503050406030204" pitchFamily="18" charset="0"/>
              </a:rPr>
              <a:t>marr</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pjes</a:t>
            </a:r>
            <a:r>
              <a:rPr lang="en-US" b="1" dirty="0">
                <a:latin typeface="Cambria" panose="02040503050406030204" pitchFamily="18" charset="0"/>
                <a:ea typeface="Cambria" panose="02040503050406030204" pitchFamily="18" charset="0"/>
              </a:rPr>
              <a:t>  ne </a:t>
            </a:r>
            <a:r>
              <a:rPr lang="en-US" b="1" dirty="0" err="1">
                <a:latin typeface="Cambria" panose="02040503050406030204" pitchFamily="18" charset="0"/>
                <a:ea typeface="Cambria" panose="02040503050406030204" pitchFamily="18" charset="0"/>
              </a:rPr>
              <a:t>temderim</a:t>
            </a:r>
            <a:r>
              <a:rPr lang="en-US" b="1" dirty="0">
                <a:latin typeface="Cambria" panose="02040503050406030204" pitchFamily="18" charset="0"/>
                <a:ea typeface="Cambria" panose="02040503050406030204" pitchFamily="18" charset="0"/>
              </a:rPr>
              <a:t> :</a:t>
            </a:r>
          </a:p>
          <a:p>
            <a:pPr algn="l"/>
            <a:r>
              <a:rPr lang="sq-AL" b="1" dirty="0">
                <a:latin typeface="Cambria" panose="02040503050406030204" pitchFamily="18" charset="0"/>
                <a:ea typeface="Cambria" panose="02040503050406030204" pitchFamily="18" charset="0"/>
              </a:rPr>
              <a:t> </a:t>
            </a:r>
            <a:r>
              <a:rPr lang="sq-AL" dirty="0">
                <a:latin typeface="Cambria" panose="02040503050406030204" pitchFamily="18" charset="0"/>
                <a:ea typeface="Cambria" panose="02040503050406030204" pitchFamily="18" charset="0"/>
              </a:rPr>
              <a:t>OE nuk ka të drejtë që të marrë pjesë në një aktivitet të prokurimit ose të marrë pjesë në ekzekutimin e ndonjë kontrate publike, nëse operatori i tillë ekonomik, ndonjë punonjës, drejtues, menaxher ose drejtor i saj:</a:t>
            </a:r>
            <a:endParaRPr lang="en-US" dirty="0">
              <a:latin typeface="Cambria" panose="02040503050406030204" pitchFamily="18" charset="0"/>
              <a:ea typeface="Cambria" panose="02040503050406030204" pitchFamily="18" charset="0"/>
            </a:endParaRPr>
          </a:p>
          <a:p>
            <a:pPr marL="914400" lvl="1" indent="-457200" algn="l">
              <a:buFont typeface="+mj-lt"/>
              <a:buAutoNum type="arabicPeriod"/>
            </a:pPr>
            <a:r>
              <a:rPr lang="sq-AL" sz="2400" b="1" dirty="0">
                <a:latin typeface="Cambria" panose="02040503050406030204" pitchFamily="18" charset="0"/>
                <a:ea typeface="Cambria" panose="02040503050406030204" pitchFamily="18" charset="0"/>
              </a:rPr>
              <a:t>ka qenë pjesëmarrës në përgatitjen e njoftimit </a:t>
            </a:r>
            <a:r>
              <a:rPr lang="sq-AL" sz="2400" dirty="0">
                <a:latin typeface="Cambria" panose="02040503050406030204" pitchFamily="18" charset="0"/>
                <a:ea typeface="Cambria" panose="02040503050406030204" pitchFamily="18" charset="0"/>
              </a:rPr>
              <a:t>të kontratës ose dosjes së tenderit </a:t>
            </a:r>
            <a:r>
              <a:rPr lang="en-US" sz="2400" dirty="0">
                <a:latin typeface="Cambria" panose="02040503050406030204" pitchFamily="18" charset="0"/>
                <a:ea typeface="Cambria" panose="02040503050406030204" pitchFamily="18" charset="0"/>
              </a:rPr>
              <a:t>.</a:t>
            </a:r>
          </a:p>
          <a:p>
            <a:pPr marL="914400" lvl="1" indent="-457200" algn="l">
              <a:buFont typeface="+mj-lt"/>
              <a:buAutoNum type="arabicPeriod"/>
            </a:pPr>
            <a:r>
              <a:rPr lang="sq-AL" sz="2400" b="1" dirty="0">
                <a:latin typeface="Cambria" panose="02040503050406030204" pitchFamily="18" charset="0"/>
                <a:ea typeface="Cambria" panose="02040503050406030204" pitchFamily="18" charset="0"/>
              </a:rPr>
              <a:t>ka pranuar ndihmë për përgatitjen e tenderit </a:t>
            </a:r>
            <a:r>
              <a:rPr lang="sq-AL" sz="2400" dirty="0">
                <a:latin typeface="Cambria" panose="02040503050406030204" pitchFamily="18" charset="0"/>
                <a:ea typeface="Cambria" panose="02040503050406030204" pitchFamily="18" charset="0"/>
              </a:rPr>
              <a:t>ose kërkesës për pjesëmarrje nga një person ose ndërmarrje që ka marrë pjesë në përgatitjen e njoftimit të kontratës ose dosjes së tenderit</a:t>
            </a:r>
            <a:r>
              <a:rPr lang="en-US" sz="2400" dirty="0">
                <a:latin typeface="Cambria" panose="02040503050406030204" pitchFamily="18" charset="0"/>
                <a:ea typeface="Cambria" panose="02040503050406030204" pitchFamily="18" charset="0"/>
              </a:rPr>
              <a:t>.</a:t>
            </a:r>
          </a:p>
          <a:p>
            <a:pPr marL="914400" lvl="1" indent="-457200" algn="l">
              <a:buFont typeface="+mj-lt"/>
              <a:buAutoNum type="arabicPeriod"/>
            </a:pPr>
            <a:r>
              <a:rPr lang="sq-AL" sz="2400" b="1" dirty="0">
                <a:latin typeface="Cambria" panose="02040503050406030204" pitchFamily="18" charset="0"/>
                <a:ea typeface="Cambria" panose="02040503050406030204" pitchFamily="18" charset="0"/>
              </a:rPr>
              <a:t>duke qenë në cilindo rast në një konflikt interesi, siç përcaktohet në nenin 1.75</a:t>
            </a:r>
            <a:r>
              <a:rPr lang="en-US" sz="2400" b="1" dirty="0">
                <a:latin typeface="Cambria" panose="02040503050406030204" pitchFamily="18" charset="0"/>
                <a:ea typeface="Cambria" panose="02040503050406030204" pitchFamily="18" charset="0"/>
              </a:rPr>
              <a:t>.</a:t>
            </a:r>
          </a:p>
          <a:p>
            <a:pPr marL="914400" lvl="1" indent="-457200" algn="l">
              <a:buFont typeface="+mj-lt"/>
              <a:buAutoNum type="arabicPeriod"/>
            </a:pPr>
            <a:r>
              <a:rPr lang="en-US" sz="2400" b="1" dirty="0">
                <a:latin typeface="Cambria" panose="02040503050406030204" pitchFamily="18" charset="0"/>
                <a:ea typeface="Cambria" panose="02040503050406030204" pitchFamily="18" charset="0"/>
              </a:rPr>
              <a:t>E</a:t>
            </a:r>
            <a:r>
              <a:rPr lang="sq-AL" sz="2400" b="1" dirty="0">
                <a:latin typeface="Cambria" panose="02040503050406030204" pitchFamily="18" charset="0"/>
                <a:ea typeface="Cambria" panose="02040503050406030204" pitchFamily="18" charset="0"/>
              </a:rPr>
              <a:t>shtë deklaruar i papërshtatshëm</a:t>
            </a:r>
            <a:r>
              <a:rPr lang="sq-AL" sz="2400" dirty="0">
                <a:latin typeface="Cambria" panose="02040503050406030204" pitchFamily="18" charset="0"/>
                <a:ea typeface="Cambria" panose="02040503050406030204" pitchFamily="18" charset="0"/>
              </a:rPr>
              <a:t>, kur autoriteti kontraktues zbulon se kjo është një shkelje e rëndë profesionale  </a:t>
            </a:r>
            <a:r>
              <a:rPr lang="sq-AL" sz="2400" b="1" dirty="0">
                <a:latin typeface="Cambria" panose="02040503050406030204" pitchFamily="18" charset="0"/>
                <a:ea typeface="Cambria" panose="02040503050406030204" pitchFamily="18" charset="0"/>
              </a:rPr>
              <a:t>e konstatuar nga një gjykatë kompetente.</a:t>
            </a:r>
            <a:endParaRPr lang="en-US" sz="2400" b="1"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/KRPP  </a:t>
            </a:r>
          </a:p>
        </p:txBody>
      </p:sp>
      <p:sp>
        <p:nvSpPr>
          <p:cNvPr id="5" name="Slide Number Placeholder 4"/>
          <p:cNvSpPr>
            <a:spLocks noGrp="1"/>
          </p:cNvSpPr>
          <p:nvPr>
            <p:ph type="sldNum" sz="quarter" idx="12"/>
          </p:nvPr>
        </p:nvSpPr>
        <p:spPr/>
        <p:txBody>
          <a:bodyPr/>
          <a:lstStyle/>
          <a:p>
            <a:fld id="{DCFF98CF-7F0B-4F7C-9297-12472D36FA30}" type="slidenum">
              <a:rPr lang="en-US" smtClean="0"/>
              <a:t>59</a:t>
            </a:fld>
            <a:endParaRPr lang="en-US"/>
          </a:p>
        </p:txBody>
      </p:sp>
    </p:spTree>
    <p:extLst>
      <p:ext uri="{BB962C8B-B14F-4D97-AF65-F5344CB8AC3E}">
        <p14:creationId xmlns:p14="http://schemas.microsoft.com/office/powerpoint/2010/main" val="272699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52400" y="152401"/>
            <a:ext cx="7552136" cy="533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algn="ct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Historia e sistemit Kombëtar te Prokurimit</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b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152400" y="685801"/>
            <a:ext cx="8763000" cy="5867399"/>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marL="0" indent="0">
              <a:spcBef>
                <a:spcPts val="0"/>
              </a:spcBef>
              <a:buNone/>
            </a:pPr>
            <a:r>
              <a:rPr lang="sq-AL" sz="2400" u="sng" dirty="0">
                <a:latin typeface="Cambria" panose="02040503050406030204" pitchFamily="18" charset="0"/>
                <a:ea typeface="Cambria" panose="02040503050406030204" pitchFamily="18" charset="0"/>
                <a:cs typeface="Arial" panose="020B0604020202020204" pitchFamily="34" charset="0"/>
              </a:rPr>
              <a:t>Ligji i tret </a:t>
            </a:r>
            <a:r>
              <a:rPr lang="sq-AL" sz="2400" dirty="0">
                <a:latin typeface="Cambria" panose="02040503050406030204" pitchFamily="18" charset="0"/>
                <a:ea typeface="Cambria" panose="02040503050406030204" pitchFamily="18" charset="0"/>
                <a:cs typeface="Arial" panose="020B0604020202020204" pitchFamily="34" charset="0"/>
              </a:rPr>
              <a:t>për prokurimin publik 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dirty="0" err="1">
                <a:latin typeface="Cambria" panose="02040503050406030204" pitchFamily="18" charset="0"/>
                <a:ea typeface="Cambria" panose="02040503050406030204" pitchFamily="18" charset="0"/>
                <a:cs typeface="Arial" panose="020B0604020202020204" pitchFamily="34" charset="0"/>
              </a:rPr>
              <a:t>kosov</a:t>
            </a:r>
            <a:r>
              <a:rPr lang="en-US" sz="2400" dirty="0">
                <a:latin typeface="Cambria" panose="02040503050406030204" pitchFamily="18" charset="0"/>
                <a:ea typeface="Cambria" panose="02040503050406030204" pitchFamily="18" charset="0"/>
                <a:cs typeface="Arial" panose="020B0604020202020204" pitchFamily="34" charset="0"/>
              </a:rPr>
              <a:t>ë </a:t>
            </a:r>
            <a:r>
              <a:rPr lang="sq-AL" sz="2400" dirty="0">
                <a:latin typeface="Cambria" panose="02040503050406030204" pitchFamily="18" charset="0"/>
                <a:ea typeface="Cambria" panose="02040503050406030204" pitchFamily="18" charset="0"/>
                <a:cs typeface="Arial" panose="020B0604020202020204" pitchFamily="34" charset="0"/>
              </a:rPr>
              <a:t>l</a:t>
            </a:r>
            <a:r>
              <a:rPr lang="sq-AL" sz="2400" dirty="0">
                <a:latin typeface="Cambria" panose="02040503050406030204" pitchFamily="18" charset="0"/>
                <a:ea typeface="Cambria" panose="02040503050406030204" pitchFamily="18" charset="0"/>
              </a:rPr>
              <a:t>igji Nr. 03/ L-158</a:t>
            </a:r>
            <a:r>
              <a:rPr lang="sq-AL" sz="2400" dirty="0">
                <a:latin typeface="Cambria" panose="02040503050406030204" pitchFamily="18" charset="0"/>
                <a:ea typeface="Cambria" panose="02040503050406030204" pitchFamily="18" charset="0"/>
                <a:cs typeface="Arial" panose="020B0604020202020204" pitchFamily="34" charset="0"/>
              </a:rPr>
              <a:t> për ministrinë e punëve te jashtme dhe shërbimin diplomatik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republikës s</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dirty="0" err="1">
                <a:latin typeface="Cambria" panose="02040503050406030204" pitchFamily="18" charset="0"/>
                <a:ea typeface="Cambria" panose="02040503050406030204" pitchFamily="18" charset="0"/>
                <a:cs typeface="Arial" panose="020B0604020202020204" pitchFamily="34" charset="0"/>
              </a:rPr>
              <a:t>kosovës</a:t>
            </a:r>
            <a:r>
              <a:rPr lang="en-US" sz="2400" dirty="0">
                <a:latin typeface="Cambria" panose="02040503050406030204" pitchFamily="18" charset="0"/>
                <a:ea typeface="Cambria" panose="02040503050406030204" pitchFamily="18" charset="0"/>
                <a:cs typeface="Arial" panose="020B0604020202020204" pitchFamily="34" charset="0"/>
              </a:rPr>
              <a:t> (2009-2011).</a:t>
            </a:r>
            <a:endParaRPr lang="sq-AL" sz="2400" dirty="0">
              <a:latin typeface="Cambria" panose="02040503050406030204" pitchFamily="18" charset="0"/>
              <a:ea typeface="Cambria" panose="02040503050406030204" pitchFamily="18" charset="0"/>
              <a:cs typeface="Arial" panose="020B0604020202020204" pitchFamily="34" charset="0"/>
            </a:endParaRPr>
          </a:p>
          <a:p>
            <a:pPr marL="0" indent="0">
              <a:spcBef>
                <a:spcPts val="0"/>
              </a:spcBef>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a:spcBef>
                <a:spcPts val="0"/>
              </a:spcBef>
            </a:pPr>
            <a:r>
              <a:rPr lang="en-US" sz="2400" dirty="0">
                <a:latin typeface="Cambria" panose="02040503050406030204" pitchFamily="18" charset="0"/>
                <a:ea typeface="Cambria" panose="02040503050406030204" pitchFamily="18" charset="0"/>
                <a:cs typeface="Arial" panose="020B0604020202020204" pitchFamily="34" charset="0"/>
              </a:rPr>
              <a:t>D</a:t>
            </a:r>
            <a:r>
              <a:rPr lang="sq-AL" sz="2400" dirty="0" err="1">
                <a:latin typeface="Cambria" panose="02040503050406030204" pitchFamily="18" charset="0"/>
                <a:ea typeface="Cambria" panose="02040503050406030204" pitchFamily="18" charset="0"/>
                <a:cs typeface="Arial" panose="020B0604020202020204" pitchFamily="34" charset="0"/>
              </a:rPr>
              <a:t>isa</a:t>
            </a:r>
            <a:r>
              <a:rPr lang="sq-AL" sz="2400" dirty="0">
                <a:latin typeface="Cambria" panose="02040503050406030204" pitchFamily="18" charset="0"/>
                <a:ea typeface="Cambria" panose="02040503050406030204" pitchFamily="18" charset="0"/>
                <a:cs typeface="Arial" panose="020B0604020202020204" pitchFamily="34" charset="0"/>
              </a:rPr>
              <a:t> kompetenca për kryerjen e aktiviteteve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prokurimit barten tek misionet diplomatike/konsullore te Republikës se Kosovës neper vende te ndryshme te botes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rPr>
              <a:t>Neni</a:t>
            </a:r>
            <a:r>
              <a:rPr lang="en-US" sz="2400" dirty="0">
                <a:latin typeface="Cambria" panose="02040503050406030204" pitchFamily="18" charset="0"/>
                <a:ea typeface="Cambria" panose="02040503050406030204" pitchFamily="18" charset="0"/>
              </a:rPr>
              <a:t> 122).</a:t>
            </a:r>
            <a:endParaRPr lang="en-US" sz="2400" dirty="0">
              <a:latin typeface="Cambria" panose="02040503050406030204" pitchFamily="18" charset="0"/>
              <a:ea typeface="Cambria" panose="02040503050406030204" pitchFamily="18" charset="0"/>
              <a:cs typeface="Arial" panose="020B0604020202020204" pitchFamily="34" charset="0"/>
            </a:endParaRPr>
          </a:p>
          <a:p>
            <a:pPr>
              <a:spcBef>
                <a:spcPts val="0"/>
              </a:spcBef>
            </a:pPr>
            <a:r>
              <a:rPr lang="sq-AL" sz="2400" dirty="0">
                <a:latin typeface="Cambria" panose="02040503050406030204" pitchFamily="18" charset="0"/>
                <a:ea typeface="Cambria" panose="02040503050406030204" pitchFamily="18" charset="0"/>
                <a:cs typeface="Arial" panose="020B0604020202020204" pitchFamily="34" charset="0"/>
              </a:rPr>
              <a:t>Për vlera të vogla dhe minimale te </a:t>
            </a:r>
            <a:r>
              <a:rPr lang="sq-AL" sz="2400" dirty="0" err="1">
                <a:latin typeface="Cambria" panose="02040503050406030204" pitchFamily="18" charset="0"/>
                <a:ea typeface="Cambria" panose="02040503050406030204" pitchFamily="18" charset="0"/>
                <a:cs typeface="Arial" panose="020B0604020202020204" pitchFamily="34" charset="0"/>
              </a:rPr>
              <a:t>kontratve</a:t>
            </a:r>
            <a:r>
              <a:rPr lang="sq-AL" sz="2400" dirty="0">
                <a:latin typeface="Cambria" panose="02040503050406030204" pitchFamily="18" charset="0"/>
                <a:ea typeface="Cambria" panose="02040503050406030204" pitchFamily="18" charset="0"/>
                <a:cs typeface="Arial" panose="020B0604020202020204" pitchFamily="34" charset="0"/>
              </a:rPr>
              <a:t> nënshkrimi është transferuar tek Kryesuesi i misionit diplomatik në shtetin përkatës. </a:t>
            </a:r>
            <a:endParaRPr lang="en-US" sz="2400" dirty="0">
              <a:latin typeface="Cambria" panose="02040503050406030204" pitchFamily="18" charset="0"/>
              <a:ea typeface="Cambria" panose="02040503050406030204" pitchFamily="18" charset="0"/>
              <a:cs typeface="Arial" panose="020B0604020202020204" pitchFamily="34" charset="0"/>
            </a:endParaRPr>
          </a:p>
          <a:p>
            <a:pPr>
              <a:spcBef>
                <a:spcPts val="0"/>
              </a:spcBef>
            </a:pPr>
            <a:r>
              <a:rPr lang="sq-AL" sz="2400" dirty="0">
                <a:latin typeface="Cambria" panose="02040503050406030204" pitchFamily="18" charset="0"/>
                <a:ea typeface="Cambria" panose="02040503050406030204" pitchFamily="18" charset="0"/>
                <a:cs typeface="Arial" panose="020B0604020202020204" pitchFamily="34" charset="0"/>
              </a:rPr>
              <a:t>Marrja me qira dhe blerja e objekteve për misionet diplomatike  jashtë vendit  mund të bëhen përmes procedurave të negociuara pa publikim të kontratës. </a:t>
            </a: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6</a:t>
            </a:fld>
            <a:endParaRPr lang="en-US"/>
          </a:p>
        </p:txBody>
      </p:sp>
      <p:sp>
        <p:nvSpPr>
          <p:cNvPr id="3" name="Footer Placeholder 2"/>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12333982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1"/>
            <a:ext cx="8210550" cy="517523"/>
          </a:xfrm>
        </p:spPr>
        <p:txBody>
          <a:bodyPr>
            <a:noAutofit/>
          </a:bodyPr>
          <a:lstStyle/>
          <a:p>
            <a:pPr lvl="0" algn="ctr"/>
            <a:r>
              <a:rPr lang="en-US" alt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alt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sq-AL" alt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Procedurat e Prokurimit</a:t>
            </a:r>
            <a:r>
              <a:rPr lang="en-US" alt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s</a:t>
            </a:r>
            <a:r>
              <a:rPr lang="sq-AL" alt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i</a:t>
            </a:r>
            <a:r>
              <a:rPr lang="en-US" alt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pas LPP-s</a:t>
            </a:r>
            <a:r>
              <a:rPr lang="sq-AL" alt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ë janë :</a:t>
            </a:r>
            <a:br>
              <a:rPr lang="sq-AL" alt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sq-AL" sz="24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593724"/>
            <a:ext cx="9144000" cy="6264276"/>
          </a:xfrm>
        </p:spPr>
        <p:txBody>
          <a:bodyPr>
            <a:normAutofit/>
          </a:bodyPr>
          <a:lstStyle/>
          <a:p>
            <a:pPr lvl="0"/>
            <a:endParaRPr lang="en-US" sz="2400" dirty="0">
              <a:solidFill>
                <a:prstClr val="black"/>
              </a:solidFill>
              <a:latin typeface="Cambria" panose="02040503050406030204" pitchFamily="18" charset="0"/>
              <a:ea typeface="Cambria" panose="02040503050406030204" pitchFamily="18" charset="0"/>
            </a:endParaRPr>
          </a:p>
          <a:p>
            <a:pPr lvl="0"/>
            <a:endParaRPr lang="en-US" sz="2400" dirty="0">
              <a:solidFill>
                <a:prstClr val="black"/>
              </a:solidFill>
              <a:latin typeface="Cambria" panose="02040503050406030204" pitchFamily="18" charset="0"/>
              <a:ea typeface="Cambria" panose="02040503050406030204" pitchFamily="18" charset="0"/>
            </a:endParaRPr>
          </a:p>
          <a:p>
            <a:pPr lvl="0"/>
            <a:r>
              <a:rPr lang="sq-AL" sz="2400" dirty="0">
                <a:solidFill>
                  <a:prstClr val="black"/>
                </a:solidFill>
                <a:latin typeface="Cambria" panose="02040503050406030204" pitchFamily="18" charset="0"/>
                <a:ea typeface="Cambria" panose="02040503050406030204" pitchFamily="18" charset="0"/>
              </a:rPr>
              <a:t>Procedura e Hapur</a:t>
            </a:r>
          </a:p>
          <a:p>
            <a:pPr lvl="0"/>
            <a:r>
              <a:rPr lang="sq-AL" sz="2400" dirty="0">
                <a:solidFill>
                  <a:prstClr val="black"/>
                </a:solidFill>
                <a:latin typeface="Cambria" panose="02040503050406030204" pitchFamily="18" charset="0"/>
                <a:ea typeface="Cambria" panose="02040503050406030204" pitchFamily="18" charset="0"/>
              </a:rPr>
              <a:t>Procedura e Kufizuar</a:t>
            </a:r>
          </a:p>
          <a:p>
            <a:pPr lvl="0"/>
            <a:r>
              <a:rPr lang="sq-AL" sz="2400" dirty="0">
                <a:solidFill>
                  <a:prstClr val="black"/>
                </a:solidFill>
                <a:latin typeface="Cambria" panose="02040503050406030204" pitchFamily="18" charset="0"/>
                <a:ea typeface="Cambria" panose="02040503050406030204" pitchFamily="18" charset="0"/>
              </a:rPr>
              <a:t>Procedura konkurruese me negociata </a:t>
            </a:r>
          </a:p>
          <a:p>
            <a:pPr lvl="0"/>
            <a:r>
              <a:rPr lang="sq-AL" sz="2400" dirty="0">
                <a:solidFill>
                  <a:prstClr val="black"/>
                </a:solidFill>
                <a:latin typeface="Cambria" panose="02040503050406030204" pitchFamily="18" charset="0"/>
                <a:ea typeface="Cambria" panose="02040503050406030204" pitchFamily="18" charset="0"/>
              </a:rPr>
              <a:t>Procedura e Negocim pa publikim të Njoftimit të Kontratës</a:t>
            </a:r>
          </a:p>
          <a:p>
            <a:pPr lvl="0"/>
            <a:r>
              <a:rPr lang="sq-AL" sz="2400" dirty="0">
                <a:solidFill>
                  <a:prstClr val="black"/>
                </a:solidFill>
                <a:latin typeface="Cambria" panose="02040503050406030204" pitchFamily="18" charset="0"/>
                <a:ea typeface="Cambria" panose="02040503050406030204" pitchFamily="18" charset="0"/>
              </a:rPr>
              <a:t>Procedura  për </a:t>
            </a:r>
            <a:r>
              <a:rPr lang="sq-AL" sz="2400" dirty="0" err="1">
                <a:solidFill>
                  <a:prstClr val="black"/>
                </a:solidFill>
                <a:latin typeface="Cambria" panose="02040503050406030204" pitchFamily="18" charset="0"/>
                <a:ea typeface="Cambria" panose="02040503050406030204" pitchFamily="18" charset="0"/>
              </a:rPr>
              <a:t>kuotimin</a:t>
            </a:r>
            <a:r>
              <a:rPr lang="sq-AL" sz="2400" dirty="0">
                <a:solidFill>
                  <a:prstClr val="black"/>
                </a:solidFill>
                <a:latin typeface="Cambria" panose="02040503050406030204" pitchFamily="18" charset="0"/>
                <a:ea typeface="Cambria" panose="02040503050406030204" pitchFamily="18" charset="0"/>
              </a:rPr>
              <a:t> e çmimeve</a:t>
            </a:r>
          </a:p>
          <a:p>
            <a:pPr lvl="0"/>
            <a:r>
              <a:rPr lang="sq-AL" sz="2400" dirty="0">
                <a:solidFill>
                  <a:prstClr val="black"/>
                </a:solidFill>
                <a:latin typeface="Cambria" panose="02040503050406030204" pitchFamily="18" charset="0"/>
                <a:ea typeface="Cambria" panose="02040503050406030204" pitchFamily="18" charset="0"/>
              </a:rPr>
              <a:t>Procedura e Blerjeve me Vlerë minimale</a:t>
            </a:r>
          </a:p>
          <a:p>
            <a:pPr lvl="0"/>
            <a:r>
              <a:rPr lang="sq-AL" sz="2400" dirty="0">
                <a:solidFill>
                  <a:prstClr val="black"/>
                </a:solidFill>
                <a:latin typeface="Cambria" panose="02040503050406030204" pitchFamily="18" charset="0"/>
                <a:ea typeface="Cambria" panose="02040503050406030204" pitchFamily="18" charset="0"/>
              </a:rPr>
              <a:t>Procedura e Konkursit të Projektimit</a:t>
            </a:r>
            <a:endParaRPr lang="en-US" sz="2400" dirty="0">
              <a:solidFill>
                <a:prstClr val="black"/>
              </a:solidFill>
              <a:latin typeface="Cambria" panose="02040503050406030204" pitchFamily="18" charset="0"/>
              <a:ea typeface="Cambria" panose="02040503050406030204" pitchFamily="18" charset="0"/>
            </a:endParaRPr>
          </a:p>
          <a:p>
            <a:pPr marL="0" indent="0">
              <a:buNone/>
            </a:pPr>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60</a:t>
            </a:fld>
            <a:endParaRPr lang="en-US"/>
          </a:p>
        </p:txBody>
      </p:sp>
      <p:sp>
        <p:nvSpPr>
          <p:cNvPr id="5" name="Footer Placeholder 4"/>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4428670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Departamenti per Trajnime /KRPP  </a:t>
            </a:r>
          </a:p>
        </p:txBody>
      </p:sp>
      <p:sp>
        <p:nvSpPr>
          <p:cNvPr id="5" name="Slide Number Placeholder 4"/>
          <p:cNvSpPr>
            <a:spLocks noGrp="1"/>
          </p:cNvSpPr>
          <p:nvPr>
            <p:ph type="sldNum" sz="quarter" idx="12"/>
          </p:nvPr>
        </p:nvSpPr>
        <p:spPr/>
        <p:txBody>
          <a:bodyPr/>
          <a:lstStyle/>
          <a:p>
            <a:fld id="{DCFF98CF-7F0B-4F7C-9297-12472D36FA30}" type="slidenum">
              <a:rPr lang="en-US" smtClean="0"/>
              <a:t>61</a:t>
            </a:fld>
            <a:endParaRPr lang="en-US"/>
          </a:p>
        </p:txBody>
      </p:sp>
      <p:sp>
        <p:nvSpPr>
          <p:cNvPr id="6" name="Rectangle 5"/>
          <p:cNvSpPr/>
          <p:nvPr/>
        </p:nvSpPr>
        <p:spPr>
          <a:xfrm>
            <a:off x="152400" y="152400"/>
            <a:ext cx="8839200" cy="5539978"/>
          </a:xfrm>
          <a:prstGeom prst="rect">
            <a:avLst/>
          </a:prstGeom>
        </p:spPr>
        <p:txBody>
          <a:bodyPr wrap="square">
            <a:spAutoFit/>
          </a:bodyPr>
          <a:lstStyle/>
          <a:p>
            <a:pPr marL="0" lvl="0" indent="0">
              <a:buNone/>
            </a:pPr>
            <a:r>
              <a:rPr lang="sq-AL" sz="2400" dirty="0">
                <a:solidFill>
                  <a:prstClr val="black"/>
                </a:solidFill>
                <a:latin typeface="Cambria" panose="02040503050406030204" pitchFamily="18" charset="0"/>
                <a:ea typeface="Cambria" panose="02040503050406030204" pitchFamily="18" charset="0"/>
              </a:rPr>
              <a:t>Bazuar në vlerën e parashikuar të kontratës, kontratat klasifikohen në katër lloje të ndryshme të kontratave:</a:t>
            </a:r>
            <a:endParaRPr lang="en-US" sz="2400" dirty="0">
              <a:solidFill>
                <a:prstClr val="black"/>
              </a:solidFill>
              <a:latin typeface="Cambria" panose="02040503050406030204" pitchFamily="18" charset="0"/>
              <a:ea typeface="Cambria" panose="02040503050406030204" pitchFamily="18" charset="0"/>
            </a:endParaRPr>
          </a:p>
          <a:p>
            <a:pPr marL="0" lvl="0" indent="0">
              <a:buNone/>
            </a:pPr>
            <a:endParaRPr lang="en-US" dirty="0">
              <a:solidFill>
                <a:prstClr val="black"/>
              </a:solidFill>
              <a:latin typeface="Cambria" panose="02040503050406030204" pitchFamily="18" charset="0"/>
              <a:ea typeface="Cambria" panose="02040503050406030204" pitchFamily="18" charset="0"/>
            </a:endParaRPr>
          </a:p>
          <a:p>
            <a:pPr marL="0" lvl="0" indent="0">
              <a:buNone/>
            </a:pPr>
            <a:endParaRPr lang="en-US" dirty="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p:txBody>
      </p:sp>
      <p:graphicFrame>
        <p:nvGraphicFramePr>
          <p:cNvPr id="8" name="Diagram 7"/>
          <p:cNvGraphicFramePr/>
          <p:nvPr>
            <p:extLst>
              <p:ext uri="{D42A27DB-BD31-4B8C-83A1-F6EECF244321}">
                <p14:modId xmlns:p14="http://schemas.microsoft.com/office/powerpoint/2010/main" val="2346864285"/>
              </p:ext>
            </p:extLst>
          </p:nvPr>
        </p:nvGraphicFramePr>
        <p:xfrm>
          <a:off x="762000" y="1066800"/>
          <a:ext cx="7543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15204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ytuł 1"/>
          <p:cNvSpPr>
            <a:spLocks noGrp="1"/>
          </p:cNvSpPr>
          <p:nvPr>
            <p:ph type="title"/>
          </p:nvPr>
        </p:nvSpPr>
        <p:spPr bwMode="auto">
          <a:xfrm>
            <a:off x="1042988" y="304800"/>
            <a:ext cx="7705725" cy="533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rPr>
              <a:t>Parashikimi i vlerës dhe klasifikimi i kontratës</a:t>
            </a:r>
            <a:r>
              <a:rPr lang="en-US" sz="2400" b="1" dirty="0">
                <a:solidFill>
                  <a:schemeClr val="accent1">
                    <a:lumMod val="75000"/>
                  </a:schemeClr>
                </a:solidFill>
                <a:latin typeface="Cambria" panose="02040503050406030204" pitchFamily="18" charset="0"/>
                <a:ea typeface="Cambria" panose="02040503050406030204" pitchFamily="18" charset="0"/>
              </a:rPr>
              <a:t> </a:t>
            </a:r>
            <a:endParaRPr lang="en-GB" sz="2400" b="1" dirty="0">
              <a:solidFill>
                <a:schemeClr val="accent1">
                  <a:lumMod val="75000"/>
                </a:schemeClr>
              </a:solidFill>
              <a:latin typeface="Cambria" panose="02040503050406030204" pitchFamily="18" charset="0"/>
              <a:ea typeface="Cambria" panose="02040503050406030204" pitchFamily="18" charset="0"/>
              <a:cs typeface="ＭＳ Ｐゴシック" charset="0"/>
            </a:endParaRPr>
          </a:p>
        </p:txBody>
      </p:sp>
      <p:sp>
        <p:nvSpPr>
          <p:cNvPr id="37891" name="Symbol zastępczy zawartości 2"/>
          <p:cNvSpPr>
            <a:spLocks noGrp="1"/>
          </p:cNvSpPr>
          <p:nvPr>
            <p:ph idx="1"/>
          </p:nvPr>
        </p:nvSpPr>
        <p:spPr bwMode="auto">
          <a:xfrm>
            <a:off x="304800" y="1295400"/>
            <a:ext cx="8077200" cy="289560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just">
              <a:buNone/>
            </a:pPr>
            <a:endParaRPr lang="pl-PL" sz="2400" b="1" i="1" dirty="0">
              <a:solidFill>
                <a:srgbClr val="040404"/>
              </a:solidFill>
              <a:latin typeface="Cambria" panose="02040503050406030204" pitchFamily="18" charset="0"/>
              <a:ea typeface="Cambria" panose="02040503050406030204" pitchFamily="18" charset="0"/>
              <a:cs typeface="ＭＳ Ｐゴシック" charset="0"/>
            </a:endParaRPr>
          </a:p>
          <a:p>
            <a:pPr marL="0" indent="0"/>
            <a:endParaRPr lang="en-GB" sz="2400" dirty="0">
              <a:latin typeface="Cambria" panose="02040503050406030204" pitchFamily="18" charset="0"/>
              <a:ea typeface="Cambria" panose="02040503050406030204" pitchFamily="18" charset="0"/>
              <a:cs typeface="ＭＳ Ｐゴシック" charset="0"/>
            </a:endParaRPr>
          </a:p>
        </p:txBody>
      </p:sp>
      <p:graphicFrame>
        <p:nvGraphicFramePr>
          <p:cNvPr id="4" name="Table 3"/>
          <p:cNvGraphicFramePr>
            <a:graphicFrameLocks noGrp="1"/>
          </p:cNvGraphicFramePr>
          <p:nvPr>
            <p:extLst/>
          </p:nvPr>
        </p:nvGraphicFramePr>
        <p:xfrm>
          <a:off x="152400" y="1143000"/>
          <a:ext cx="8534400" cy="2209800"/>
        </p:xfrm>
        <a:graphic>
          <a:graphicData uri="http://schemas.openxmlformats.org/drawingml/2006/table">
            <a:tbl>
              <a:tblPr firstRow="1" bandRow="1">
                <a:tableStyleId>{5C22544A-7EE6-4342-B048-85BDC9FD1C3A}</a:tableStyleId>
              </a:tblPr>
              <a:tblGrid>
                <a:gridCol w="2844800">
                  <a:extLst>
                    <a:ext uri="{9D8B030D-6E8A-4147-A177-3AD203B41FA5}">
                      <a16:colId xmlns:a16="http://schemas.microsoft.com/office/drawing/2014/main" val="20000"/>
                    </a:ext>
                  </a:extLst>
                </a:gridCol>
                <a:gridCol w="2844800">
                  <a:extLst>
                    <a:ext uri="{9D8B030D-6E8A-4147-A177-3AD203B41FA5}">
                      <a16:colId xmlns:a16="http://schemas.microsoft.com/office/drawing/2014/main" val="20001"/>
                    </a:ext>
                  </a:extLst>
                </a:gridCol>
                <a:gridCol w="2844800">
                  <a:extLst>
                    <a:ext uri="{9D8B030D-6E8A-4147-A177-3AD203B41FA5}">
                      <a16:colId xmlns:a16="http://schemas.microsoft.com/office/drawing/2014/main" val="20002"/>
                    </a:ext>
                  </a:extLst>
                </a:gridCol>
              </a:tblGrid>
              <a:tr h="486465">
                <a:tc>
                  <a:txBody>
                    <a:bodyPr/>
                    <a:lstStyle/>
                    <a:p>
                      <a:pPr marL="0" marR="0">
                        <a:lnSpc>
                          <a:spcPts val="1200"/>
                        </a:lnSpc>
                        <a:spcBef>
                          <a:spcPts val="0"/>
                        </a:spcBef>
                        <a:spcAft>
                          <a:spcPts val="0"/>
                        </a:spcAft>
                      </a:pPr>
                      <a:endParaRPr lang="en-US" sz="2000" dirty="0">
                        <a:latin typeface="+mn-lt"/>
                        <a:ea typeface="Calibri"/>
                        <a:cs typeface="Times New Roman"/>
                      </a:endParaRPr>
                    </a:p>
                    <a:p>
                      <a:pPr marL="0" marR="0">
                        <a:lnSpc>
                          <a:spcPts val="1200"/>
                        </a:lnSpc>
                        <a:spcBef>
                          <a:spcPts val="0"/>
                        </a:spcBef>
                        <a:spcAft>
                          <a:spcPts val="0"/>
                        </a:spcAft>
                      </a:pPr>
                      <a:r>
                        <a:rPr lang="sq-AL" sz="2000" b="1" i="1" dirty="0">
                          <a:solidFill>
                            <a:srgbClr val="000000"/>
                          </a:solidFill>
                          <a:latin typeface="+mn-lt"/>
                          <a:ea typeface="Calibri"/>
                          <a:cs typeface="Arial"/>
                        </a:rPr>
                        <a:t>VLERA E PARASHIKUAR</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600"/>
                        </a:spcBef>
                        <a:spcAft>
                          <a:spcPts val="600"/>
                        </a:spcAft>
                      </a:pPr>
                      <a:r>
                        <a:rPr lang="sq-AL" sz="2000" b="1" i="1" dirty="0">
                          <a:solidFill>
                            <a:srgbClr val="000000"/>
                          </a:solidFill>
                          <a:latin typeface="+mn-lt"/>
                          <a:ea typeface="Calibri"/>
                          <a:cs typeface="Arial"/>
                        </a:rPr>
                        <a:t>FURNIZIM</a:t>
                      </a:r>
                      <a:r>
                        <a:rPr lang="sq-AL" sz="2000" b="1" i="1" dirty="0">
                          <a:latin typeface="+mn-lt"/>
                          <a:ea typeface="Calibri"/>
                          <a:cs typeface="Arial"/>
                        </a:rPr>
                        <a:t> &amp; SHERBIME</a:t>
                      </a:r>
                      <a:endParaRPr lang="en-US" sz="2000" dirty="0">
                        <a:latin typeface="+mn-lt"/>
                        <a:ea typeface="Calibri"/>
                        <a:cs typeface="Times New Roman"/>
                      </a:endParaRPr>
                    </a:p>
                  </a:txBody>
                  <a:tcPr marL="68580" marR="68580" marT="0" marB="0" anchor="ctr"/>
                </a:tc>
                <a:tc>
                  <a:txBody>
                    <a:bodyPr/>
                    <a:lstStyle/>
                    <a:p>
                      <a:pPr marL="0" marR="0">
                        <a:lnSpc>
                          <a:spcPts val="1200"/>
                        </a:lnSpc>
                        <a:spcBef>
                          <a:spcPts val="0"/>
                        </a:spcBef>
                        <a:spcAft>
                          <a:spcPts val="0"/>
                        </a:spcAft>
                      </a:pPr>
                      <a:endParaRPr lang="en-US" sz="2000" dirty="0">
                        <a:latin typeface="+mn-lt"/>
                        <a:ea typeface="Calibri"/>
                        <a:cs typeface="Times New Roman"/>
                      </a:endParaRPr>
                    </a:p>
                    <a:p>
                      <a:pPr marL="0" marR="0">
                        <a:lnSpc>
                          <a:spcPts val="1200"/>
                        </a:lnSpc>
                        <a:spcBef>
                          <a:spcPts val="0"/>
                        </a:spcBef>
                        <a:spcAft>
                          <a:spcPts val="0"/>
                        </a:spcAft>
                      </a:pPr>
                      <a:r>
                        <a:rPr lang="sq-AL" sz="2000" b="1" i="1" dirty="0">
                          <a:latin typeface="+mn-lt"/>
                          <a:ea typeface="Calibri"/>
                          <a:cs typeface="Arial"/>
                        </a:rPr>
                        <a:t>     PUNE</a:t>
                      </a:r>
                      <a:endParaRPr lang="en-US" sz="2000" dirty="0">
                        <a:latin typeface="+mn-lt"/>
                        <a:ea typeface="Calibri"/>
                        <a:cs typeface="Times New Roman"/>
                      </a:endParaRPr>
                    </a:p>
                  </a:txBody>
                  <a:tcPr marL="68580" marR="68580" marT="0" marB="0"/>
                </a:tc>
                <a:extLst>
                  <a:ext uri="{0D108BD9-81ED-4DB2-BD59-A6C34878D82A}">
                    <a16:rowId xmlns:a16="http://schemas.microsoft.com/office/drawing/2014/main" val="10000"/>
                  </a:ext>
                </a:extLst>
              </a:tr>
              <a:tr h="429234">
                <a:tc>
                  <a:txBody>
                    <a:bodyPr/>
                    <a:lstStyle/>
                    <a:p>
                      <a:pPr marL="0" marR="0">
                        <a:lnSpc>
                          <a:spcPts val="1200"/>
                        </a:lnSpc>
                        <a:spcBef>
                          <a:spcPts val="0"/>
                        </a:spcBef>
                        <a:spcAft>
                          <a:spcPts val="0"/>
                        </a:spcAft>
                      </a:pPr>
                      <a:endParaRPr lang="en-US" sz="2000" b="1" i="1" dirty="0">
                        <a:solidFill>
                          <a:srgbClr val="000000"/>
                        </a:solidFill>
                        <a:latin typeface="+mn-lt"/>
                        <a:ea typeface="Calibri"/>
                        <a:cs typeface="Arial"/>
                      </a:endParaRPr>
                    </a:p>
                    <a:p>
                      <a:pPr marL="0" marR="0">
                        <a:lnSpc>
                          <a:spcPts val="1200"/>
                        </a:lnSpc>
                        <a:spcBef>
                          <a:spcPts val="0"/>
                        </a:spcBef>
                        <a:spcAft>
                          <a:spcPts val="0"/>
                        </a:spcAft>
                      </a:pPr>
                      <a:r>
                        <a:rPr lang="sq-AL" sz="2000" b="1" i="1" dirty="0">
                          <a:solidFill>
                            <a:srgbClr val="000000"/>
                          </a:solidFill>
                          <a:latin typeface="+mn-lt"/>
                          <a:ea typeface="Calibri"/>
                          <a:cs typeface="Arial"/>
                        </a:rPr>
                        <a:t>VLERË TË MADHE</a:t>
                      </a:r>
                      <a:endParaRPr lang="en-US" sz="2000" dirty="0">
                        <a:latin typeface="+mn-lt"/>
                        <a:ea typeface="Calibri"/>
                        <a:cs typeface="Times New Roman"/>
                      </a:endParaRPr>
                    </a:p>
                  </a:txBody>
                  <a:tcPr marL="68580" marR="68580" marT="0" marB="0"/>
                </a:tc>
                <a:tc>
                  <a:txBody>
                    <a:bodyPr/>
                    <a:lstStyle/>
                    <a:p>
                      <a:pPr marL="0" marR="0" algn="ctr">
                        <a:lnSpc>
                          <a:spcPts val="1200"/>
                        </a:lnSpc>
                        <a:spcBef>
                          <a:spcPts val="0"/>
                        </a:spcBef>
                        <a:spcAft>
                          <a:spcPts val="0"/>
                        </a:spcAft>
                      </a:pPr>
                      <a:endParaRPr lang="en-US" sz="2000" dirty="0">
                        <a:latin typeface="+mn-lt"/>
                        <a:ea typeface="Calibri"/>
                        <a:cs typeface="Arial"/>
                      </a:endParaRPr>
                    </a:p>
                    <a:p>
                      <a:pPr marL="0" marR="0" algn="ctr">
                        <a:lnSpc>
                          <a:spcPts val="1200"/>
                        </a:lnSpc>
                        <a:spcBef>
                          <a:spcPts val="0"/>
                        </a:spcBef>
                        <a:spcAft>
                          <a:spcPts val="0"/>
                        </a:spcAft>
                      </a:pPr>
                      <a:r>
                        <a:rPr lang="en-US" sz="2000" dirty="0">
                          <a:latin typeface="+mn-lt"/>
                          <a:ea typeface="Calibri"/>
                          <a:cs typeface="Arial"/>
                        </a:rPr>
                        <a:t>≥ 125,000 €</a:t>
                      </a:r>
                      <a:endParaRPr lang="en-US" sz="2000" dirty="0">
                        <a:latin typeface="+mn-lt"/>
                        <a:ea typeface="Calibri"/>
                        <a:cs typeface="Times New Roman"/>
                      </a:endParaRPr>
                    </a:p>
                  </a:txBody>
                  <a:tcPr marL="68580" marR="68580" marT="0" marB="0"/>
                </a:tc>
                <a:tc>
                  <a:txBody>
                    <a:bodyPr/>
                    <a:lstStyle/>
                    <a:p>
                      <a:pPr marL="0" marR="0" algn="ctr">
                        <a:lnSpc>
                          <a:spcPts val="1200"/>
                        </a:lnSpc>
                        <a:spcBef>
                          <a:spcPts val="0"/>
                        </a:spcBef>
                        <a:spcAft>
                          <a:spcPts val="0"/>
                        </a:spcAft>
                      </a:pPr>
                      <a:endParaRPr lang="en-US" sz="2000" dirty="0">
                        <a:latin typeface="+mn-lt"/>
                        <a:ea typeface="Calibri"/>
                        <a:cs typeface="Arial"/>
                      </a:endParaRPr>
                    </a:p>
                    <a:p>
                      <a:pPr marL="0" marR="0" algn="ctr">
                        <a:lnSpc>
                          <a:spcPts val="1200"/>
                        </a:lnSpc>
                        <a:spcBef>
                          <a:spcPts val="0"/>
                        </a:spcBef>
                        <a:spcAft>
                          <a:spcPts val="0"/>
                        </a:spcAft>
                      </a:pPr>
                      <a:r>
                        <a:rPr lang="en-US" sz="2000" dirty="0">
                          <a:latin typeface="+mn-lt"/>
                          <a:ea typeface="Calibri"/>
                          <a:cs typeface="Arial"/>
                        </a:rPr>
                        <a:t>≥ 500,000 €</a:t>
                      </a:r>
                      <a:endParaRPr lang="en-US" sz="2000" dirty="0">
                        <a:latin typeface="+mn-lt"/>
                        <a:ea typeface="Calibri"/>
                        <a:cs typeface="Times New Roman"/>
                      </a:endParaRPr>
                    </a:p>
                  </a:txBody>
                  <a:tcPr marL="68580" marR="68580" marT="0" marB="0"/>
                </a:tc>
                <a:extLst>
                  <a:ext uri="{0D108BD9-81ED-4DB2-BD59-A6C34878D82A}">
                    <a16:rowId xmlns:a16="http://schemas.microsoft.com/office/drawing/2014/main" val="10001"/>
                  </a:ext>
                </a:extLst>
              </a:tr>
              <a:tr h="515080">
                <a:tc>
                  <a:txBody>
                    <a:bodyPr/>
                    <a:lstStyle/>
                    <a:p>
                      <a:pPr marL="0" marR="0">
                        <a:lnSpc>
                          <a:spcPts val="1200"/>
                        </a:lnSpc>
                        <a:spcBef>
                          <a:spcPts val="0"/>
                        </a:spcBef>
                        <a:spcAft>
                          <a:spcPts val="0"/>
                        </a:spcAft>
                      </a:pPr>
                      <a:endParaRPr lang="en-US" sz="2000" b="1" i="1" dirty="0">
                        <a:solidFill>
                          <a:srgbClr val="000000"/>
                        </a:solidFill>
                        <a:latin typeface="+mn-lt"/>
                        <a:ea typeface="Calibri"/>
                        <a:cs typeface="Arial"/>
                      </a:endParaRPr>
                    </a:p>
                    <a:p>
                      <a:pPr marL="0" marR="0">
                        <a:lnSpc>
                          <a:spcPts val="1200"/>
                        </a:lnSpc>
                        <a:spcBef>
                          <a:spcPts val="0"/>
                        </a:spcBef>
                        <a:spcAft>
                          <a:spcPts val="0"/>
                        </a:spcAft>
                      </a:pPr>
                      <a:r>
                        <a:rPr lang="sq-AL" sz="2000" b="1" i="1" dirty="0">
                          <a:solidFill>
                            <a:srgbClr val="000000"/>
                          </a:solidFill>
                          <a:latin typeface="+mn-lt"/>
                          <a:ea typeface="Calibri"/>
                          <a:cs typeface="Arial"/>
                        </a:rPr>
                        <a:t>VLERË TË MESME</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600"/>
                        </a:spcBef>
                        <a:spcAft>
                          <a:spcPts val="600"/>
                        </a:spcAft>
                      </a:pPr>
                      <a:r>
                        <a:rPr lang="en-GB" sz="2000" dirty="0">
                          <a:latin typeface="+mn-lt"/>
                          <a:ea typeface="Calibri"/>
                          <a:cs typeface="Arial"/>
                        </a:rPr>
                        <a:t>&lt; 125,000 € </a:t>
                      </a:r>
                      <a:r>
                        <a:rPr lang="en-US" sz="2000" dirty="0">
                          <a:latin typeface="+mn-lt"/>
                          <a:ea typeface="Calibri"/>
                          <a:cs typeface="Arial"/>
                        </a:rPr>
                        <a:t>≥ 10,000 €</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600"/>
                        </a:spcBef>
                        <a:spcAft>
                          <a:spcPts val="600"/>
                        </a:spcAft>
                      </a:pPr>
                      <a:r>
                        <a:rPr lang="en-GB" sz="2000" dirty="0">
                          <a:latin typeface="+mn-lt"/>
                          <a:ea typeface="Calibri"/>
                          <a:cs typeface="Arial"/>
                        </a:rPr>
                        <a:t>&lt; 500,000 € </a:t>
                      </a:r>
                      <a:r>
                        <a:rPr lang="en-US" sz="2000" dirty="0">
                          <a:latin typeface="+mn-lt"/>
                          <a:ea typeface="Calibri"/>
                          <a:cs typeface="Arial"/>
                        </a:rPr>
                        <a:t>≥ 10,000 €</a:t>
                      </a:r>
                      <a:endParaRPr lang="en-US" sz="2000" dirty="0">
                        <a:latin typeface="+mn-lt"/>
                        <a:ea typeface="Calibri"/>
                        <a:cs typeface="Times New Roman"/>
                      </a:endParaRPr>
                    </a:p>
                  </a:txBody>
                  <a:tcPr marL="68580" marR="68580" marT="0" marB="0"/>
                </a:tc>
                <a:extLst>
                  <a:ext uri="{0D108BD9-81ED-4DB2-BD59-A6C34878D82A}">
                    <a16:rowId xmlns:a16="http://schemas.microsoft.com/office/drawing/2014/main" val="10002"/>
                  </a:ext>
                </a:extLst>
              </a:tr>
              <a:tr h="429234">
                <a:tc>
                  <a:txBody>
                    <a:bodyPr/>
                    <a:lstStyle/>
                    <a:p>
                      <a:pPr marL="0" marR="0">
                        <a:lnSpc>
                          <a:spcPts val="1200"/>
                        </a:lnSpc>
                        <a:spcBef>
                          <a:spcPts val="0"/>
                        </a:spcBef>
                        <a:spcAft>
                          <a:spcPts val="0"/>
                        </a:spcAft>
                      </a:pPr>
                      <a:endParaRPr lang="en-US" sz="2000" b="1" i="1" dirty="0">
                        <a:solidFill>
                          <a:srgbClr val="000000"/>
                        </a:solidFill>
                        <a:latin typeface="+mn-lt"/>
                        <a:ea typeface="Calibri"/>
                        <a:cs typeface="Arial"/>
                      </a:endParaRPr>
                    </a:p>
                    <a:p>
                      <a:pPr marL="0" marR="0">
                        <a:lnSpc>
                          <a:spcPts val="1200"/>
                        </a:lnSpc>
                        <a:spcBef>
                          <a:spcPts val="0"/>
                        </a:spcBef>
                        <a:spcAft>
                          <a:spcPts val="0"/>
                        </a:spcAft>
                      </a:pPr>
                      <a:r>
                        <a:rPr lang="sq-AL" sz="2000" b="1" i="1" dirty="0">
                          <a:solidFill>
                            <a:srgbClr val="000000"/>
                          </a:solidFill>
                          <a:latin typeface="+mn-lt"/>
                          <a:ea typeface="Calibri"/>
                          <a:cs typeface="Arial"/>
                        </a:rPr>
                        <a:t>VLERË TË VOGËL</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600"/>
                        </a:spcBef>
                        <a:spcAft>
                          <a:spcPts val="600"/>
                        </a:spcAft>
                      </a:pPr>
                      <a:r>
                        <a:rPr lang="en-GB" sz="2000" dirty="0">
                          <a:latin typeface="+mn-lt"/>
                          <a:ea typeface="Calibri"/>
                          <a:cs typeface="Arial"/>
                        </a:rPr>
                        <a:t>&lt; 10,000 € </a:t>
                      </a:r>
                      <a:r>
                        <a:rPr lang="en-US" sz="2000" dirty="0">
                          <a:latin typeface="+mn-lt"/>
                          <a:ea typeface="Calibri"/>
                          <a:cs typeface="Arial"/>
                        </a:rPr>
                        <a:t>≥ 1,000 €</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600"/>
                        </a:spcBef>
                        <a:spcAft>
                          <a:spcPts val="600"/>
                        </a:spcAft>
                      </a:pPr>
                      <a:r>
                        <a:rPr lang="en-GB" sz="2000" dirty="0">
                          <a:latin typeface="+mn-lt"/>
                          <a:ea typeface="Calibri"/>
                          <a:cs typeface="Arial"/>
                        </a:rPr>
                        <a:t>&lt; 10,000 € </a:t>
                      </a:r>
                      <a:r>
                        <a:rPr lang="en-US" sz="2000" dirty="0">
                          <a:latin typeface="+mn-lt"/>
                          <a:ea typeface="Calibri"/>
                          <a:cs typeface="Arial"/>
                        </a:rPr>
                        <a:t>≥ 1,000 €</a:t>
                      </a:r>
                      <a:endParaRPr lang="en-US" sz="2000" dirty="0">
                        <a:latin typeface="+mn-lt"/>
                        <a:ea typeface="Calibri"/>
                        <a:cs typeface="Times New Roman"/>
                      </a:endParaRPr>
                    </a:p>
                  </a:txBody>
                  <a:tcPr marL="68580" marR="68580" marT="0" marB="0"/>
                </a:tc>
                <a:extLst>
                  <a:ext uri="{0D108BD9-81ED-4DB2-BD59-A6C34878D82A}">
                    <a16:rowId xmlns:a16="http://schemas.microsoft.com/office/drawing/2014/main" val="10003"/>
                  </a:ext>
                </a:extLst>
              </a:tr>
              <a:tr h="349787">
                <a:tc>
                  <a:txBody>
                    <a:bodyPr/>
                    <a:lstStyle/>
                    <a:p>
                      <a:pPr marL="0" marR="0">
                        <a:lnSpc>
                          <a:spcPts val="1200"/>
                        </a:lnSpc>
                        <a:spcBef>
                          <a:spcPts val="0"/>
                        </a:spcBef>
                        <a:spcAft>
                          <a:spcPts val="0"/>
                        </a:spcAft>
                      </a:pPr>
                      <a:endParaRPr lang="en-US" sz="2000" b="1" i="1" dirty="0">
                        <a:solidFill>
                          <a:srgbClr val="000000"/>
                        </a:solidFill>
                        <a:latin typeface="+mn-lt"/>
                        <a:ea typeface="Calibri"/>
                        <a:cs typeface="Arial"/>
                      </a:endParaRPr>
                    </a:p>
                    <a:p>
                      <a:pPr marL="0" marR="0">
                        <a:lnSpc>
                          <a:spcPts val="1200"/>
                        </a:lnSpc>
                        <a:spcBef>
                          <a:spcPts val="0"/>
                        </a:spcBef>
                        <a:spcAft>
                          <a:spcPts val="0"/>
                        </a:spcAft>
                      </a:pPr>
                      <a:r>
                        <a:rPr lang="sq-AL" sz="2000" b="1" i="1" dirty="0">
                          <a:solidFill>
                            <a:srgbClr val="000000"/>
                          </a:solidFill>
                          <a:latin typeface="+mn-lt"/>
                          <a:ea typeface="Calibri"/>
                          <a:cs typeface="Arial"/>
                        </a:rPr>
                        <a:t>VLERË MINIMALE</a:t>
                      </a:r>
                      <a:endParaRPr lang="en-US" sz="2000" dirty="0">
                        <a:latin typeface="+mn-lt"/>
                        <a:ea typeface="Calibri"/>
                        <a:cs typeface="Times New Roman"/>
                      </a:endParaRPr>
                    </a:p>
                  </a:txBody>
                  <a:tcPr marL="68580" marR="68580" marT="0" marB="0"/>
                </a:tc>
                <a:tc>
                  <a:txBody>
                    <a:bodyPr/>
                    <a:lstStyle/>
                    <a:p>
                      <a:pPr marL="0" marR="0" algn="ctr">
                        <a:lnSpc>
                          <a:spcPts val="1200"/>
                        </a:lnSpc>
                        <a:spcBef>
                          <a:spcPts val="0"/>
                        </a:spcBef>
                        <a:spcAft>
                          <a:spcPts val="0"/>
                        </a:spcAft>
                      </a:pPr>
                      <a:r>
                        <a:rPr lang="en-US" sz="2000" dirty="0">
                          <a:latin typeface="+mn-lt"/>
                          <a:ea typeface="Calibri"/>
                          <a:cs typeface="Arial"/>
                        </a:rPr>
                        <a:t>&lt; 1,000 €</a:t>
                      </a:r>
                      <a:endParaRPr lang="en-US" sz="2000" dirty="0">
                        <a:latin typeface="+mn-lt"/>
                        <a:ea typeface="Calibri"/>
                        <a:cs typeface="Times New Roman"/>
                      </a:endParaRPr>
                    </a:p>
                  </a:txBody>
                  <a:tcPr marL="68580" marR="68580" marT="0" marB="0"/>
                </a:tc>
                <a:tc>
                  <a:txBody>
                    <a:bodyPr/>
                    <a:lstStyle/>
                    <a:p>
                      <a:pPr marL="0" marR="0" algn="ctr">
                        <a:lnSpc>
                          <a:spcPts val="1200"/>
                        </a:lnSpc>
                        <a:spcBef>
                          <a:spcPts val="0"/>
                        </a:spcBef>
                        <a:spcAft>
                          <a:spcPts val="0"/>
                        </a:spcAft>
                      </a:pPr>
                      <a:r>
                        <a:rPr lang="en-US" sz="2000" dirty="0">
                          <a:latin typeface="+mn-lt"/>
                          <a:ea typeface="Calibri"/>
                          <a:cs typeface="Arial"/>
                        </a:rPr>
                        <a:t>&lt; 1,000 €</a:t>
                      </a:r>
                      <a:endParaRPr lang="en-US" sz="2000" dirty="0">
                        <a:latin typeface="+mn-lt"/>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graphicFrame>
        <p:nvGraphicFramePr>
          <p:cNvPr id="5" name="Table 4"/>
          <p:cNvGraphicFramePr>
            <a:graphicFrameLocks noGrp="1"/>
          </p:cNvGraphicFramePr>
          <p:nvPr>
            <p:extLst/>
          </p:nvPr>
        </p:nvGraphicFramePr>
        <p:xfrm>
          <a:off x="152400" y="3708157"/>
          <a:ext cx="8534400" cy="2915817"/>
        </p:xfrm>
        <a:graphic>
          <a:graphicData uri="http://schemas.openxmlformats.org/drawingml/2006/table">
            <a:tbl>
              <a:tblPr firstRow="1" bandRow="1">
                <a:tableStyleId>{5C22544A-7EE6-4342-B048-85BDC9FD1C3A}</a:tableStyleId>
              </a:tblPr>
              <a:tblGrid>
                <a:gridCol w="1810327">
                  <a:extLst>
                    <a:ext uri="{9D8B030D-6E8A-4147-A177-3AD203B41FA5}">
                      <a16:colId xmlns:a16="http://schemas.microsoft.com/office/drawing/2014/main" val="20000"/>
                    </a:ext>
                  </a:extLst>
                </a:gridCol>
                <a:gridCol w="1551710">
                  <a:extLst>
                    <a:ext uri="{9D8B030D-6E8A-4147-A177-3AD203B41FA5}">
                      <a16:colId xmlns:a16="http://schemas.microsoft.com/office/drawing/2014/main" val="20001"/>
                    </a:ext>
                  </a:extLst>
                </a:gridCol>
                <a:gridCol w="5172363">
                  <a:extLst>
                    <a:ext uri="{9D8B030D-6E8A-4147-A177-3AD203B41FA5}">
                      <a16:colId xmlns:a16="http://schemas.microsoft.com/office/drawing/2014/main" val="20002"/>
                    </a:ext>
                  </a:extLst>
                </a:gridCol>
              </a:tblGrid>
              <a:tr h="507897">
                <a:tc>
                  <a:txBody>
                    <a:bodyPr/>
                    <a:lstStyle/>
                    <a:p>
                      <a:endParaRPr lang="en-US" sz="2000" dirty="0">
                        <a:latin typeface="+mn-lt"/>
                      </a:endParaRPr>
                    </a:p>
                  </a:txBody>
                  <a:tcPr/>
                </a:tc>
                <a:tc>
                  <a:txBody>
                    <a:bodyPr/>
                    <a:lstStyle/>
                    <a:p>
                      <a:pPr marL="0" marR="0" algn="ctr">
                        <a:lnSpc>
                          <a:spcPct val="115000"/>
                        </a:lnSpc>
                        <a:spcBef>
                          <a:spcPts val="1200"/>
                        </a:spcBef>
                        <a:spcAft>
                          <a:spcPts val="0"/>
                        </a:spcAft>
                      </a:pPr>
                      <a:r>
                        <a:rPr lang="sq-AL" sz="2000" b="1" i="1" dirty="0">
                          <a:latin typeface="+mn-lt"/>
                          <a:ea typeface="Times New Roman"/>
                          <a:cs typeface="Arial"/>
                        </a:rPr>
                        <a:t>E hapur</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1200"/>
                        </a:spcBef>
                        <a:spcAft>
                          <a:spcPts val="0"/>
                        </a:spcAft>
                      </a:pPr>
                      <a:r>
                        <a:rPr lang="sq-AL" sz="2000" b="1" i="1" dirty="0">
                          <a:solidFill>
                            <a:schemeClr val="bg1"/>
                          </a:solidFill>
                          <a:latin typeface="+mn-lt"/>
                          <a:ea typeface="Times New Roman"/>
                          <a:cs typeface="Arial"/>
                        </a:rPr>
                        <a:t>E kufizuar &amp; konkurruese me negociata </a:t>
                      </a:r>
                      <a:endParaRPr lang="en-US" sz="2000" dirty="0">
                        <a:solidFill>
                          <a:schemeClr val="bg1"/>
                        </a:solidFill>
                        <a:latin typeface="+mn-lt"/>
                        <a:ea typeface="Calibri"/>
                        <a:cs typeface="Times New Roman"/>
                      </a:endParaRPr>
                    </a:p>
                  </a:txBody>
                  <a:tcPr marL="68580" marR="68580" marT="0" marB="0"/>
                </a:tc>
                <a:extLst>
                  <a:ext uri="{0D108BD9-81ED-4DB2-BD59-A6C34878D82A}">
                    <a16:rowId xmlns:a16="http://schemas.microsoft.com/office/drawing/2014/main" val="10000"/>
                  </a:ext>
                </a:extLst>
              </a:tr>
              <a:tr h="838792">
                <a:tc>
                  <a:txBody>
                    <a:bodyPr/>
                    <a:lstStyle/>
                    <a:p>
                      <a:pPr marL="0" marR="0" algn="just">
                        <a:lnSpc>
                          <a:spcPct val="115000"/>
                        </a:lnSpc>
                        <a:spcBef>
                          <a:spcPts val="1200"/>
                        </a:spcBef>
                        <a:spcAft>
                          <a:spcPts val="0"/>
                        </a:spcAft>
                      </a:pPr>
                      <a:r>
                        <a:rPr lang="sq-AL" sz="2000" i="1" dirty="0">
                          <a:latin typeface="+mn-lt"/>
                          <a:ea typeface="Times New Roman"/>
                          <a:cs typeface="Arial"/>
                        </a:rPr>
                        <a:t>Vlera e madhe</a:t>
                      </a:r>
                      <a:endParaRPr lang="en-US" sz="2000" dirty="0">
                        <a:latin typeface="+mn-lt"/>
                        <a:ea typeface="Calibri"/>
                        <a:cs typeface="Times New Roman"/>
                      </a:endParaRPr>
                    </a:p>
                  </a:txBody>
                  <a:tcPr marL="68580" marR="68580" marT="0" marB="0"/>
                </a:tc>
                <a:tc>
                  <a:txBody>
                    <a:bodyPr/>
                    <a:lstStyle/>
                    <a:p>
                      <a:pPr marL="0" marR="0" algn="just">
                        <a:lnSpc>
                          <a:spcPct val="115000"/>
                        </a:lnSpc>
                        <a:spcBef>
                          <a:spcPts val="1200"/>
                        </a:spcBef>
                        <a:spcAft>
                          <a:spcPts val="0"/>
                        </a:spcAft>
                      </a:pPr>
                      <a:r>
                        <a:rPr lang="sq-AL" sz="2000" b="1" i="1" dirty="0">
                          <a:latin typeface="+mn-lt"/>
                          <a:ea typeface="Times New Roman"/>
                          <a:cs typeface="Arial"/>
                        </a:rPr>
                        <a:t>40 dite</a:t>
                      </a:r>
                      <a:endParaRPr lang="en-US" sz="2000" dirty="0">
                        <a:latin typeface="+mn-lt"/>
                        <a:ea typeface="Calibri"/>
                        <a:cs typeface="Times New Roman"/>
                      </a:endParaRPr>
                    </a:p>
                  </a:txBody>
                  <a:tcPr marL="68580" marR="68580" marT="0" marB="0"/>
                </a:tc>
                <a:tc>
                  <a:txBody>
                    <a:bodyPr/>
                    <a:lstStyle/>
                    <a:p>
                      <a:pPr marL="0" marR="0" algn="just">
                        <a:lnSpc>
                          <a:spcPct val="115000"/>
                        </a:lnSpc>
                        <a:spcBef>
                          <a:spcPts val="1200"/>
                        </a:spcBef>
                        <a:spcAft>
                          <a:spcPts val="0"/>
                        </a:spcAft>
                      </a:pPr>
                      <a:r>
                        <a:rPr lang="sq-AL" sz="2000" b="1" i="1" dirty="0">
                          <a:solidFill>
                            <a:srgbClr val="000000"/>
                          </a:solidFill>
                          <a:latin typeface="+mn-lt"/>
                          <a:ea typeface="Times New Roman"/>
                          <a:cs typeface="Arial"/>
                        </a:rPr>
                        <a:t>20 ditë</a:t>
                      </a:r>
                      <a:r>
                        <a:rPr lang="sq-AL" sz="2000" i="1" dirty="0">
                          <a:solidFill>
                            <a:srgbClr val="000000"/>
                          </a:solidFill>
                          <a:latin typeface="+mn-lt"/>
                          <a:ea typeface="Times New Roman"/>
                          <a:cs typeface="Arial"/>
                        </a:rPr>
                        <a:t> pranimi i kërkesave</a:t>
                      </a:r>
                      <a:endParaRPr lang="en-US" sz="2000" dirty="0">
                        <a:latin typeface="+mn-lt"/>
                        <a:ea typeface="Calibri"/>
                        <a:cs typeface="Times New Roman"/>
                      </a:endParaRPr>
                    </a:p>
                    <a:p>
                      <a:pPr marL="0" marR="0" algn="just">
                        <a:lnSpc>
                          <a:spcPct val="115000"/>
                        </a:lnSpc>
                        <a:spcBef>
                          <a:spcPts val="1200"/>
                        </a:spcBef>
                        <a:spcAft>
                          <a:spcPts val="0"/>
                        </a:spcAft>
                      </a:pPr>
                      <a:r>
                        <a:rPr lang="sq-AL" sz="2000" b="1" i="1" dirty="0">
                          <a:solidFill>
                            <a:srgbClr val="000000"/>
                          </a:solidFill>
                          <a:latin typeface="+mn-lt"/>
                          <a:ea typeface="Times New Roman"/>
                          <a:cs typeface="Arial"/>
                        </a:rPr>
                        <a:t>40 ditë</a:t>
                      </a:r>
                      <a:r>
                        <a:rPr lang="sq-AL" sz="2000" i="1" dirty="0">
                          <a:solidFill>
                            <a:srgbClr val="000000"/>
                          </a:solidFill>
                          <a:latin typeface="+mn-lt"/>
                          <a:ea typeface="Times New Roman"/>
                          <a:cs typeface="Arial"/>
                        </a:rPr>
                        <a:t> pranimi i tenderëve</a:t>
                      </a:r>
                      <a:endParaRPr lang="en-US" sz="2000" dirty="0">
                        <a:latin typeface="+mn-lt"/>
                        <a:ea typeface="Calibri"/>
                        <a:cs typeface="Times New Roman"/>
                      </a:endParaRPr>
                    </a:p>
                  </a:txBody>
                  <a:tcPr marL="68580" marR="68580" marT="0" marB="0"/>
                </a:tc>
                <a:extLst>
                  <a:ext uri="{0D108BD9-81ED-4DB2-BD59-A6C34878D82A}">
                    <a16:rowId xmlns:a16="http://schemas.microsoft.com/office/drawing/2014/main" val="10001"/>
                  </a:ext>
                </a:extLst>
              </a:tr>
              <a:tr h="838792">
                <a:tc>
                  <a:txBody>
                    <a:bodyPr/>
                    <a:lstStyle/>
                    <a:p>
                      <a:pPr marL="0" marR="0" algn="just">
                        <a:lnSpc>
                          <a:spcPct val="115000"/>
                        </a:lnSpc>
                        <a:spcBef>
                          <a:spcPts val="1200"/>
                        </a:spcBef>
                        <a:spcAft>
                          <a:spcPts val="0"/>
                        </a:spcAft>
                      </a:pPr>
                      <a:r>
                        <a:rPr lang="sq-AL" sz="2000" i="1">
                          <a:latin typeface="+mn-lt"/>
                          <a:ea typeface="Times New Roman"/>
                          <a:cs typeface="Arial"/>
                        </a:rPr>
                        <a:t>Vlera e mesme</a:t>
                      </a:r>
                      <a:endParaRPr lang="en-US" sz="2000">
                        <a:latin typeface="+mn-lt"/>
                        <a:ea typeface="Calibri"/>
                        <a:cs typeface="Times New Roman"/>
                      </a:endParaRPr>
                    </a:p>
                  </a:txBody>
                  <a:tcPr marL="68580" marR="68580" marT="0" marB="0"/>
                </a:tc>
                <a:tc>
                  <a:txBody>
                    <a:bodyPr/>
                    <a:lstStyle/>
                    <a:p>
                      <a:pPr marL="0" marR="0" algn="just">
                        <a:lnSpc>
                          <a:spcPct val="115000"/>
                        </a:lnSpc>
                        <a:spcBef>
                          <a:spcPts val="1200"/>
                        </a:spcBef>
                        <a:spcAft>
                          <a:spcPts val="0"/>
                        </a:spcAft>
                      </a:pPr>
                      <a:r>
                        <a:rPr lang="sq-AL" sz="2000" b="1" i="1" dirty="0">
                          <a:latin typeface="+mn-lt"/>
                          <a:ea typeface="Times New Roman"/>
                          <a:cs typeface="Arial"/>
                        </a:rPr>
                        <a:t>20 dite</a:t>
                      </a:r>
                      <a:endParaRPr lang="en-US" sz="2000" dirty="0">
                        <a:latin typeface="+mn-lt"/>
                        <a:ea typeface="Calibri"/>
                        <a:cs typeface="Times New Roman"/>
                      </a:endParaRPr>
                    </a:p>
                  </a:txBody>
                  <a:tcPr marL="68580" marR="68580" marT="0" marB="0"/>
                </a:tc>
                <a:tc>
                  <a:txBody>
                    <a:bodyPr/>
                    <a:lstStyle/>
                    <a:p>
                      <a:pPr marL="0" marR="0" algn="just">
                        <a:lnSpc>
                          <a:spcPct val="115000"/>
                        </a:lnSpc>
                        <a:spcBef>
                          <a:spcPts val="1200"/>
                        </a:spcBef>
                        <a:spcAft>
                          <a:spcPts val="0"/>
                        </a:spcAft>
                      </a:pPr>
                      <a:r>
                        <a:rPr lang="sq-AL" sz="2000" b="1" i="1" dirty="0">
                          <a:solidFill>
                            <a:srgbClr val="000000"/>
                          </a:solidFill>
                          <a:latin typeface="+mn-lt"/>
                          <a:ea typeface="Times New Roman"/>
                          <a:cs typeface="Arial"/>
                        </a:rPr>
                        <a:t>15 ditë</a:t>
                      </a:r>
                      <a:r>
                        <a:rPr lang="sq-AL" sz="2000" i="1" dirty="0">
                          <a:solidFill>
                            <a:srgbClr val="000000"/>
                          </a:solidFill>
                          <a:latin typeface="+mn-lt"/>
                          <a:ea typeface="Times New Roman"/>
                          <a:cs typeface="Arial"/>
                        </a:rPr>
                        <a:t> pranimi i kërkesave</a:t>
                      </a:r>
                      <a:endParaRPr lang="en-US" sz="2000" dirty="0">
                        <a:latin typeface="+mn-lt"/>
                        <a:ea typeface="Calibri"/>
                        <a:cs typeface="Times New Roman"/>
                      </a:endParaRPr>
                    </a:p>
                    <a:p>
                      <a:pPr marL="0" marR="0" algn="just">
                        <a:lnSpc>
                          <a:spcPct val="115000"/>
                        </a:lnSpc>
                        <a:spcBef>
                          <a:spcPts val="1200"/>
                        </a:spcBef>
                        <a:spcAft>
                          <a:spcPts val="0"/>
                        </a:spcAft>
                      </a:pPr>
                      <a:r>
                        <a:rPr lang="sq-AL" sz="2000" b="1" i="1" dirty="0">
                          <a:solidFill>
                            <a:srgbClr val="000000"/>
                          </a:solidFill>
                          <a:latin typeface="+mn-lt"/>
                          <a:ea typeface="Times New Roman"/>
                          <a:cs typeface="Arial"/>
                        </a:rPr>
                        <a:t>20 ditë</a:t>
                      </a:r>
                      <a:r>
                        <a:rPr lang="sq-AL" sz="2000" i="1" dirty="0">
                          <a:solidFill>
                            <a:srgbClr val="000000"/>
                          </a:solidFill>
                          <a:latin typeface="+mn-lt"/>
                          <a:ea typeface="Times New Roman"/>
                          <a:cs typeface="Arial"/>
                        </a:rPr>
                        <a:t> pranimi i tenderëve</a:t>
                      </a:r>
                      <a:endParaRPr lang="en-US" sz="2000" dirty="0">
                        <a:latin typeface="+mn-lt"/>
                        <a:ea typeface="Calibri"/>
                        <a:cs typeface="Times New Roman"/>
                      </a:endParaRPr>
                    </a:p>
                  </a:txBody>
                  <a:tcPr marL="68580" marR="68580" marT="0" marB="0"/>
                </a:tc>
                <a:extLst>
                  <a:ext uri="{0D108BD9-81ED-4DB2-BD59-A6C34878D82A}">
                    <a16:rowId xmlns:a16="http://schemas.microsoft.com/office/drawing/2014/main" val="10002"/>
                  </a:ext>
                </a:extLst>
              </a:tr>
              <a:tr h="329782">
                <a:tc>
                  <a:txBody>
                    <a:bodyPr/>
                    <a:lstStyle/>
                    <a:p>
                      <a:pPr marL="0" marR="0" algn="just">
                        <a:lnSpc>
                          <a:spcPct val="115000"/>
                        </a:lnSpc>
                        <a:spcBef>
                          <a:spcPts val="1200"/>
                        </a:spcBef>
                        <a:spcAft>
                          <a:spcPts val="0"/>
                        </a:spcAft>
                      </a:pPr>
                      <a:r>
                        <a:rPr lang="sq-AL" sz="2000" i="1">
                          <a:latin typeface="+mn-lt"/>
                          <a:ea typeface="Times New Roman"/>
                          <a:cs typeface="Arial"/>
                        </a:rPr>
                        <a:t>Vlera e ulet</a:t>
                      </a:r>
                      <a:endParaRPr lang="en-US" sz="2000">
                        <a:latin typeface="+mn-lt"/>
                        <a:ea typeface="Calibri"/>
                        <a:cs typeface="Times New Roman"/>
                      </a:endParaRPr>
                    </a:p>
                  </a:txBody>
                  <a:tcPr marL="68580" marR="68580" marT="0" marB="0"/>
                </a:tc>
                <a:tc>
                  <a:txBody>
                    <a:bodyPr/>
                    <a:lstStyle/>
                    <a:p>
                      <a:pPr marL="0" marR="0" algn="just">
                        <a:lnSpc>
                          <a:spcPct val="115000"/>
                        </a:lnSpc>
                        <a:spcBef>
                          <a:spcPts val="1200"/>
                        </a:spcBef>
                        <a:spcAft>
                          <a:spcPts val="0"/>
                        </a:spcAft>
                      </a:pPr>
                      <a:r>
                        <a:rPr lang="sq-AL" sz="2000" b="1" i="1" dirty="0">
                          <a:latin typeface="+mn-lt"/>
                          <a:ea typeface="Times New Roman"/>
                          <a:cs typeface="Arial"/>
                        </a:rPr>
                        <a:t>5 dite</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1200"/>
                        </a:spcBef>
                        <a:spcAft>
                          <a:spcPts val="0"/>
                        </a:spcAft>
                      </a:pPr>
                      <a:r>
                        <a:rPr lang="sq-AL" sz="2000" i="1" dirty="0">
                          <a:latin typeface="+mn-lt"/>
                          <a:ea typeface="Times New Roman"/>
                          <a:cs typeface="Arial"/>
                        </a:rPr>
                        <a:t>/</a:t>
                      </a:r>
                      <a:endParaRPr lang="en-US" sz="2000" dirty="0">
                        <a:latin typeface="+mn-lt"/>
                        <a:ea typeface="Calibri"/>
                        <a:cs typeface="Times New Roman"/>
                      </a:endParaRPr>
                    </a:p>
                  </a:txBody>
                  <a:tcPr marL="68580" marR="68580" marT="0" marB="0"/>
                </a:tc>
                <a:extLst>
                  <a:ext uri="{0D108BD9-81ED-4DB2-BD59-A6C34878D82A}">
                    <a16:rowId xmlns:a16="http://schemas.microsoft.com/office/drawing/2014/main" val="10003"/>
                  </a:ext>
                </a:extLst>
              </a:tr>
              <a:tr h="329782">
                <a:tc>
                  <a:txBody>
                    <a:bodyPr/>
                    <a:lstStyle/>
                    <a:p>
                      <a:pPr marL="0" marR="0" algn="just">
                        <a:lnSpc>
                          <a:spcPct val="115000"/>
                        </a:lnSpc>
                        <a:spcBef>
                          <a:spcPts val="1200"/>
                        </a:spcBef>
                        <a:spcAft>
                          <a:spcPts val="0"/>
                        </a:spcAft>
                      </a:pPr>
                      <a:r>
                        <a:rPr lang="sq-AL" sz="2000" i="1" dirty="0">
                          <a:latin typeface="+mn-lt"/>
                          <a:ea typeface="Times New Roman"/>
                          <a:cs typeface="Arial"/>
                        </a:rPr>
                        <a:t>Vlera minimale</a:t>
                      </a:r>
                      <a:endParaRPr lang="en-US" sz="2000" dirty="0">
                        <a:latin typeface="+mn-lt"/>
                        <a:ea typeface="Calibri"/>
                        <a:cs typeface="Times New Roman"/>
                      </a:endParaRPr>
                    </a:p>
                  </a:txBody>
                  <a:tcPr marL="68580" marR="68580" marT="0" marB="0"/>
                </a:tc>
                <a:tc>
                  <a:txBody>
                    <a:bodyPr/>
                    <a:lstStyle/>
                    <a:p>
                      <a:pPr marL="0" marR="0" algn="just">
                        <a:lnSpc>
                          <a:spcPct val="115000"/>
                        </a:lnSpc>
                        <a:spcBef>
                          <a:spcPts val="1200"/>
                        </a:spcBef>
                        <a:spcAft>
                          <a:spcPts val="0"/>
                        </a:spcAft>
                      </a:pPr>
                      <a:r>
                        <a:rPr lang="sq-AL" sz="2000" b="1" i="1" dirty="0">
                          <a:latin typeface="+mn-lt"/>
                          <a:ea typeface="Times New Roman"/>
                          <a:cs typeface="Arial"/>
                        </a:rPr>
                        <a:t>1 dite</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1200"/>
                        </a:spcBef>
                        <a:spcAft>
                          <a:spcPts val="0"/>
                        </a:spcAft>
                      </a:pPr>
                      <a:r>
                        <a:rPr lang="sq-AL" sz="2000" i="1" dirty="0">
                          <a:latin typeface="+mn-lt"/>
                          <a:ea typeface="Times New Roman"/>
                          <a:cs typeface="Arial"/>
                        </a:rPr>
                        <a:t>/</a:t>
                      </a:r>
                      <a:endParaRPr lang="en-US" sz="2000" dirty="0">
                        <a:latin typeface="+mn-lt"/>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
        <p:nvSpPr>
          <p:cNvPr id="2" name="Slide Number Placeholder 1"/>
          <p:cNvSpPr>
            <a:spLocks noGrp="1"/>
          </p:cNvSpPr>
          <p:nvPr>
            <p:ph type="sldNum" sz="quarter" idx="12"/>
          </p:nvPr>
        </p:nvSpPr>
        <p:spPr/>
        <p:txBody>
          <a:bodyPr/>
          <a:lstStyle/>
          <a:p>
            <a:fld id="{DCFF98CF-7F0B-4F7C-9297-12472D36FA30}" type="slidenum">
              <a:rPr lang="en-US" smtClean="0"/>
              <a:t>62</a:t>
            </a:fld>
            <a:endParaRPr lang="en-US"/>
          </a:p>
        </p:txBody>
      </p:sp>
      <p:sp>
        <p:nvSpPr>
          <p:cNvPr id="3" name="Footer Placeholder 2"/>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39254250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228600"/>
            <a:ext cx="9144000" cy="914400"/>
          </a:xfrm>
        </p:spPr>
        <p:txBody>
          <a:bodyPr>
            <a:normAutofit/>
          </a:bodyPr>
          <a:lstStyle/>
          <a:p>
            <a:r>
              <a:rPr lang="sq-AL" altLang="sq-AL" sz="2400" b="1"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            P</a:t>
            </a:r>
            <a:r>
              <a:rPr lang="en-US" altLang="sq-AL" sz="2400" b="1"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ROCEDURA E HAPUR,</a:t>
            </a:r>
            <a:r>
              <a:rPr lang="sq-AL" altLang="sq-AL" sz="2400" b="1"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 Procedura e kufizuar</a:t>
            </a:r>
            <a:r>
              <a:rPr lang="en-US" altLang="sq-AL" sz="2400" b="1"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 </a:t>
            </a:r>
          </a:p>
        </p:txBody>
      </p:sp>
      <p:sp>
        <p:nvSpPr>
          <p:cNvPr id="14339" name="Rectangle 3"/>
          <p:cNvSpPr>
            <a:spLocks noGrp="1" noChangeArrowheads="1"/>
          </p:cNvSpPr>
          <p:nvPr>
            <p:ph idx="1"/>
          </p:nvPr>
        </p:nvSpPr>
        <p:spPr>
          <a:xfrm>
            <a:off x="0" y="1371600"/>
            <a:ext cx="9144000" cy="4800600"/>
          </a:xfrm>
        </p:spPr>
        <p:txBody>
          <a:bodyPr>
            <a:normAutofit/>
          </a:bodyPr>
          <a:lstStyle/>
          <a:p>
            <a:pPr>
              <a:buFont typeface="Wingdings" panose="05000000000000000000" pitchFamily="2" charset="2"/>
              <a:buChar char="§"/>
            </a:pPr>
            <a:r>
              <a:rPr lang="sq-AL" sz="2400" b="1" dirty="0">
                <a:latin typeface="Cambria" panose="02040503050406030204" pitchFamily="18" charset="0"/>
                <a:ea typeface="Cambria" panose="02040503050406030204" pitchFamily="18" charset="0"/>
              </a:rPr>
              <a:t>Procedurë e hapur </a:t>
            </a:r>
            <a:r>
              <a:rPr lang="sq-AL" sz="2400" dirty="0">
                <a:latin typeface="Cambria" panose="02040503050406030204" pitchFamily="18" charset="0"/>
                <a:ea typeface="Cambria" panose="02040503050406030204" pitchFamily="18" charset="0"/>
              </a:rPr>
              <a:t>- procedurat e prokurimit që i lejojnë çdo operatori të interesuar ekonomik të paraqet tender.</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altLang="sq-AL" sz="2400" dirty="0">
                <a:latin typeface="Cambria" panose="02040503050406030204" pitchFamily="18" charset="0"/>
                <a:ea typeface="Cambria" panose="02040503050406030204" pitchFamily="18" charset="0"/>
                <a:cs typeface="Times New Roman" panose="02020603050405020304" pitchFamily="18" charset="0"/>
              </a:rPr>
              <a:t>Në të gjitha legjislacionet konsiderohet si procedura ose metode  me  e preferuar  që </a:t>
            </a:r>
            <a:r>
              <a:rPr lang="sq-AL" altLang="sq-AL" sz="2400" b="1" dirty="0">
                <a:latin typeface="Cambria" panose="02040503050406030204" pitchFamily="18" charset="0"/>
                <a:ea typeface="Cambria" panose="02040503050406030204" pitchFamily="18" charset="0"/>
                <a:cs typeface="Times New Roman" panose="02020603050405020304" pitchFamily="18" charset="0"/>
              </a:rPr>
              <a:t>përdoret më së shumti</a:t>
            </a:r>
            <a:r>
              <a:rPr lang="sq-AL" altLang="sq-AL" sz="2400" dirty="0">
                <a:latin typeface="Cambria" panose="02040503050406030204" pitchFamily="18" charset="0"/>
                <a:ea typeface="Cambria" panose="02040503050406030204" pitchFamily="18" charset="0"/>
                <a:cs typeface="Times New Roman" panose="02020603050405020304" pitchFamily="18" charset="0"/>
              </a:rPr>
              <a:t>.</a:t>
            </a:r>
          </a:p>
          <a:p>
            <a:pPr>
              <a:buFont typeface="Wingdings" panose="05000000000000000000" pitchFamily="2" charset="2"/>
              <a:buChar char="§"/>
            </a:pPr>
            <a:r>
              <a:rPr lang="sq-AL" altLang="sq-AL" sz="2400" dirty="0">
                <a:latin typeface="Cambria" panose="02040503050406030204" pitchFamily="18" charset="0"/>
                <a:ea typeface="Cambria" panose="02040503050406030204" pitchFamily="18" charset="0"/>
                <a:cs typeface="Times New Roman" panose="02020603050405020304" pitchFamily="18" charset="0"/>
              </a:rPr>
              <a:t>Transparence  Maksimale,</a:t>
            </a:r>
            <a:r>
              <a:rPr lang="en-US" altLang="sq-AL" sz="2400" dirty="0">
                <a:latin typeface="Cambria" panose="02040503050406030204" pitchFamily="18" charset="0"/>
                <a:ea typeface="Cambria" panose="02040503050406030204" pitchFamily="18" charset="0"/>
                <a:cs typeface="Times New Roman" panose="02020603050405020304" pitchFamily="18" charset="0"/>
              </a:rPr>
              <a:t> </a:t>
            </a:r>
            <a:r>
              <a:rPr lang="sq-AL" altLang="sq-AL" sz="2400" dirty="0">
                <a:latin typeface="Cambria" panose="02040503050406030204" pitchFamily="18" charset="0"/>
                <a:ea typeface="Cambria" panose="02040503050406030204" pitchFamily="18" charset="0"/>
                <a:cs typeface="Times New Roman" panose="02020603050405020304" pitchFamily="18" charset="0"/>
              </a:rPr>
              <a:t>Trajtimi </a:t>
            </a:r>
            <a:r>
              <a:rPr lang="en-US" altLang="sq-AL" sz="2400" dirty="0" err="1">
                <a:latin typeface="Cambria" panose="02040503050406030204" pitchFamily="18" charset="0"/>
                <a:ea typeface="Cambria" panose="02040503050406030204" pitchFamily="18" charset="0"/>
                <a:cs typeface="Times New Roman" panose="02020603050405020304" pitchFamily="18" charset="0"/>
              </a:rPr>
              <a:t>i</a:t>
            </a:r>
            <a:r>
              <a:rPr lang="sq-AL" altLang="sq-AL" sz="2400" dirty="0">
                <a:latin typeface="Cambria" panose="02040503050406030204" pitchFamily="18" charset="0"/>
                <a:ea typeface="Cambria" panose="02040503050406030204" pitchFamily="18" charset="0"/>
                <a:cs typeface="Times New Roman" panose="02020603050405020304" pitchFamily="18" charset="0"/>
              </a:rPr>
              <a:t> barabart</a:t>
            </a:r>
            <a:r>
              <a:rPr lang="en-US" altLang="sq-AL" sz="2400" dirty="0">
                <a:latin typeface="Cambria" panose="02040503050406030204" pitchFamily="18" charset="0"/>
                <a:ea typeface="Cambria" panose="02040503050406030204" pitchFamily="18" charset="0"/>
                <a:cs typeface="Times New Roman" panose="02020603050405020304" pitchFamily="18" charset="0"/>
              </a:rPr>
              <a:t>ë</a:t>
            </a:r>
            <a:r>
              <a:rPr lang="sq-AL" altLang="sq-AL" sz="2400" dirty="0">
                <a:latin typeface="Cambria" panose="02040503050406030204" pitchFamily="18" charset="0"/>
                <a:ea typeface="Cambria" panose="02040503050406030204" pitchFamily="18" charset="0"/>
                <a:cs typeface="Times New Roman" panose="02020603050405020304" pitchFamily="18" charset="0"/>
              </a:rPr>
              <a:t>, Konkurrenca e lart</a:t>
            </a:r>
            <a:r>
              <a:rPr lang="en-US" altLang="sq-AL" sz="2400" dirty="0">
                <a:latin typeface="Cambria" panose="02040503050406030204" pitchFamily="18" charset="0"/>
                <a:ea typeface="Cambria" panose="02040503050406030204" pitchFamily="18" charset="0"/>
                <a:cs typeface="Times New Roman" panose="02020603050405020304" pitchFamily="18" charset="0"/>
              </a:rPr>
              <a:t>ë</a:t>
            </a:r>
            <a:r>
              <a:rPr lang="sq-AL" altLang="sq-AL" sz="2400" dirty="0">
                <a:latin typeface="Cambria" panose="02040503050406030204" pitchFamily="18" charset="0"/>
                <a:ea typeface="Cambria" panose="02040503050406030204" pitchFamily="18" charset="0"/>
                <a:cs typeface="Times New Roman" panose="02020603050405020304" pitchFamily="18" charset="0"/>
              </a:rPr>
              <a:t>, Jo- diskrimini,Jo – favorizimi.</a:t>
            </a:r>
          </a:p>
          <a:p>
            <a:pPr marL="182563" indent="0">
              <a:buNone/>
            </a:pPr>
            <a:r>
              <a:rPr lang="sq-AL" altLang="sq-AL" sz="2400" dirty="0">
                <a:latin typeface="Cambria" panose="02040503050406030204" pitchFamily="18" charset="0"/>
                <a:ea typeface="Cambria" panose="02040503050406030204" pitchFamily="18" charset="0"/>
                <a:cs typeface="Times New Roman" panose="02020603050405020304" pitchFamily="18" charset="0"/>
              </a:rPr>
              <a:t> </a:t>
            </a:r>
            <a:endParaRPr lang="en-US" altLang="sq-AL" sz="2400" dirty="0">
              <a:latin typeface="Cambria" panose="02040503050406030204" pitchFamily="18" charset="0"/>
              <a:ea typeface="Cambria" panose="02040503050406030204" pitchFamily="18" charset="0"/>
              <a:cs typeface="Times New Roman" panose="02020603050405020304" pitchFamily="18" charset="0"/>
            </a:endParaRPr>
          </a:p>
          <a:p>
            <a:pPr marL="182563" indent="0">
              <a:buNone/>
            </a:pPr>
            <a:r>
              <a:rPr lang="sq-AL" altLang="sq-AL" sz="2400" b="1" dirty="0">
                <a:latin typeface="Cambria" panose="02040503050406030204" pitchFamily="18" charset="0"/>
                <a:ea typeface="Cambria" panose="02040503050406030204" pitchFamily="18" charset="0"/>
                <a:cs typeface="Times New Roman" panose="02020603050405020304" pitchFamily="18" charset="0"/>
              </a:rPr>
              <a:t>Procedura e kufizuar</a:t>
            </a:r>
            <a:r>
              <a:rPr lang="en-US" altLang="sq-AL" sz="2400" b="1" dirty="0">
                <a:latin typeface="Cambria" panose="02040503050406030204" pitchFamily="18" charset="0"/>
                <a:ea typeface="Cambria" panose="02040503050406030204" pitchFamily="18" charset="0"/>
                <a:cs typeface="Times New Roman" panose="02020603050405020304" pitchFamily="18" charset="0"/>
              </a:rPr>
              <a:t> </a:t>
            </a:r>
            <a:r>
              <a:rPr lang="sq-AL" altLang="sq-AL" sz="2400" b="1" dirty="0">
                <a:latin typeface="Cambria" panose="02040503050406030204" pitchFamily="18" charset="0"/>
                <a:ea typeface="Cambria" panose="02040503050406030204" pitchFamily="18" charset="0"/>
                <a:cs typeface="Times New Roman" panose="02020603050405020304" pitchFamily="18" charset="0"/>
              </a:rPr>
              <a:t> </a:t>
            </a:r>
            <a:endParaRPr lang="en-US" altLang="sq-AL" sz="2400" b="1" dirty="0">
              <a:latin typeface="Cambria" panose="02040503050406030204" pitchFamily="18" charset="0"/>
              <a:ea typeface="Cambria" panose="02040503050406030204" pitchFamily="18" charset="0"/>
              <a:cs typeface="Times New Roman" panose="02020603050405020304" pitchFamily="18" charset="0"/>
            </a:endParaRPr>
          </a:p>
          <a:p>
            <a:pPr marL="182563" indent="0">
              <a:buNone/>
            </a:pPr>
            <a:r>
              <a:rPr lang="sq-AL" altLang="sq-AL" sz="2400" dirty="0">
                <a:latin typeface="Cambria" panose="02040503050406030204" pitchFamily="18" charset="0"/>
                <a:ea typeface="Cambria" panose="02040503050406030204" pitchFamily="18" charset="0"/>
                <a:cs typeface="Times New Roman" panose="02020603050405020304" pitchFamily="18" charset="0"/>
              </a:rPr>
              <a:t>Procedurat e prokurimit në të cilat secili operator ekonomik mund të marrë pjesë dhe ku vetëm </a:t>
            </a:r>
            <a:r>
              <a:rPr lang="sq-AL" altLang="sq-AL" sz="2400" b="1" dirty="0">
                <a:latin typeface="Cambria" panose="02040503050406030204" pitchFamily="18" charset="0"/>
                <a:ea typeface="Cambria" panose="02040503050406030204" pitchFamily="18" charset="0"/>
                <a:cs typeface="Times New Roman" panose="02020603050405020304" pitchFamily="18" charset="0"/>
              </a:rPr>
              <a:t>ata operatorë ekonomik të ftuar</a:t>
            </a:r>
            <a:r>
              <a:rPr lang="en-US" altLang="sq-AL" sz="2400" b="1" dirty="0">
                <a:latin typeface="Cambria" panose="02040503050406030204" pitchFamily="18" charset="0"/>
                <a:ea typeface="Cambria" panose="02040503050406030204" pitchFamily="18" charset="0"/>
                <a:cs typeface="Times New Roman" panose="02020603050405020304" pitchFamily="18" charset="0"/>
              </a:rPr>
              <a:t>- </a:t>
            </a:r>
            <a:r>
              <a:rPr lang="en-US" altLang="sq-AL" sz="2400" b="1" dirty="0" err="1">
                <a:latin typeface="Cambria" panose="02040503050406030204" pitchFamily="18" charset="0"/>
                <a:ea typeface="Cambria" panose="02040503050406030204" pitchFamily="18" charset="0"/>
                <a:cs typeface="Times New Roman" panose="02020603050405020304" pitchFamily="18" charset="0"/>
              </a:rPr>
              <a:t>kualifikuar</a:t>
            </a:r>
            <a:r>
              <a:rPr lang="en-US" altLang="sq-AL" sz="2400" b="1" dirty="0">
                <a:latin typeface="Cambria" panose="02040503050406030204" pitchFamily="18" charset="0"/>
                <a:ea typeface="Cambria" panose="02040503050406030204" pitchFamily="18" charset="0"/>
                <a:cs typeface="Times New Roman" panose="02020603050405020304" pitchFamily="18" charset="0"/>
              </a:rPr>
              <a:t> </a:t>
            </a:r>
            <a:r>
              <a:rPr lang="sq-AL" altLang="sq-AL" sz="2400" b="1" dirty="0">
                <a:latin typeface="Cambria" panose="02040503050406030204" pitchFamily="18" charset="0"/>
                <a:ea typeface="Cambria" panose="02040503050406030204" pitchFamily="18" charset="0"/>
                <a:cs typeface="Times New Roman" panose="02020603050405020304" pitchFamily="18" charset="0"/>
              </a:rPr>
              <a:t> </a:t>
            </a:r>
            <a:r>
              <a:rPr lang="sq-AL" altLang="sq-AL" sz="2400" dirty="0">
                <a:latin typeface="Cambria" panose="02040503050406030204" pitchFamily="18" charset="0"/>
                <a:ea typeface="Cambria" panose="02040503050406030204" pitchFamily="18" charset="0"/>
                <a:cs typeface="Times New Roman" panose="02020603050405020304" pitchFamily="18" charset="0"/>
              </a:rPr>
              <a:t>nga autoriteti kontraktues mund të </a:t>
            </a:r>
            <a:r>
              <a:rPr lang="sq-AL" altLang="sq-AL" sz="2400" b="1" dirty="0">
                <a:latin typeface="Cambria" panose="02040503050406030204" pitchFamily="18" charset="0"/>
                <a:ea typeface="Cambria" panose="02040503050406030204" pitchFamily="18" charset="0"/>
                <a:cs typeface="Times New Roman" panose="02020603050405020304" pitchFamily="18" charset="0"/>
              </a:rPr>
              <a:t>dorëzojnë një tender</a:t>
            </a:r>
            <a:r>
              <a:rPr lang="en-US" altLang="sq-AL" sz="2400" b="1" dirty="0">
                <a:latin typeface="Cambria" panose="02040503050406030204" pitchFamily="18" charset="0"/>
                <a:ea typeface="Cambria" panose="02040503050406030204" pitchFamily="18" charset="0"/>
                <a:cs typeface="Times New Roman" panose="02020603050405020304" pitchFamily="18" charset="0"/>
              </a:rPr>
              <a:t> </a:t>
            </a:r>
            <a:r>
              <a:rPr lang="en-US" altLang="sq-AL" sz="2400" dirty="0">
                <a:latin typeface="Cambria" panose="02040503050406030204" pitchFamily="18" charset="0"/>
                <a:ea typeface="Cambria" panose="02040503050406030204" pitchFamily="18" charset="0"/>
                <a:cs typeface="Times New Roman" panose="02020603050405020304" pitchFamily="18" charset="0"/>
              </a:rPr>
              <a:t>.</a:t>
            </a:r>
            <a:endParaRPr lang="sq-AL" altLang="sq-AL" sz="2400" dirty="0">
              <a:latin typeface="Cambria" panose="02040503050406030204" pitchFamily="18" charset="0"/>
              <a:ea typeface="Cambria" panose="02040503050406030204" pitchFamily="18" charset="0"/>
              <a:cs typeface="Times New Roman" panose="02020603050405020304" pitchFamily="18" charset="0"/>
            </a:endParaRPr>
          </a:p>
          <a:p>
            <a:pPr>
              <a:buFont typeface="Wingdings" panose="05000000000000000000" pitchFamily="2" charset="2"/>
              <a:buChar char="§"/>
            </a:pPr>
            <a:endParaRPr lang="sq-AL" altLang="sq-AL" sz="2400" dirty="0">
              <a:latin typeface="Cambria" panose="02040503050406030204" pitchFamily="18" charset="0"/>
              <a:ea typeface="Cambria" panose="02040503050406030204" pitchFamily="18" charset="0"/>
              <a:cs typeface="Times New Roman" panose="02020603050405020304" pitchFamily="18" charset="0"/>
            </a:endParaRPr>
          </a:p>
          <a:p>
            <a:pPr eaLnBrk="1" hangingPunct="1">
              <a:buFont typeface="Wingdings 3" panose="05040102010807070707" pitchFamily="18" charset="2"/>
              <a:buNone/>
            </a:pPr>
            <a:endParaRPr lang="sq-AL" altLang="sq-AL" sz="2400" dirty="0">
              <a:latin typeface="Cambria" panose="02040503050406030204" pitchFamily="18" charset="0"/>
              <a:ea typeface="Cambria" panose="020405030504060302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63</a:t>
            </a:fld>
            <a:endParaRPr lang="en-US"/>
          </a:p>
        </p:txBody>
      </p:sp>
      <p:sp>
        <p:nvSpPr>
          <p:cNvPr id="3" name="Footer Placeholder 2"/>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42168761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0" y="0"/>
            <a:ext cx="9144000" cy="1066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0">
            <a:normAutofit fontScale="90000"/>
          </a:bodyPr>
          <a:lstStyle/>
          <a:p>
            <a:pPr algn="ct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sq-AL" sz="2400" b="1" dirty="0">
                <a:solidFill>
                  <a:srgbClr val="0070C0"/>
                </a:solidFill>
                <a:latin typeface="Cambria" panose="02040503050406030204" pitchFamily="18" charset="0"/>
                <a:ea typeface="Cambria" panose="02040503050406030204" pitchFamily="18" charset="0"/>
                <a:cs typeface="Arial" panose="020B0604020202020204" pitchFamily="34" charset="0"/>
              </a:rPr>
              <a:t>Neni 34</a:t>
            </a:r>
            <a:r>
              <a:rPr lang="en-US" sz="2400" b="1" dirty="0">
                <a:solidFill>
                  <a:srgbClr val="0070C0"/>
                </a:solidFill>
                <a:latin typeface="Cambria" panose="02040503050406030204" pitchFamily="18" charset="0"/>
                <a:ea typeface="Cambria" panose="02040503050406030204" pitchFamily="18" charset="0"/>
                <a:cs typeface="Arial" panose="020B0604020202020204" pitchFamily="34" charset="0"/>
              </a:rPr>
              <a:t>  -   </a:t>
            </a:r>
            <a:r>
              <a:rPr lang="sq-AL" sz="2400" b="1" dirty="0">
                <a:solidFill>
                  <a:srgbClr val="0070C0"/>
                </a:solidFill>
                <a:latin typeface="Cambria" panose="02040503050406030204" pitchFamily="18" charset="0"/>
                <a:ea typeface="Cambria" panose="02040503050406030204" pitchFamily="18" charset="0"/>
                <a:cs typeface="Arial" panose="020B0604020202020204" pitchFamily="34" charset="0"/>
              </a:rPr>
              <a:t>P</a:t>
            </a:r>
            <a:r>
              <a:rPr lang="en-US" sz="2400" b="1" dirty="0">
                <a:solidFill>
                  <a:srgbClr val="0070C0"/>
                </a:solidFill>
                <a:latin typeface="Cambria" panose="02040503050406030204" pitchFamily="18" charset="0"/>
                <a:ea typeface="Cambria" panose="02040503050406030204" pitchFamily="18" charset="0"/>
                <a:cs typeface="Arial" panose="020B0604020202020204" pitchFamily="34" charset="0"/>
              </a:rPr>
              <a:t>ROCEDURA KONKURUESE ME NEGOCIATA</a:t>
            </a:r>
            <a:r>
              <a:rPr lang="sq-AL" sz="2400" b="1" dirty="0">
                <a:solidFill>
                  <a:srgbClr val="0070C0"/>
                </a:solidFill>
                <a:latin typeface="Cambria" panose="02040503050406030204" pitchFamily="18" charset="0"/>
                <a:ea typeface="Cambria" panose="02040503050406030204" pitchFamily="18" charset="0"/>
                <a:cs typeface="Arial" panose="020B0604020202020204" pitchFamily="34" charset="0"/>
              </a:rPr>
              <a:t/>
            </a:r>
            <a:br>
              <a:rPr lang="sq-AL" sz="2400" b="1" dirty="0">
                <a:solidFill>
                  <a:srgbClr val="0070C0"/>
                </a:solidFill>
                <a:latin typeface="Cambria" panose="02040503050406030204" pitchFamily="18" charset="0"/>
                <a:ea typeface="Cambria" panose="02040503050406030204" pitchFamily="18" charset="0"/>
                <a:cs typeface="Arial" panose="020B0604020202020204" pitchFamily="34" charset="0"/>
              </a:rPr>
            </a:br>
            <a:r>
              <a:rPr lang="en-US" sz="2400" b="1" dirty="0">
                <a:solidFill>
                  <a:srgbClr val="0070C0"/>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rgbClr val="0070C0"/>
                </a:solidFill>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US" altLang="el-GR" sz="2400" b="1" dirty="0">
                <a:latin typeface="Cambria" panose="02040503050406030204" pitchFamily="18" charset="0"/>
                <a:ea typeface="Cambria" panose="02040503050406030204" pitchFamily="18" charset="0"/>
                <a:cs typeface="Arial" panose="020B0604020202020204" pitchFamily="34" charset="0"/>
              </a:rPr>
              <a:t/>
            </a:r>
            <a:br>
              <a:rPr lang="en-US" altLang="el-GR" sz="2400" b="1" dirty="0">
                <a:latin typeface="Cambria" panose="02040503050406030204" pitchFamily="18" charset="0"/>
                <a:ea typeface="Cambria" panose="02040503050406030204" pitchFamily="18" charset="0"/>
                <a:cs typeface="Arial" panose="020B0604020202020204" pitchFamily="34" charset="0"/>
              </a:rPr>
            </a:br>
            <a:endParaRPr lang="el-GR" altLang="el-GR" sz="2400" b="1" dirty="0">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1066800"/>
            <a:ext cx="9144000" cy="52629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sq-AL" sz="2400" b="1" dirty="0">
                <a:latin typeface="Cambria" panose="02040503050406030204" pitchFamily="18" charset="0"/>
                <a:ea typeface="Cambria" panose="02040503050406030204" pitchFamily="18" charset="0"/>
                <a:cs typeface="Arial" panose="020B0604020202020204" pitchFamily="34" charset="0"/>
              </a:rPr>
              <a:t>Përdorimi</a:t>
            </a:r>
            <a:r>
              <a:rPr lang="sq-AL" sz="2400" dirty="0">
                <a:latin typeface="Cambria" panose="02040503050406030204" pitchFamily="18" charset="0"/>
                <a:ea typeface="Cambria" panose="02040503050406030204" pitchFamily="18" charset="0"/>
                <a:cs typeface="Arial" panose="020B0604020202020204" pitchFamily="34" charset="0"/>
              </a:rPr>
              <a:t> i kësaj procedure rekomandohet në situata ku</a:t>
            </a:r>
            <a:r>
              <a:rPr lang="en-US" sz="2400" dirty="0">
                <a:latin typeface="Cambria" panose="02040503050406030204" pitchFamily="18" charset="0"/>
                <a:ea typeface="Cambria" panose="02040503050406030204" pitchFamily="18" charset="0"/>
                <a:cs typeface="Arial" panose="020B0604020202020204" pitchFamily="34" charset="0"/>
              </a:rPr>
              <a:t>r</a:t>
            </a:r>
            <a:r>
              <a:rPr lang="sq-AL" sz="2400" dirty="0">
                <a:latin typeface="Cambria" panose="02040503050406030204" pitchFamily="18" charset="0"/>
                <a:ea typeface="Cambria" panose="02040503050406030204" pitchFamily="18" charset="0"/>
                <a:cs typeface="Arial" panose="020B0604020202020204" pitchFamily="34" charset="0"/>
              </a:rPr>
              <a:t>:</a:t>
            </a:r>
          </a:p>
          <a:p>
            <a:pPr marL="342900" indent="-342900">
              <a:buFont typeface="Arial" panose="020B0604020202020204" pitchFamily="34" charset="0"/>
              <a:buChar char="•"/>
            </a:pPr>
            <a:r>
              <a:rPr lang="sq-AL" sz="2400" dirty="0">
                <a:latin typeface="Cambria" panose="02040503050406030204" pitchFamily="18" charset="0"/>
                <a:ea typeface="Cambria" panose="02040503050406030204" pitchFamily="18" charset="0"/>
                <a:cs typeface="Arial" panose="020B0604020202020204" pitchFamily="34" charset="0"/>
              </a:rPr>
              <a:t>procedurat e hapura ose të kufizuara </a:t>
            </a:r>
            <a:r>
              <a:rPr lang="sq-AL" sz="2400" b="1" dirty="0">
                <a:latin typeface="Cambria" panose="02040503050406030204" pitchFamily="18" charset="0"/>
                <a:ea typeface="Cambria" panose="02040503050406030204" pitchFamily="18" charset="0"/>
                <a:cs typeface="Arial" panose="020B0604020202020204" pitchFamily="34" charset="0"/>
              </a:rPr>
              <a:t>nuk mund të shpin </a:t>
            </a:r>
            <a:r>
              <a:rPr lang="sq-AL" sz="2400" dirty="0">
                <a:latin typeface="Cambria" panose="02040503050406030204" pitchFamily="18" charset="0"/>
                <a:ea typeface="Cambria" panose="02040503050406030204" pitchFamily="18" charset="0"/>
                <a:cs typeface="Arial" panose="020B0604020202020204" pitchFamily="34" charset="0"/>
              </a:rPr>
              <a:t>në rezultate të kënaqshme të prokurimit:</a:t>
            </a:r>
          </a:p>
          <a:p>
            <a:pPr marL="342900" indent="-342900">
              <a:buFont typeface="Arial" panose="020B0604020202020204" pitchFamily="34" charset="0"/>
              <a:buChar char="•"/>
            </a:pPr>
            <a:r>
              <a:rPr lang="sq-AL" sz="2400" dirty="0">
                <a:latin typeface="Cambria" panose="02040503050406030204" pitchFamily="18" charset="0"/>
                <a:ea typeface="Cambria" panose="02040503050406030204" pitchFamily="18" charset="0"/>
                <a:cs typeface="Arial" panose="020B0604020202020204" pitchFamily="34" charset="0"/>
              </a:rPr>
              <a:t>si në rastin e </a:t>
            </a:r>
            <a:r>
              <a:rPr lang="sq-AL" sz="2400" b="1" dirty="0">
                <a:latin typeface="Cambria" panose="02040503050406030204" pitchFamily="18" charset="0"/>
                <a:ea typeface="Cambria" panose="02040503050406030204" pitchFamily="18" charset="0"/>
                <a:cs typeface="Arial" panose="020B0604020202020204" pitchFamily="34" charset="0"/>
              </a:rPr>
              <a:t>blerjeve komplekse </a:t>
            </a:r>
            <a:r>
              <a:rPr lang="sq-AL" sz="2400" dirty="0">
                <a:latin typeface="Cambria" panose="02040503050406030204" pitchFamily="18" charset="0"/>
                <a:ea typeface="Cambria" panose="02040503050406030204" pitchFamily="18" charset="0"/>
                <a:cs typeface="Arial" panose="020B0604020202020204" pitchFamily="34" charset="0"/>
              </a:rPr>
              <a:t>të tilla si </a:t>
            </a:r>
            <a:r>
              <a:rPr lang="en-US" sz="2400" dirty="0" err="1">
                <a:latin typeface="Cambria" panose="02040503050406030204" pitchFamily="18" charset="0"/>
                <a:ea typeface="Cambria" panose="02040503050406030204" pitchFamily="18" charset="0"/>
                <a:cs typeface="Arial" panose="020B0604020202020204" pitchFamily="34" charset="0"/>
              </a:rPr>
              <a:t>paisje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avancuara</a:t>
            </a:r>
            <a:r>
              <a:rPr lang="en-US" sz="2400" dirty="0">
                <a:latin typeface="Cambria" panose="02040503050406030204" pitchFamily="18" charset="0"/>
                <a:ea typeface="Cambria" panose="02040503050406030204" pitchFamily="18" charset="0"/>
                <a:cs typeface="Arial" panose="020B0604020202020204" pitchFamily="34" charset="0"/>
              </a:rPr>
              <a:t> , </a:t>
            </a:r>
            <a:r>
              <a:rPr lang="sq-AL" sz="2400" b="1" dirty="0">
                <a:latin typeface="Cambria" panose="02040503050406030204" pitchFamily="18" charset="0"/>
                <a:ea typeface="Cambria" panose="02040503050406030204" pitchFamily="18" charset="0"/>
                <a:cs typeface="Arial" panose="020B0604020202020204" pitchFamily="34" charset="0"/>
              </a:rPr>
              <a:t>shërbime intelektuale </a:t>
            </a:r>
            <a:r>
              <a:rPr lang="sq-AL" sz="2400" dirty="0">
                <a:latin typeface="Cambria" panose="02040503050406030204" pitchFamily="18" charset="0"/>
                <a:ea typeface="Cambria" panose="02040503050406030204" pitchFamily="18" charset="0"/>
                <a:cs typeface="Arial" panose="020B0604020202020204" pitchFamily="34" charset="0"/>
              </a:rPr>
              <a:t>( disa shërbime të </a:t>
            </a:r>
            <a:r>
              <a:rPr lang="sq-AL" sz="2400" dirty="0" err="1">
                <a:latin typeface="Cambria" panose="02040503050406030204" pitchFamily="18" charset="0"/>
                <a:ea typeface="Cambria" panose="02040503050406030204" pitchFamily="18" charset="0"/>
                <a:cs typeface="Arial" panose="020B0604020202020204" pitchFamily="34" charset="0"/>
              </a:rPr>
              <a:t>konsulencës</a:t>
            </a:r>
            <a:r>
              <a:rPr lang="sq-AL" sz="2400" dirty="0">
                <a:latin typeface="Cambria" panose="02040503050406030204" pitchFamily="18" charset="0"/>
                <a:ea typeface="Cambria" panose="02040503050406030204" pitchFamily="18" charset="0"/>
                <a:cs typeface="Arial" panose="020B0604020202020204" pitchFamily="34" charset="0"/>
              </a:rPr>
              <a:t>, shërbimet arkitektonike ose shërbimet </a:t>
            </a:r>
            <a:r>
              <a:rPr lang="sq-AL" sz="2400" dirty="0" err="1">
                <a:latin typeface="Cambria" panose="02040503050406030204" pitchFamily="18" charset="0"/>
                <a:ea typeface="Cambria" panose="02040503050406030204" pitchFamily="18" charset="0"/>
                <a:cs typeface="Arial" panose="020B0604020202020204" pitchFamily="34" charset="0"/>
              </a:rPr>
              <a:t>inxhinierike</a:t>
            </a:r>
            <a:r>
              <a:rPr lang="sq-AL" sz="2400" dirty="0">
                <a:latin typeface="Cambria" panose="02040503050406030204" pitchFamily="18" charset="0"/>
                <a:ea typeface="Cambria" panose="02040503050406030204" pitchFamily="18" charset="0"/>
                <a:cs typeface="Arial" panose="020B0604020202020204" pitchFamily="34" charset="0"/>
              </a:rPr>
              <a:t>)</a:t>
            </a:r>
            <a:r>
              <a:rPr lang="en-US" sz="2400" dirty="0">
                <a:latin typeface="Cambria" panose="02040503050406030204" pitchFamily="18" charset="0"/>
                <a:ea typeface="Cambria" panose="02040503050406030204" pitchFamily="18" charset="0"/>
                <a:cs typeface="Arial" panose="020B0604020202020204" pitchFamily="34" charset="0"/>
              </a:rPr>
              <a:t>.</a:t>
            </a:r>
            <a:endParaRPr lang="sq-AL" sz="2400" dirty="0">
              <a:latin typeface="Cambria" panose="02040503050406030204" pitchFamily="18" charset="0"/>
              <a:ea typeface="Cambria" panose="02040503050406030204" pitchFamily="18" charset="0"/>
              <a:cs typeface="Arial" panose="020B0604020202020204" pitchFamily="34" charset="0"/>
            </a:endParaRPr>
          </a:p>
          <a:p>
            <a:pPr marL="342900" indent="-342900">
              <a:buFont typeface="Arial" panose="020B0604020202020204" pitchFamily="34" charset="0"/>
              <a:buChar char="•"/>
            </a:pPr>
            <a:r>
              <a:rPr lang="sq-AL" sz="2400" dirty="0">
                <a:latin typeface="Cambria" panose="02040503050406030204" pitchFamily="18" charset="0"/>
                <a:ea typeface="Cambria" panose="02040503050406030204" pitchFamily="18" charset="0"/>
                <a:cs typeface="Arial" panose="020B0604020202020204" pitchFamily="34" charset="0"/>
              </a:rPr>
              <a:t>punët e ndërtesave </a:t>
            </a:r>
            <a:r>
              <a:rPr lang="sq-AL" sz="2400" b="1" dirty="0">
                <a:latin typeface="Cambria" panose="02040503050406030204" pitchFamily="18" charset="0"/>
                <a:ea typeface="Cambria" panose="02040503050406030204" pitchFamily="18" charset="0"/>
                <a:cs typeface="Arial" panose="020B0604020202020204" pitchFamily="34" charset="0"/>
              </a:rPr>
              <a:t>jo standarde </a:t>
            </a:r>
            <a:r>
              <a:rPr lang="sq-AL" sz="2400" dirty="0">
                <a:latin typeface="Cambria" panose="02040503050406030204" pitchFamily="18" charset="0"/>
                <a:ea typeface="Cambria" panose="02040503050406030204" pitchFamily="18" charset="0"/>
                <a:cs typeface="Arial" panose="020B0604020202020204" pitchFamily="34" charset="0"/>
              </a:rPr>
              <a:t>ose që përfshijnë dizajn apo zgjidhje të reja. </a:t>
            </a:r>
            <a:endParaRPr lang="en-US" sz="2400" dirty="0">
              <a:latin typeface="Cambria" panose="02040503050406030204" pitchFamily="18" charset="0"/>
              <a:ea typeface="Cambria" panose="02040503050406030204" pitchFamily="18" charset="0"/>
              <a:cs typeface="Arial" panose="020B0604020202020204" pitchFamily="34" charset="0"/>
            </a:endParaRPr>
          </a:p>
          <a:p>
            <a:r>
              <a:rPr lang="en-US" sz="2400" dirty="0">
                <a:effectLst>
                  <a:outerShdw blurRad="38100" dist="38100" dir="2700000" algn="tl">
                    <a:srgbClr val="C0C0C0"/>
                  </a:outerShdw>
                </a:effectLst>
                <a:latin typeface="Cambria" panose="02040503050406030204" pitchFamily="18" charset="0"/>
                <a:ea typeface="Cambria" panose="02040503050406030204" pitchFamily="18" charset="0"/>
                <a:cs typeface="Arial" panose="020B0604020202020204" pitchFamily="34" charset="0"/>
              </a:rPr>
              <a:t>  </a:t>
            </a:r>
          </a:p>
          <a:p>
            <a:r>
              <a:rPr lang="en-US" sz="2000" b="1" dirty="0">
                <a:latin typeface="Cambria" panose="02040503050406030204" pitchFamily="18" charset="0"/>
                <a:ea typeface="Cambria" panose="02040503050406030204" pitchFamily="18" charset="0"/>
                <a:cs typeface="Arial" panose="020B0604020202020204" pitchFamily="34" charset="0"/>
              </a:rPr>
              <a:t> </a:t>
            </a:r>
            <a:r>
              <a:rPr lang="sq-AL" altLang="sq-AL" sz="2000" b="1" dirty="0">
                <a:latin typeface="Cambria" panose="02040503050406030204" pitchFamily="18" charset="0"/>
                <a:ea typeface="Cambria" panose="02040503050406030204" pitchFamily="18" charset="0"/>
                <a:cs typeface="Times New Roman" panose="02020603050405020304" pitchFamily="18" charset="0"/>
              </a:rPr>
              <a:t>P</a:t>
            </a:r>
            <a:r>
              <a:rPr lang="en-US" altLang="sq-AL" sz="2000" b="1" dirty="0">
                <a:latin typeface="Cambria" panose="02040503050406030204" pitchFamily="18" charset="0"/>
                <a:ea typeface="Cambria" panose="02040503050406030204" pitchFamily="18" charset="0"/>
                <a:cs typeface="Times New Roman" panose="02020603050405020304" pitchFamily="18" charset="0"/>
              </a:rPr>
              <a:t>ROCEDURA E NEGOCUAR PA PUBLIKIM </a:t>
            </a:r>
            <a:r>
              <a:rPr lang="en-US" sz="2000" b="1" dirty="0">
                <a:latin typeface="Cambria" panose="02040503050406030204" pitchFamily="18" charset="0"/>
                <a:ea typeface="Cambria" panose="02040503050406030204" pitchFamily="18" charset="0"/>
                <a:cs typeface="Arial" panose="020B0604020202020204" pitchFamily="34" charset="0"/>
              </a:rPr>
              <a:t>  - </a:t>
            </a:r>
            <a:r>
              <a:rPr lang="sq-AL" sz="2000" dirty="0">
                <a:latin typeface="Cambria" panose="02040503050406030204" pitchFamily="18" charset="0"/>
                <a:ea typeface="Cambria" panose="02040503050406030204" pitchFamily="18" charset="0"/>
                <a:cs typeface="Arial" panose="020B0604020202020204" pitchFamily="34" charset="0"/>
              </a:rPr>
              <a:t>Mund t</a:t>
            </a:r>
            <a:r>
              <a:rPr lang="en-US" sz="2000" dirty="0">
                <a:latin typeface="Cambria" panose="02040503050406030204" pitchFamily="18" charset="0"/>
                <a:ea typeface="Cambria" panose="02040503050406030204" pitchFamily="18" charset="0"/>
                <a:cs typeface="Arial" panose="020B0604020202020204" pitchFamily="34" charset="0"/>
              </a:rPr>
              <a:t>ë</a:t>
            </a:r>
            <a:r>
              <a:rPr lang="sq-AL" sz="2000" dirty="0">
                <a:latin typeface="Cambria" panose="02040503050406030204" pitchFamily="18" charset="0"/>
                <a:ea typeface="Cambria" panose="02040503050406030204" pitchFamily="18" charset="0"/>
                <a:cs typeface="Arial" panose="020B0604020202020204" pitchFamily="34" charset="0"/>
              </a:rPr>
              <a:t> përdoret n</a:t>
            </a:r>
            <a:r>
              <a:rPr lang="en-US" sz="2000" dirty="0">
                <a:latin typeface="Cambria" panose="02040503050406030204" pitchFamily="18" charset="0"/>
                <a:ea typeface="Cambria" panose="02040503050406030204" pitchFamily="18" charset="0"/>
                <a:cs typeface="Arial" panose="020B0604020202020204" pitchFamily="34" charset="0"/>
              </a:rPr>
              <a:t>ë</a:t>
            </a:r>
            <a:r>
              <a:rPr lang="sq-AL" sz="2000" dirty="0">
                <a:latin typeface="Cambria" panose="02040503050406030204" pitchFamily="18" charset="0"/>
                <a:ea typeface="Cambria" panose="02040503050406030204" pitchFamily="18" charset="0"/>
                <a:cs typeface="Arial" panose="020B0604020202020204" pitchFamily="34" charset="0"/>
              </a:rPr>
              <a:t> pajtim me nenin  3</a:t>
            </a:r>
            <a:r>
              <a:rPr lang="en-US" sz="2000" dirty="0">
                <a:latin typeface="Cambria" panose="02040503050406030204" pitchFamily="18" charset="0"/>
                <a:ea typeface="Cambria" panose="02040503050406030204" pitchFamily="18" charset="0"/>
                <a:cs typeface="Arial" panose="020B0604020202020204" pitchFamily="34" charset="0"/>
              </a:rPr>
              <a:t>5</a:t>
            </a:r>
            <a:r>
              <a:rPr lang="en-US" sz="2000" b="1" dirty="0">
                <a:latin typeface="Cambria" panose="02040503050406030204" pitchFamily="18" charset="0"/>
                <a:ea typeface="Cambria" panose="02040503050406030204" pitchFamily="18" charset="0"/>
                <a:cs typeface="Arial" panose="020B0604020202020204" pitchFamily="34" charset="0"/>
              </a:rPr>
              <a:t> .     </a:t>
            </a:r>
          </a:p>
          <a:p>
            <a:pPr eaLnBrk="1" fontAlgn="auto" hangingPunct="1">
              <a:spcAft>
                <a:spcPts val="0"/>
              </a:spcAft>
              <a:buFontTx/>
              <a:buNone/>
              <a:defRPr/>
            </a:pP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njoftojë</a:t>
            </a:r>
            <a:r>
              <a:rPr lang="en-US" sz="2000" dirty="0">
                <a:latin typeface="Cambria" panose="02040503050406030204" pitchFamily="18" charset="0"/>
                <a:ea typeface="Cambria" panose="02040503050406030204" pitchFamily="18" charset="0"/>
                <a:cs typeface="Arial" panose="020B0604020202020204" pitchFamily="34" charset="0"/>
              </a:rPr>
              <a:t> KRPP-</a:t>
            </a:r>
            <a:r>
              <a:rPr lang="en-US" sz="2000" dirty="0" err="1">
                <a:latin typeface="Cambria" panose="02040503050406030204" pitchFamily="18" charset="0"/>
                <a:ea typeface="Cambria" panose="02040503050406030204" pitchFamily="18" charset="0"/>
                <a:cs typeface="Arial" panose="020B0604020202020204" pitchFamily="34" charset="0"/>
              </a:rPr>
              <a:t>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brenda</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dy</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ditëve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nga</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vendimi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për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përdorimin</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procedurës</a:t>
            </a:r>
            <a:r>
              <a:rPr lang="sq-AL" sz="2000" dirty="0">
                <a:latin typeface="Cambria" panose="02040503050406030204" pitchFamily="18" charset="0"/>
                <a:ea typeface="Cambria" panose="02040503050406030204" pitchFamily="18" charset="0"/>
                <a:cs typeface="Arial" panose="020B0604020202020204" pitchFamily="34" charset="0"/>
              </a:rPr>
              <a:t> , </a:t>
            </a:r>
            <a:r>
              <a:rPr lang="en-US" sz="2000" dirty="0">
                <a:latin typeface="Cambria" panose="02040503050406030204" pitchFamily="18" charset="0"/>
                <a:ea typeface="Cambria" panose="02040503050406030204" pitchFamily="18" charset="0"/>
                <a:cs typeface="Arial" panose="020B0604020202020204" pitchFamily="34" charset="0"/>
              </a:rPr>
              <a:t>AK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ofrojë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arsye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hollësishme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fakteve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konsideruara</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justifikimin</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përdorimit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procedurës</a:t>
            </a:r>
            <a:r>
              <a:rPr lang="sq-AL" sz="2000" dirty="0">
                <a:latin typeface="Cambria" panose="02040503050406030204" pitchFamily="18" charset="0"/>
                <a:ea typeface="Cambria" panose="02040503050406030204" pitchFamily="18" charset="0"/>
                <a:cs typeface="Arial" panose="020B0604020202020204" pitchFamily="34" charset="0"/>
              </a:rPr>
              <a:t>.</a:t>
            </a:r>
            <a:endParaRPr lang="en-US" sz="2000" dirty="0">
              <a:latin typeface="Cambria" panose="02040503050406030204" pitchFamily="18" charset="0"/>
              <a:ea typeface="Cambria" panose="02040503050406030204" pitchFamily="18" charset="0"/>
              <a:cs typeface="Arial" panose="020B0604020202020204" pitchFamily="34" charset="0"/>
            </a:endParaRPr>
          </a:p>
          <a:p>
            <a:pPr eaLnBrk="1" fontAlgn="auto" hangingPunct="1">
              <a:spcAft>
                <a:spcPts val="0"/>
              </a:spcAft>
              <a:buFontTx/>
              <a:buNone/>
              <a:defRPr/>
            </a:pPr>
            <a:r>
              <a:rPr lang="en-US" sz="2000" dirty="0">
                <a:latin typeface="Cambria" panose="02040503050406030204" pitchFamily="18" charset="0"/>
                <a:ea typeface="Cambria" panose="02040503050406030204" pitchFamily="18" charset="0"/>
                <a:cs typeface="Arial" panose="020B0604020202020204" pitchFamily="34" charset="0"/>
              </a:rPr>
              <a:t>   </a:t>
            </a:r>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202672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90600" y="228600"/>
            <a:ext cx="6705600" cy="762000"/>
          </a:xfrm>
        </p:spPr>
        <p:txBody>
          <a:bodyPr>
            <a:normAutofit/>
          </a:bodyPr>
          <a:lstStyle/>
          <a:p>
            <a:pPr algn="ctr"/>
            <a:r>
              <a:rPr lang="sq-AL" altLang="sq-AL" sz="24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sq-AL" altLang="sq-AL" sz="2400" b="1"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K</a:t>
            </a:r>
            <a:r>
              <a:rPr lang="en-US" altLang="sq-AL" sz="2400" b="1"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UOTIMI I </a:t>
            </a:r>
            <a:r>
              <a:rPr lang="sq-AL" altLang="sq-AL" sz="2400" b="1"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Ç</a:t>
            </a:r>
            <a:r>
              <a:rPr lang="en-US" altLang="sq-AL" sz="2400" b="1"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MIMEVE</a:t>
            </a:r>
            <a:r>
              <a:rPr lang="en-US" altLang="sq-AL" sz="2400"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
            </a:r>
            <a:br>
              <a:rPr lang="en-US" altLang="sq-AL" sz="2400"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br>
            <a:endParaRPr lang="sq-AL" altLang="sq-AL" sz="2400" b="1"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10" name="Content Placeholder 9"/>
          <p:cNvSpPr>
            <a:spLocks noGrp="1"/>
          </p:cNvSpPr>
          <p:nvPr>
            <p:ph idx="1"/>
          </p:nvPr>
        </p:nvSpPr>
        <p:spPr>
          <a:xfrm>
            <a:off x="0" y="762000"/>
            <a:ext cx="9144000" cy="6096000"/>
          </a:xfrm>
        </p:spPr>
        <p:txBody>
          <a:bodyPr rtlCol="0">
            <a:noAutofit/>
          </a:bodyPr>
          <a:lstStyle/>
          <a:p>
            <a:pPr marL="457200" lvl="1" indent="0">
              <a:buNone/>
            </a:pPr>
            <a:r>
              <a:rPr lang="sq-AL" altLang="sq-AL" sz="2400" b="1" dirty="0">
                <a:latin typeface="Cambria" panose="02040503050406030204" pitchFamily="18" charset="0"/>
                <a:ea typeface="Cambria" panose="02040503050406030204" pitchFamily="18" charset="0"/>
                <a:cs typeface="Times New Roman" panose="02020603050405020304" pitchFamily="18" charset="0"/>
              </a:rPr>
              <a:t>Mund të përdoret për </a:t>
            </a:r>
            <a:r>
              <a:rPr lang="sq-AL" altLang="sq-AL" sz="2400" dirty="0">
                <a:latin typeface="Cambria" panose="02040503050406030204" pitchFamily="18" charset="0"/>
                <a:ea typeface="Cambria" panose="02040503050406030204" pitchFamily="18" charset="0"/>
                <a:cs typeface="Times New Roman" panose="02020603050405020304" pitchFamily="18" charset="0"/>
              </a:rPr>
              <a:t>:</a:t>
            </a:r>
          </a:p>
          <a:p>
            <a:pPr lvl="1">
              <a:defRPr/>
            </a:pPr>
            <a:r>
              <a:rPr lang="sq-AL" sz="2400" dirty="0">
                <a:latin typeface="Cambria" panose="02040503050406030204" pitchFamily="18" charset="0"/>
                <a:ea typeface="Cambria" panose="02040503050406030204" pitchFamily="18" charset="0"/>
                <a:cs typeface="Times New Roman" pitchFamily="18" charset="0"/>
              </a:rPr>
              <a:t>Shërbimet ose furnizimet që janë dispozicion</a:t>
            </a:r>
          </a:p>
          <a:p>
            <a:pPr lvl="1">
              <a:defRPr/>
            </a:pPr>
            <a:r>
              <a:rPr lang="sq-AL" sz="2400" dirty="0">
                <a:latin typeface="Cambria" panose="02040503050406030204" pitchFamily="18" charset="0"/>
                <a:ea typeface="Cambria" panose="02040503050406030204" pitchFamily="18" charset="0"/>
                <a:cs typeface="Times New Roman" pitchFamily="18" charset="0"/>
              </a:rPr>
              <a:t>Nuk nevojitet prodhim special  për to </a:t>
            </a:r>
          </a:p>
          <a:p>
            <a:pPr lvl="1">
              <a:defRPr/>
            </a:pPr>
            <a:r>
              <a:rPr lang="sq-AL" sz="2400" dirty="0">
                <a:latin typeface="Cambria" panose="02040503050406030204" pitchFamily="18" charset="0"/>
                <a:ea typeface="Cambria" panose="02040503050406030204" pitchFamily="18" charset="0"/>
                <a:cs typeface="Times New Roman" pitchFamily="18" charset="0"/>
              </a:rPr>
              <a:t>Ka treg të mjaftueshëm   </a:t>
            </a:r>
          </a:p>
          <a:p>
            <a:pPr lvl="1">
              <a:defRPr/>
            </a:pPr>
            <a:r>
              <a:rPr lang="sq-AL" sz="2400" dirty="0">
                <a:latin typeface="Cambria" panose="02040503050406030204" pitchFamily="18" charset="0"/>
                <a:ea typeface="Cambria" panose="02040503050406030204" pitchFamily="18" charset="0"/>
                <a:cs typeface="Times New Roman" pitchFamily="18" charset="0"/>
              </a:rPr>
              <a:t>Përfshin kontratat me vlerë të vogël dhe minimale , dmth deri në vlerë prej 10.000euro . </a:t>
            </a:r>
            <a:endParaRPr lang="en-US" sz="2400" dirty="0">
              <a:latin typeface="Cambria" panose="02040503050406030204" pitchFamily="18" charset="0"/>
              <a:ea typeface="Cambria" panose="02040503050406030204" pitchFamily="18" charset="0"/>
              <a:cs typeface="Times New Roman" pitchFamily="18" charset="0"/>
            </a:endParaRPr>
          </a:p>
          <a:p>
            <a:pPr marL="457200" lvl="1" indent="0">
              <a:buNone/>
              <a:defRPr/>
            </a:pPr>
            <a:endParaRPr lang="en-US" altLang="sq-AL" sz="2400" dirty="0">
              <a:latin typeface="Cambria" panose="02040503050406030204" pitchFamily="18" charset="0"/>
              <a:ea typeface="Cambria" panose="02040503050406030204" pitchFamily="18" charset="0"/>
              <a:cs typeface="Times New Roman" panose="02020603050405020304" pitchFamily="18" charset="0"/>
            </a:endParaRPr>
          </a:p>
          <a:p>
            <a:pPr marL="457200" lvl="1" indent="0">
              <a:buNone/>
            </a:pPr>
            <a:r>
              <a:rPr lang="sq-AL" altLang="sq-AL" sz="2400" b="1" dirty="0">
                <a:latin typeface="Cambria" panose="02040503050406030204" pitchFamily="18" charset="0"/>
                <a:ea typeface="Cambria" panose="02040503050406030204" pitchFamily="18" charset="0"/>
                <a:cs typeface="Times New Roman" panose="02020603050405020304" pitchFamily="18" charset="0"/>
              </a:rPr>
              <a:t>K</a:t>
            </a:r>
            <a:r>
              <a:rPr lang="en-US" altLang="sq-AL" sz="2400" b="1" dirty="0">
                <a:latin typeface="Cambria" panose="02040503050406030204" pitchFamily="18" charset="0"/>
                <a:ea typeface="Cambria" panose="02040503050406030204" pitchFamily="18" charset="0"/>
                <a:cs typeface="Times New Roman" panose="02020603050405020304" pitchFamily="18" charset="0"/>
              </a:rPr>
              <a:t>ONKURSET  E </a:t>
            </a:r>
            <a:r>
              <a:rPr lang="sq-AL" altLang="sq-AL" sz="2400" b="1" dirty="0">
                <a:latin typeface="Cambria" panose="02040503050406030204" pitchFamily="18" charset="0"/>
                <a:ea typeface="Cambria" panose="02040503050406030204" pitchFamily="18" charset="0"/>
                <a:cs typeface="Times New Roman" panose="02020603050405020304" pitchFamily="18" charset="0"/>
              </a:rPr>
              <a:t>P</a:t>
            </a:r>
            <a:r>
              <a:rPr lang="en-US" altLang="sq-AL" sz="2400" b="1" dirty="0">
                <a:latin typeface="Cambria" panose="02040503050406030204" pitchFamily="18" charset="0"/>
                <a:ea typeface="Cambria" panose="02040503050406030204" pitchFamily="18" charset="0"/>
                <a:cs typeface="Times New Roman" panose="02020603050405020304" pitchFamily="18" charset="0"/>
              </a:rPr>
              <a:t>ROJRKTIMIT</a:t>
            </a:r>
          </a:p>
          <a:p>
            <a:pPr marL="457200" lvl="1" indent="0">
              <a:buNone/>
            </a:pPr>
            <a:r>
              <a:rPr lang="en-US" sz="2400" b="1" i="1" dirty="0">
                <a:latin typeface="Cambria" panose="02040503050406030204" pitchFamily="18" charset="0"/>
                <a:ea typeface="Cambria" panose="02040503050406030204" pitchFamily="18" charset="0"/>
              </a:rPr>
              <a:t>“</a:t>
            </a:r>
            <a:r>
              <a:rPr lang="sq-AL" sz="2400" b="1" i="1" dirty="0">
                <a:latin typeface="Cambria" panose="02040503050406030204" pitchFamily="18" charset="0"/>
                <a:ea typeface="Cambria" panose="02040503050406030204" pitchFamily="18" charset="0"/>
              </a:rPr>
              <a:t>Konkursi i projektimit </a:t>
            </a:r>
            <a:r>
              <a:rPr lang="sq-AL" sz="2400" dirty="0">
                <a:latin typeface="Cambria" panose="02040503050406030204" pitchFamily="18" charset="0"/>
                <a:ea typeface="Cambria" panose="02040503050406030204" pitchFamily="18" charset="0"/>
              </a:rPr>
              <a:t>është një procedurë prokurimi që ka për qëllim t’i </a:t>
            </a:r>
            <a:r>
              <a:rPr lang="sq-AL" sz="2400" b="1" dirty="0">
                <a:latin typeface="Cambria" panose="02040503050406030204" pitchFamily="18" charset="0"/>
                <a:ea typeface="Cambria" panose="02040503050406030204" pitchFamily="18" charset="0"/>
              </a:rPr>
              <a:t>mundësoj autoritetit kontraktues të fitoj një plan ose një projekt të zgjedhur nga një juri</a:t>
            </a:r>
            <a:r>
              <a:rPr lang="sq-AL" sz="2400" dirty="0">
                <a:latin typeface="Cambria" panose="02040503050406030204" pitchFamily="18" charset="0"/>
                <a:ea typeface="Cambria" panose="02040503050406030204" pitchFamily="18" charset="0"/>
              </a:rPr>
              <a:t>, pasi që është  vënë në konkurrim  me ose pa shpërblim</a:t>
            </a:r>
            <a:r>
              <a:rPr lang="en-US" sz="2400"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pPr marL="457200" lvl="1" indent="0">
              <a:buNone/>
            </a:pPr>
            <a:r>
              <a:rPr lang="en-US" sz="2400" dirty="0" err="1">
                <a:latin typeface="Cambria" panose="02040503050406030204" pitchFamily="18" charset="0"/>
                <a:ea typeface="Cambria" panose="02040503050406030204" pitchFamily="18" charset="0"/>
              </a:rPr>
              <a:t>Përdoret</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veçanërisht  në  </a:t>
            </a:r>
            <a:r>
              <a:rPr lang="sq-AL" sz="2400" b="1" dirty="0">
                <a:latin typeface="Cambria" panose="02040503050406030204" pitchFamily="18" charset="0"/>
                <a:ea typeface="Cambria" panose="02040503050406030204" pitchFamily="18" charset="0"/>
              </a:rPr>
              <a:t>sferat  e planifikimit hapësinor</a:t>
            </a: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planifikimit urbanistik</a:t>
            </a:r>
            <a:r>
              <a:rPr lang="sq-AL" sz="2400" dirty="0">
                <a:latin typeface="Cambria" panose="02040503050406030204" pitchFamily="18" charset="0"/>
                <a:ea typeface="Cambria" panose="02040503050406030204" pitchFamily="18" charset="0"/>
              </a:rPr>
              <a:t>, arkitekturës, </a:t>
            </a:r>
            <a:r>
              <a:rPr lang="sq-AL" sz="2400" dirty="0" err="1">
                <a:latin typeface="Cambria" panose="02040503050406030204" pitchFamily="18" charset="0"/>
                <a:ea typeface="Cambria" panose="02040503050406030204" pitchFamily="18" charset="0"/>
              </a:rPr>
              <a:t>ingjinieringut</a:t>
            </a:r>
            <a:r>
              <a:rPr lang="sq-AL" sz="2400" dirty="0">
                <a:latin typeface="Cambria" panose="02040503050406030204" pitchFamily="18" charset="0"/>
                <a:ea typeface="Cambria" panose="02040503050406030204" pitchFamily="18" charset="0"/>
              </a:rPr>
              <a:t>, përpunimit të </a:t>
            </a:r>
            <a:r>
              <a:rPr lang="sq-AL" sz="2400" dirty="0" err="1">
                <a:latin typeface="Cambria" panose="02040503050406030204" pitchFamily="18" charset="0"/>
                <a:ea typeface="Cambria" panose="02040503050406030204" pitchFamily="18" charset="0"/>
              </a:rPr>
              <a:t>të</a:t>
            </a:r>
            <a:r>
              <a:rPr lang="sq-AL" sz="2400" dirty="0">
                <a:latin typeface="Cambria" panose="02040503050406030204" pitchFamily="18" charset="0"/>
                <a:ea typeface="Cambria" panose="02040503050406030204" pitchFamily="18" charset="0"/>
              </a:rPr>
              <a:t> dhënave, dhe </a:t>
            </a:r>
            <a:r>
              <a:rPr lang="sq-AL" sz="2400" b="1" dirty="0">
                <a:latin typeface="Cambria" panose="02040503050406030204" pitchFamily="18" charset="0"/>
                <a:ea typeface="Cambria" panose="02040503050406030204" pitchFamily="18" charset="0"/>
              </a:rPr>
              <a:t>projektet e veprave të artit</a:t>
            </a:r>
            <a:r>
              <a:rPr lang="en-US" sz="2400" b="1"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457200" lvl="1" indent="0">
              <a:buNone/>
            </a:pPr>
            <a:endParaRPr lang="en-US" sz="2400" dirty="0">
              <a:latin typeface="Cambria" panose="02040503050406030204" pitchFamily="18" charset="0"/>
              <a:ea typeface="Cambria" panose="02040503050406030204" pitchFamily="18" charset="0"/>
            </a:endParaRPr>
          </a:p>
          <a:p>
            <a:pPr marL="457200" lvl="1" indent="0">
              <a:buNone/>
            </a:pPr>
            <a:endParaRPr lang="sq-AL" altLang="sq-AL" sz="2400" b="1" dirty="0">
              <a:latin typeface="Cambria" panose="02040503050406030204" pitchFamily="18" charset="0"/>
              <a:ea typeface="Cambria" panose="020405030504060302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65</a:t>
            </a:fld>
            <a:endParaRPr lang="en-US"/>
          </a:p>
        </p:txBody>
      </p:sp>
      <p:sp>
        <p:nvSpPr>
          <p:cNvPr id="3" name="Footer Placeholder 2"/>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29101949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15887"/>
            <a:ext cx="8382000" cy="493713"/>
          </a:xfrm>
        </p:spPr>
        <p:txBody>
          <a:bodyPr>
            <a:normAutofit fontScale="90000"/>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132 </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Prokurimet e Mbyllura në Kundërshtim me </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k</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ëtë Ligj</a:t>
            </a:r>
            <a:endParaRPr lang="en-US" sz="2400" dirty="0"/>
          </a:p>
        </p:txBody>
      </p:sp>
      <p:sp>
        <p:nvSpPr>
          <p:cNvPr id="3" name="Subtitle 2"/>
          <p:cNvSpPr>
            <a:spLocks noGrp="1"/>
          </p:cNvSpPr>
          <p:nvPr>
            <p:ph type="subTitle" idx="1"/>
          </p:nvPr>
        </p:nvSpPr>
        <p:spPr>
          <a:xfrm>
            <a:off x="228600" y="838200"/>
            <a:ext cx="8686800" cy="5715000"/>
          </a:xfrm>
        </p:spPr>
        <p:txBody>
          <a:bodyPr/>
          <a:lstStyle/>
          <a:p>
            <a:pPr marL="457200" indent="-457200">
              <a:buFont typeface="Arial" pitchFamily="34" charset="0"/>
              <a:buChar char="•"/>
            </a:pPr>
            <a:r>
              <a:rPr lang="en-US" b="1" dirty="0">
                <a:latin typeface="Cambria" panose="02040503050406030204" pitchFamily="18" charset="0"/>
                <a:ea typeface="Cambria" panose="02040503050406030204" pitchFamily="18" charset="0"/>
              </a:rPr>
              <a:t>K</a:t>
            </a:r>
            <a:r>
              <a:rPr lang="sq-AL" b="1" dirty="0">
                <a:latin typeface="Cambria" panose="02040503050406030204" pitchFamily="18" charset="0"/>
                <a:ea typeface="Cambria" panose="02040503050406030204" pitchFamily="18" charset="0"/>
              </a:rPr>
              <a:t>ontratat e nënshkruar mund te shpallen jo-efektive vetëm sipas </a:t>
            </a:r>
            <a:r>
              <a:rPr lang="en-US" b="1" dirty="0">
                <a:latin typeface="Cambria" panose="02040503050406030204" pitchFamily="18" charset="0"/>
                <a:ea typeface="Cambria" panose="02040503050406030204" pitchFamily="18" charset="0"/>
              </a:rPr>
              <a:t>nenit </a:t>
            </a:r>
            <a:r>
              <a:rPr lang="en-US" dirty="0">
                <a:latin typeface="Cambria" panose="02040503050406030204" pitchFamily="18" charset="0"/>
                <a:ea typeface="Cambria" panose="02040503050406030204" pitchFamily="18" charset="0"/>
              </a:rPr>
              <a:t>132 :</a:t>
            </a:r>
            <a:r>
              <a:rPr lang="sq-AL" dirty="0">
                <a:latin typeface="Cambria" panose="02040503050406030204" pitchFamily="18" charset="0"/>
                <a:ea typeface="Cambria" panose="02040503050406030204" pitchFamily="18" charset="0"/>
              </a:rPr>
              <a:t> </a:t>
            </a:r>
            <a:endParaRPr lang="en-US" dirty="0">
              <a:latin typeface="Cambria" panose="02040503050406030204" pitchFamily="18" charset="0"/>
              <a:ea typeface="Cambria" panose="02040503050406030204" pitchFamily="18" charset="0"/>
            </a:endParaRPr>
          </a:p>
          <a:p>
            <a:pPr marL="457200" indent="-457200"/>
            <a:r>
              <a:rPr lang="en-US" dirty="0">
                <a:latin typeface="Cambria" panose="02040503050406030204" pitchFamily="18" charset="0"/>
                <a:ea typeface="Cambria" panose="02040503050406030204" pitchFamily="18" charset="0"/>
              </a:rPr>
              <a:t>	</a:t>
            </a:r>
            <a:r>
              <a:rPr lang="sq-AL" dirty="0">
                <a:latin typeface="Cambria" panose="02040503050406030204" pitchFamily="18" charset="0"/>
                <a:ea typeface="Cambria" panose="02040503050406030204" pitchFamily="18" charset="0"/>
              </a:rPr>
              <a:t>1. </a:t>
            </a:r>
            <a:r>
              <a:rPr lang="sq-AL" b="1" dirty="0">
                <a:latin typeface="Cambria" panose="02040503050406030204" pitchFamily="18" charset="0"/>
                <a:ea typeface="Cambria" panose="02040503050406030204" pitchFamily="18" charset="0"/>
              </a:rPr>
              <a:t>është dhënë pa publikimin e mëhershëm </a:t>
            </a:r>
            <a:r>
              <a:rPr lang="sq-AL" dirty="0">
                <a:latin typeface="Cambria" panose="02040503050406030204" pitchFamily="18" charset="0"/>
                <a:ea typeface="Cambria" panose="02040503050406030204" pitchFamily="18" charset="0"/>
              </a:rPr>
              <a:t>të njoftimit kur ishte kërkuar nga ky ligj; </a:t>
            </a:r>
            <a:endParaRPr lang="en-US" dirty="0">
              <a:latin typeface="Cambria" panose="02040503050406030204" pitchFamily="18" charset="0"/>
              <a:ea typeface="Cambria" panose="02040503050406030204" pitchFamily="18" charset="0"/>
            </a:endParaRPr>
          </a:p>
          <a:p>
            <a:pPr marL="457200" indent="-457200"/>
            <a:r>
              <a:rPr lang="en-US" dirty="0">
                <a:latin typeface="Cambria" panose="02040503050406030204" pitchFamily="18" charset="0"/>
                <a:ea typeface="Cambria" panose="02040503050406030204" pitchFamily="18" charset="0"/>
              </a:rPr>
              <a:t>	</a:t>
            </a:r>
            <a:r>
              <a:rPr lang="sq-AL" dirty="0">
                <a:latin typeface="Cambria" panose="02040503050406030204" pitchFamily="18" charset="0"/>
                <a:ea typeface="Cambria" panose="02040503050406030204" pitchFamily="18" charset="0"/>
              </a:rPr>
              <a:t>2. ishte përfunduar gjatë periudhës së pritjes sipas neni 26 të këtij ligji apo gjatë periudhës së vënies së </a:t>
            </a:r>
            <a:r>
              <a:rPr lang="sq-AL" b="1" dirty="0">
                <a:latin typeface="Cambria" panose="02040503050406030204" pitchFamily="18" charset="0"/>
                <a:ea typeface="Cambria" panose="02040503050406030204" pitchFamily="18" charset="0"/>
              </a:rPr>
              <a:t>ndonjë mase të përkohshme të urdhëruar nga OSHP ose një gjykatë </a:t>
            </a:r>
            <a:r>
              <a:rPr lang="sq-AL" dirty="0">
                <a:latin typeface="Cambria" panose="02040503050406030204" pitchFamily="18" charset="0"/>
                <a:ea typeface="Cambria" panose="02040503050406030204" pitchFamily="18" charset="0"/>
              </a:rPr>
              <a:t>që ndalon përmbylljen e kontratës;</a:t>
            </a:r>
            <a:endParaRPr lang="en-US" dirty="0">
              <a:latin typeface="Cambria" panose="02040503050406030204" pitchFamily="18" charset="0"/>
              <a:ea typeface="Cambria" panose="02040503050406030204" pitchFamily="18" charset="0"/>
            </a:endParaRPr>
          </a:p>
          <a:p>
            <a:pPr marL="457200" indent="-457200"/>
            <a:endParaRPr lang="en-US" dirty="0">
              <a:latin typeface="Cambria" panose="02040503050406030204" pitchFamily="18" charset="0"/>
              <a:ea typeface="Cambria" panose="02040503050406030204" pitchFamily="18" charset="0"/>
            </a:endParaRPr>
          </a:p>
          <a:p>
            <a:pPr marL="457200" indent="-457200">
              <a:buFont typeface="Arial" pitchFamily="34" charset="0"/>
              <a:buChar char="•"/>
            </a:pPr>
            <a:r>
              <a:rPr lang="sq-AL" b="1" dirty="0">
                <a:latin typeface="Cambria" panose="02040503050406030204" pitchFamily="18" charset="0"/>
                <a:ea typeface="Cambria" panose="02040503050406030204" pitchFamily="18" charset="0"/>
                <a:cs typeface="Arial" panose="020B0604020202020204" pitchFamily="34" charset="0"/>
              </a:rPr>
              <a:t>Neni 129</a:t>
            </a:r>
            <a:r>
              <a:rPr lang="en-US" b="1" dirty="0">
                <a:latin typeface="Cambria" panose="02040503050406030204" pitchFamily="18" charset="0"/>
                <a:ea typeface="Cambria" panose="02040503050406030204" pitchFamily="18" charset="0"/>
                <a:cs typeface="Arial" panose="020B0604020202020204" pitchFamily="34" charset="0"/>
              </a:rPr>
              <a:t> - </a:t>
            </a:r>
            <a:r>
              <a:rPr lang="sq-AL" b="1" dirty="0">
                <a:latin typeface="Cambria" panose="02040503050406030204" pitchFamily="18" charset="0"/>
                <a:ea typeface="Cambria" panose="02040503050406030204" pitchFamily="18" charset="0"/>
                <a:cs typeface="Arial" panose="020B0604020202020204" pitchFamily="34" charset="0"/>
              </a:rPr>
              <a:t>Prokurimi Elektronik</a:t>
            </a:r>
            <a:endParaRPr lang="en-US" b="1" dirty="0">
              <a:latin typeface="Cambria" panose="02040503050406030204" pitchFamily="18" charset="0"/>
              <a:ea typeface="Cambria" panose="02040503050406030204" pitchFamily="18" charset="0"/>
              <a:cs typeface="Arial" panose="020B0604020202020204" pitchFamily="34" charset="0"/>
            </a:endParaRPr>
          </a:p>
          <a:p>
            <a:r>
              <a:rPr lang="en-US" dirty="0">
                <a:latin typeface="Cambria" panose="02040503050406030204" pitchFamily="18" charset="0"/>
                <a:ea typeface="Cambria" panose="02040503050406030204" pitchFamily="18" charset="0"/>
                <a:cs typeface="Arial" panose="020B0604020202020204" pitchFamily="34" charset="0"/>
              </a:rPr>
              <a:t/>
            </a:r>
            <a:br>
              <a:rPr lang="en-US" dirty="0">
                <a:latin typeface="Cambria" panose="02040503050406030204" pitchFamily="18" charset="0"/>
                <a:ea typeface="Cambria" panose="02040503050406030204" pitchFamily="18" charset="0"/>
                <a:cs typeface="Arial" panose="020B0604020202020204" pitchFamily="34" charset="0"/>
              </a:rPr>
            </a:br>
            <a:r>
              <a:rPr lang="sq-AL" dirty="0">
                <a:latin typeface="Cambria" panose="02040503050406030204" pitchFamily="18" charset="0"/>
                <a:ea typeface="Cambria" panose="02040503050406030204" pitchFamily="18" charset="0"/>
              </a:rPr>
              <a:t>Me LPP </a:t>
            </a:r>
            <a:r>
              <a:rPr lang="en-US" dirty="0">
                <a:latin typeface="Cambria" panose="02040503050406030204" pitchFamily="18" charset="0"/>
                <a:ea typeface="Cambria" panose="02040503050406030204" pitchFamily="18" charset="0"/>
              </a:rPr>
              <a:t> KRPP -</a:t>
            </a:r>
            <a:r>
              <a:rPr lang="en-US" dirty="0" err="1">
                <a:latin typeface="Cambria" panose="02040503050406030204" pitchFamily="18" charset="0"/>
                <a:ea typeface="Cambria" panose="02040503050406030204" pitchFamily="18" charset="0"/>
              </a:rPr>
              <a:t>ja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është</a:t>
            </a:r>
            <a:r>
              <a:rPr lang="en-US" dirty="0">
                <a:latin typeface="Cambria" panose="02040503050406030204" pitchFamily="18" charset="0"/>
                <a:ea typeface="Cambria" panose="02040503050406030204" pitchFamily="18" charset="0"/>
              </a:rPr>
              <a:t> e </a:t>
            </a:r>
            <a:r>
              <a:rPr lang="en-US" dirty="0" err="1">
                <a:latin typeface="Cambria" panose="02040503050406030204" pitchFamily="18" charset="0"/>
                <a:ea typeface="Cambria" panose="02040503050406030204" pitchFamily="18" charset="0"/>
              </a:rPr>
              <a:t>obliguar</a:t>
            </a:r>
            <a:r>
              <a:rPr lang="en-US" dirty="0">
                <a:latin typeface="Cambria" panose="02040503050406030204" pitchFamily="18" charset="0"/>
                <a:ea typeface="Cambria" panose="02040503050406030204" pitchFamily="18" charset="0"/>
              </a:rPr>
              <a:t> për </a:t>
            </a:r>
            <a:r>
              <a:rPr lang="sq-AL" dirty="0">
                <a:latin typeface="Cambria" panose="02040503050406030204" pitchFamily="18" charset="0"/>
                <a:ea typeface="Cambria" panose="02040503050406030204" pitchFamily="18" charset="0"/>
              </a:rPr>
              <a:t>të nxjerrë rregulla në lidhje me përdorimin e </a:t>
            </a:r>
            <a:r>
              <a:rPr lang="sq-AL" b="1" dirty="0">
                <a:latin typeface="Cambria" panose="02040503050406030204" pitchFamily="18" charset="0"/>
                <a:ea typeface="Cambria" panose="02040503050406030204" pitchFamily="18" charset="0"/>
              </a:rPr>
              <a:t>metodave të prokurimit elektronik</a:t>
            </a:r>
            <a:r>
              <a:rPr lang="sq-AL" dirty="0">
                <a:latin typeface="Cambria" panose="02040503050406030204" pitchFamily="18" charset="0"/>
                <a:ea typeface="Cambria" panose="02040503050406030204" pitchFamily="18" charset="0"/>
              </a:rPr>
              <a:t> nga autoritetet kontraktuese. </a:t>
            </a:r>
            <a:endParaRPr lang="en-US" dirty="0"/>
          </a:p>
          <a:p>
            <a:endParaRPr lang="en-US" dirty="0"/>
          </a:p>
        </p:txBody>
      </p:sp>
      <p:sp>
        <p:nvSpPr>
          <p:cNvPr id="4" name="Footer Placeholder 3"/>
          <p:cNvSpPr>
            <a:spLocks noGrp="1"/>
          </p:cNvSpPr>
          <p:nvPr>
            <p:ph type="ftr" sz="quarter" idx="11"/>
          </p:nvPr>
        </p:nvSpPr>
        <p:spPr/>
        <p:txBody>
          <a:bodyPr/>
          <a:lstStyle/>
          <a:p>
            <a:r>
              <a:rPr lang="en-US"/>
              <a:t>Departamenti per Trajnime /KRPP  </a:t>
            </a:r>
          </a:p>
        </p:txBody>
      </p:sp>
      <p:sp>
        <p:nvSpPr>
          <p:cNvPr id="5" name="Slide Number Placeholder 4"/>
          <p:cNvSpPr>
            <a:spLocks noGrp="1"/>
          </p:cNvSpPr>
          <p:nvPr>
            <p:ph type="sldNum" sz="quarter" idx="12"/>
          </p:nvPr>
        </p:nvSpPr>
        <p:spPr/>
        <p:txBody>
          <a:bodyPr/>
          <a:lstStyle/>
          <a:p>
            <a:fld id="{DCFF98CF-7F0B-4F7C-9297-12472D36FA30}" type="slidenum">
              <a:rPr lang="en-US" smtClean="0"/>
              <a:t>66</a:t>
            </a:fld>
            <a:endParaRPr lang="en-US"/>
          </a:p>
        </p:txBody>
      </p:sp>
    </p:spTree>
    <p:extLst>
      <p:ext uri="{BB962C8B-B14F-4D97-AF65-F5344CB8AC3E}">
        <p14:creationId xmlns:p14="http://schemas.microsoft.com/office/powerpoint/2010/main" val="33777086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4">
              <a:lumMod val="20000"/>
              <a:lumOff val="80000"/>
            </a:schemeClr>
          </a:solidFill>
        </p:spPr>
        <p:txBody>
          <a:bodyPr>
            <a:normAutofit/>
          </a:bodyPr>
          <a:lstStyle/>
          <a:p>
            <a:pPr marL="0" indent="0">
              <a:buNone/>
            </a:pPr>
            <a:r>
              <a:rPr lang="en-US" sz="2400" dirty="0">
                <a:latin typeface="Cambria" panose="02040503050406030204" pitchFamily="18" charset="0"/>
                <a:ea typeface="Cambria" panose="02040503050406030204" pitchFamily="18" charset="0"/>
              </a:rPr>
              <a:t>                                     </a:t>
            </a:r>
          </a:p>
          <a:p>
            <a:pPr marL="0" indent="0">
              <a:buNone/>
            </a:pP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a:p>
            <a:pPr marL="0" indent="0" algn="ctr">
              <a:buNone/>
            </a:pPr>
            <a:endParaRPr lang="en-US" sz="2400" dirty="0">
              <a:latin typeface="Cambria" panose="02040503050406030204" pitchFamily="18" charset="0"/>
              <a:ea typeface="Cambria" panose="02040503050406030204" pitchFamily="18" charset="0"/>
            </a:endParaRPr>
          </a:p>
          <a:p>
            <a:pPr marL="0" indent="0" algn="ctr">
              <a:buNone/>
            </a:pPr>
            <a:r>
              <a:rPr lang="en-US" sz="4400">
                <a:latin typeface="Cambria" panose="02040503050406030204" pitchFamily="18" charset="0"/>
                <a:ea typeface="Cambria" panose="02040503050406030204" pitchFamily="18" charset="0"/>
              </a:rPr>
              <a:t> </a:t>
            </a:r>
            <a:endParaRPr lang="sq-AL" sz="4400" dirty="0">
              <a:latin typeface="Cambria" panose="02040503050406030204" pitchFamily="18" charset="0"/>
              <a:ea typeface="Cambria" panose="02040503050406030204" pitchFamily="18" charset="0"/>
            </a:endParaRPr>
          </a:p>
          <a:p>
            <a:pPr marL="0" indent="0" algn="ctr">
              <a:buNone/>
            </a:pPr>
            <a:r>
              <a:rPr lang="sq-AL" sz="240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pPr marL="0" indent="0" algn="ctr">
              <a:buNone/>
            </a:pPr>
            <a:endParaRPr lang="en-US" sz="2400" dirty="0">
              <a:latin typeface="Cambria" panose="02040503050406030204" pitchFamily="18" charset="0"/>
              <a:ea typeface="Cambria" panose="02040503050406030204" pitchFamily="18" charset="0"/>
            </a:endParaRPr>
          </a:p>
          <a:p>
            <a:pPr marL="0" indent="0" algn="ctr">
              <a:buNone/>
            </a:pPr>
            <a:r>
              <a:rPr lang="en-US" sz="4000" dirty="0" err="1">
                <a:latin typeface="Cambria" panose="02040503050406030204" pitchFamily="18" charset="0"/>
                <a:ea typeface="Cambria" panose="02040503050406030204" pitchFamily="18" charset="0"/>
              </a:rPr>
              <a:t>Faleminderit</a:t>
            </a:r>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67</a:t>
            </a:fld>
            <a:endParaRPr lang="en-US"/>
          </a:p>
        </p:txBody>
      </p:sp>
      <p:sp>
        <p:nvSpPr>
          <p:cNvPr id="2" name="Footer Placeholder 1"/>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10225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304800" y="0"/>
            <a:ext cx="7399736" cy="685801"/>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algn="ct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Historia e sistemit Kombëtar te Prokurimit</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685801"/>
            <a:ext cx="9144000" cy="5714999"/>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Kontratat për marrjen më qira të objekteve dhe blerjen e objekteve për misionet diplomatike jashtë vendit mund të kenë kohëzgjatje deri në 5 vite.</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Me k</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të Ligj mbeten tri institucione qendrore 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prokurimit 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dirty="0" err="1">
                <a:latin typeface="Cambria" panose="02040503050406030204" pitchFamily="18" charset="0"/>
                <a:ea typeface="Cambria" panose="02040503050406030204" pitchFamily="18" charset="0"/>
                <a:cs typeface="Arial" panose="020B0604020202020204" pitchFamily="34" charset="0"/>
              </a:rPr>
              <a:t>Kosov</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a:p>
            <a:pPr marL="457200" lvl="1" indent="0">
              <a:buNone/>
            </a:pPr>
            <a:endParaRPr lang="en-US" dirty="0">
              <a:latin typeface="Cambria" panose="02040503050406030204" pitchFamily="18" charset="0"/>
              <a:ea typeface="Cambria" panose="02040503050406030204" pitchFamily="18" charset="0"/>
              <a:cs typeface="Arial" panose="020B0604020202020204" pitchFamily="34" charset="0"/>
            </a:endParaRPr>
          </a:p>
          <a:p>
            <a:pPr marL="457200" lvl="1"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marL="457200" lvl="1"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marL="457200" lvl="1"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marL="457200" lvl="1"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r>
              <a:rPr lang="sq-AL" sz="2400" dirty="0">
                <a:latin typeface="Cambria" panose="02040503050406030204" pitchFamily="18" charset="0"/>
                <a:ea typeface="Cambria" panose="02040503050406030204" pitchFamily="18" charset="0"/>
                <a:cs typeface="Arial" panose="020B0604020202020204" pitchFamily="34" charset="0"/>
              </a:rPr>
              <a:t>Ky ligj nuk ishte në përputhje me kërkesat e KE pasi q</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konsiderohej si jo 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përputhje me Direktivat e Prokurimit të KE</a:t>
            </a:r>
            <a:r>
              <a:rPr lang="en-US" sz="2400" dirty="0">
                <a:latin typeface="Cambria" panose="02040503050406030204" pitchFamily="18" charset="0"/>
                <a:ea typeface="Cambria" panose="02040503050406030204" pitchFamily="18" charset="0"/>
                <a:cs typeface="Arial" panose="020B0604020202020204" pitchFamily="34" charset="0"/>
              </a:rPr>
              <a:t>.</a:t>
            </a:r>
          </a:p>
          <a:p>
            <a:r>
              <a:rPr lang="en-US" sz="2400" dirty="0">
                <a:latin typeface="Cambria" panose="02040503050406030204" pitchFamily="18" charset="0"/>
                <a:ea typeface="Cambria" panose="02040503050406030204" pitchFamily="18" charset="0"/>
                <a:cs typeface="Arial" panose="020B0604020202020204" pitchFamily="34" charset="0"/>
              </a:rPr>
              <a:t>P</a:t>
            </a:r>
            <a:r>
              <a:rPr lang="sq-AL" sz="2400" dirty="0" err="1">
                <a:latin typeface="Cambria" panose="02040503050406030204" pitchFamily="18" charset="0"/>
                <a:ea typeface="Cambria" panose="02040503050406030204" pitchFamily="18" charset="0"/>
                <a:cs typeface="Arial" panose="020B0604020202020204" pitchFamily="34" charset="0"/>
              </a:rPr>
              <a:t>randaj</a:t>
            </a:r>
            <a:r>
              <a:rPr lang="sq-AL" sz="2400" dirty="0">
                <a:latin typeface="Cambria" panose="02040503050406030204" pitchFamily="18" charset="0"/>
                <a:ea typeface="Cambria" panose="02040503050406030204" pitchFamily="18" charset="0"/>
                <a:cs typeface="Arial" panose="020B0604020202020204" pitchFamily="34" charset="0"/>
              </a:rPr>
              <a:t> është dashur që shumë shpejt të ndryshohet.</a:t>
            </a: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7</a:t>
            </a:fld>
            <a:endParaRPr lang="en-US"/>
          </a:p>
        </p:txBody>
      </p:sp>
      <p:sp>
        <p:nvSpPr>
          <p:cNvPr id="3" name="Footer Placeholder 2"/>
          <p:cNvSpPr>
            <a:spLocks noGrp="1"/>
          </p:cNvSpPr>
          <p:nvPr>
            <p:ph type="ftr" sz="quarter" idx="11"/>
          </p:nvPr>
        </p:nvSpPr>
        <p:spPr/>
        <p:txBody>
          <a:bodyPr/>
          <a:lstStyle/>
          <a:p>
            <a:r>
              <a:rPr lang="en-US"/>
              <a:t>Departamenti per Trajnime /KRPP  </a:t>
            </a:r>
          </a:p>
        </p:txBody>
      </p:sp>
      <p:graphicFrame>
        <p:nvGraphicFramePr>
          <p:cNvPr id="4" name="Diagram 3"/>
          <p:cNvGraphicFramePr/>
          <p:nvPr>
            <p:extLst>
              <p:ext uri="{D42A27DB-BD31-4B8C-83A1-F6EECF244321}">
                <p14:modId xmlns:p14="http://schemas.microsoft.com/office/powerpoint/2010/main" val="4127826220"/>
              </p:ext>
            </p:extLst>
          </p:nvPr>
        </p:nvGraphicFramePr>
        <p:xfrm>
          <a:off x="457200" y="2514600"/>
          <a:ext cx="8458200" cy="198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9715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1"/>
            <a:ext cx="9144000" cy="533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algn="ct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Historia e sistemit Kombëtar te Prokurimit</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endPar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990600"/>
            <a:ext cx="9144000" cy="5715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None/>
            </a:pPr>
            <a:r>
              <a:rPr lang="sq-AL" sz="2400" u="sng" dirty="0">
                <a:latin typeface="Cambria" panose="02040503050406030204" pitchFamily="18" charset="0"/>
                <a:ea typeface="Cambria" panose="02040503050406030204" pitchFamily="18" charset="0"/>
                <a:cs typeface="Arial" panose="020B0604020202020204" pitchFamily="34" charset="0"/>
              </a:rPr>
              <a:t>Ligji i katër </a:t>
            </a:r>
            <a:r>
              <a:rPr lang="sq-AL" sz="2400" dirty="0">
                <a:latin typeface="Cambria" panose="02040503050406030204" pitchFamily="18" charset="0"/>
                <a:ea typeface="Cambria" panose="02040503050406030204" pitchFamily="18" charset="0"/>
                <a:cs typeface="Arial" panose="020B0604020202020204" pitchFamily="34" charset="0"/>
              </a:rPr>
              <a:t>për prokurimin publik 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dirty="0" err="1">
                <a:latin typeface="Cambria" panose="02040503050406030204" pitchFamily="18" charset="0"/>
                <a:ea typeface="Cambria" panose="02040503050406030204" pitchFamily="18" charset="0"/>
                <a:cs typeface="Arial" panose="020B0604020202020204" pitchFamily="34" charset="0"/>
              </a:rPr>
              <a:t>kosov</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ligji i prokurimit publik Nr . 04/L-042  </a:t>
            </a:r>
            <a:endParaRPr lang="en-US" sz="2400" dirty="0">
              <a:latin typeface="Cambria" panose="02040503050406030204" pitchFamily="18" charset="0"/>
              <a:ea typeface="Cambria" panose="02040503050406030204" pitchFamily="18" charset="0"/>
              <a:cs typeface="Arial" panose="020B0604020202020204" pitchFamily="34" charset="0"/>
            </a:endParaRPr>
          </a:p>
          <a:p>
            <a:pPr algn="just">
              <a:lnSpc>
                <a:spcPct val="100000"/>
              </a:lnSpc>
              <a:buFont typeface="Wingdings" panose="05000000000000000000" pitchFamily="2" charset="2"/>
              <a:buChar char="§"/>
            </a:pPr>
            <a:r>
              <a:rPr lang="en-US" sz="2400" dirty="0">
                <a:latin typeface="Cambria" panose="02040503050406030204" pitchFamily="18" charset="0"/>
                <a:ea typeface="Cambria" panose="02040503050406030204" pitchFamily="18" charset="0"/>
                <a:cs typeface="Arial" panose="020B0604020202020204" pitchFamily="34" charset="0"/>
              </a:rPr>
              <a:t>M</a:t>
            </a:r>
            <a:r>
              <a:rPr lang="sq-AL" sz="2400" dirty="0" err="1">
                <a:latin typeface="Cambria" panose="02040503050406030204" pitchFamily="18" charset="0"/>
                <a:ea typeface="Cambria" panose="02040503050406030204" pitchFamily="18" charset="0"/>
                <a:cs typeface="Arial" panose="020B0604020202020204" pitchFamily="34" charset="0"/>
              </a:rPr>
              <a:t>iratuar</a:t>
            </a:r>
            <a:r>
              <a:rPr lang="sq-AL" sz="2400" dirty="0">
                <a:latin typeface="Cambria" panose="02040503050406030204" pitchFamily="18" charset="0"/>
                <a:ea typeface="Cambria" panose="02040503050406030204" pitchFamily="18" charset="0"/>
                <a:cs typeface="Arial" panose="020B0604020202020204" pitchFamily="34" charset="0"/>
              </a:rPr>
              <a:t> nga Kuvendi i Republikës s</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Kosovës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zyrtarizuar</a:t>
            </a:r>
            <a:r>
              <a:rPr lang="en-US" sz="2400" dirty="0">
                <a:latin typeface="Cambria" panose="02040503050406030204" pitchFamily="18" charset="0"/>
                <a:ea typeface="Cambria" panose="02040503050406030204" pitchFamily="18" charset="0"/>
                <a:cs typeface="Arial" panose="020B0604020202020204" pitchFamily="34" charset="0"/>
              </a:rPr>
              <a:t> me 5</a:t>
            </a:r>
            <a:r>
              <a:rPr lang="sq-AL" sz="2400" dirty="0">
                <a:latin typeface="Cambria" panose="02040503050406030204" pitchFamily="18" charset="0"/>
                <a:ea typeface="Cambria" panose="02040503050406030204" pitchFamily="18" charset="0"/>
                <a:cs typeface="Arial" panose="020B0604020202020204" pitchFamily="34" charset="0"/>
              </a:rPr>
              <a:t> tetor 2011,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qenë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fuqi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deri</a:t>
            </a:r>
            <a:r>
              <a:rPr lang="en-US" sz="2400" dirty="0">
                <a:latin typeface="Cambria" panose="02040503050406030204" pitchFamily="18" charset="0"/>
                <a:ea typeface="Cambria" panose="02040503050406030204" pitchFamily="18" charset="0"/>
                <a:cs typeface="Arial" panose="020B0604020202020204" pitchFamily="34" charset="0"/>
              </a:rPr>
              <a:t> me </a:t>
            </a:r>
            <a:r>
              <a:rPr lang="en-US" sz="2400" dirty="0" err="1">
                <a:latin typeface="Cambria" panose="02040503050406030204" pitchFamily="18" charset="0"/>
                <a:ea typeface="Cambria" panose="02040503050406030204" pitchFamily="18" charset="0"/>
                <a:cs typeface="Arial" panose="020B0604020202020204" pitchFamily="34" charset="0"/>
              </a:rPr>
              <a:t>vitin</a:t>
            </a:r>
            <a:r>
              <a:rPr lang="en-US" sz="2400" dirty="0">
                <a:latin typeface="Cambria" panose="02040503050406030204" pitchFamily="18" charset="0"/>
                <a:ea typeface="Cambria" panose="02040503050406030204" pitchFamily="18" charset="0"/>
                <a:cs typeface="Arial" panose="020B0604020202020204" pitchFamily="34" charset="0"/>
              </a:rPr>
              <a:t> 2016.</a:t>
            </a:r>
            <a:endParaRPr lang="en-GB"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Konsiderohej</a:t>
            </a:r>
            <a:r>
              <a:rPr lang="en-US" sz="2400" dirty="0">
                <a:latin typeface="Cambria" panose="02040503050406030204" pitchFamily="18" charset="0"/>
                <a:ea typeface="Cambria" panose="02040503050406030204" pitchFamily="18" charset="0"/>
                <a:cs typeface="Arial" panose="020B0604020202020204" pitchFamily="34" charset="0"/>
              </a:rPr>
              <a:t> s</a:t>
            </a:r>
            <a:r>
              <a:rPr lang="sq-AL" sz="2400" dirty="0">
                <a:latin typeface="Cambria" panose="02040503050406030204" pitchFamily="18" charset="0"/>
                <a:ea typeface="Cambria" panose="02040503050406030204" pitchFamily="18" charset="0"/>
                <a:cs typeface="Arial" panose="020B0604020202020204" pitchFamily="34" charset="0"/>
              </a:rPr>
              <a:t>e ky</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ligji</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 ishte </a:t>
            </a:r>
            <a:r>
              <a:rPr lang="en-US" sz="2400" dirty="0">
                <a:latin typeface="Cambria" panose="02040503050406030204" pitchFamily="18" charset="0"/>
                <a:ea typeface="Cambria" panose="02040503050406030204" pitchFamily="18" charset="0"/>
                <a:cs typeface="Arial" panose="020B0604020202020204" pitchFamily="34" charset="0"/>
              </a:rPr>
              <a:t>me një </a:t>
            </a:r>
            <a:r>
              <a:rPr lang="en-US" sz="2400" dirty="0" err="1">
                <a:latin typeface="Cambria" panose="02040503050406030204" pitchFamily="18" charset="0"/>
                <a:ea typeface="Cambria" panose="02040503050406030204" pitchFamily="18" charset="0"/>
                <a:cs typeface="Arial" panose="020B0604020202020204" pitchFamily="34" charset="0"/>
              </a:rPr>
              <a:t>transparenc</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shum</a:t>
            </a:r>
            <a:r>
              <a:rPr lang="en-US" sz="2400" dirty="0">
                <a:latin typeface="Cambria" panose="02040503050406030204" pitchFamily="18" charset="0"/>
                <a:ea typeface="Cambria" panose="02040503050406030204" pitchFamily="18" charset="0"/>
                <a:cs typeface="Arial" panose="020B0604020202020204" pitchFamily="34" charset="0"/>
              </a:rPr>
              <a:t> të madhe dhe </a:t>
            </a:r>
            <a:r>
              <a:rPr lang="en-US" sz="2400" dirty="0" err="1">
                <a:latin typeface="Cambria" panose="02040503050406030204" pitchFamily="18" charset="0"/>
                <a:ea typeface="Cambria" panose="02040503050406030204" pitchFamily="18" charset="0"/>
                <a:cs typeface="Arial" panose="020B0604020202020204" pitchFamily="34" charset="0"/>
              </a:rPr>
              <a:t>shumë</a:t>
            </a:r>
            <a:r>
              <a:rPr lang="en-US" sz="2400" dirty="0">
                <a:latin typeface="Cambria" panose="02040503050406030204" pitchFamily="18" charset="0"/>
                <a:ea typeface="Cambria" panose="02040503050406030204" pitchFamily="18" charset="0"/>
                <a:cs typeface="Arial" panose="020B0604020202020204" pitchFamily="34" charset="0"/>
              </a:rPr>
              <a:t>  i </a:t>
            </a:r>
            <a:r>
              <a:rPr lang="en-US" sz="2400" dirty="0" err="1">
                <a:latin typeface="Cambria" panose="02040503050406030204" pitchFamily="18" charset="0"/>
                <a:ea typeface="Cambria" panose="02040503050406030204" pitchFamily="18" charset="0"/>
                <a:cs typeface="Arial" panose="020B0604020202020204" pitchFamily="34" charset="0"/>
              </a:rPr>
              <a:t>kompletuar</a:t>
            </a:r>
            <a:r>
              <a:rPr lang="en-US" sz="2400" dirty="0">
                <a:latin typeface="Cambria" panose="02040503050406030204" pitchFamily="18" charset="0"/>
                <a:ea typeface="Cambria" panose="02040503050406030204" pitchFamily="18" charset="0"/>
                <a:cs typeface="Arial" panose="020B0604020202020204" pitchFamily="34" charset="0"/>
              </a:rPr>
              <a:t> në </a:t>
            </a:r>
            <a:r>
              <a:rPr lang="en-US" sz="2400" dirty="0" err="1">
                <a:latin typeface="Cambria" panose="02040503050406030204" pitchFamily="18" charset="0"/>
                <a:ea typeface="Cambria" panose="02040503050406030204" pitchFamily="18" charset="0"/>
                <a:cs typeface="Arial" panose="020B0604020202020204" pitchFamily="34" charset="0"/>
              </a:rPr>
              <a:t>përmbajtje</a:t>
            </a:r>
            <a:r>
              <a:rPr lang="en-US" sz="2400" dirty="0">
                <a:latin typeface="Cambria" panose="02040503050406030204" pitchFamily="18" charset="0"/>
                <a:ea typeface="Cambria" panose="02040503050406030204" pitchFamily="18" charset="0"/>
                <a:cs typeface="Arial" panose="020B0604020202020204" pitchFamily="34" charset="0"/>
              </a:rPr>
              <a:t>.</a:t>
            </a:r>
            <a:endParaRPr lang="sq-AL" sz="2400" dirty="0">
              <a:latin typeface="Cambria" panose="02040503050406030204" pitchFamily="18" charset="0"/>
              <a:ea typeface="Cambria" panose="02040503050406030204" pitchFamily="18" charset="0"/>
              <a:cs typeface="Arial" panose="020B0604020202020204" pitchFamily="34" charset="0"/>
            </a:endParaRPr>
          </a:p>
          <a:p>
            <a:pPr marL="0" lvl="0" indent="0">
              <a:buNone/>
            </a:pPr>
            <a:endParaRPr lang="sq-AL"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err="1">
                <a:latin typeface="Cambria" panose="02040503050406030204" pitchFamily="18" charset="0"/>
                <a:ea typeface="Cambria" panose="02040503050406030204" pitchFamily="18" charset="0"/>
                <a:cs typeface="Arial" panose="020B0604020202020204" pitchFamily="34" charset="0"/>
              </a:rPr>
              <a:t>Ndersa</a:t>
            </a:r>
            <a:r>
              <a:rPr lang="sq-AL" sz="2400" dirty="0">
                <a:latin typeface="Cambria" panose="02040503050406030204" pitchFamily="18" charset="0"/>
                <a:ea typeface="Cambria" panose="02040503050406030204" pitchFamily="18" charset="0"/>
                <a:cs typeface="Arial" panose="020B0604020202020204" pitchFamily="34" charset="0"/>
              </a:rPr>
              <a:t> sot është në fuqi ligji  me Nr. 04/L-042 i ndryshuar dhe i plotësuar me ligjet nr. </a:t>
            </a:r>
            <a:r>
              <a:rPr lang="nn-NO" sz="2400" b="1" dirty="0">
                <a:latin typeface="Cambria" panose="02040503050406030204" pitchFamily="18" charset="0"/>
                <a:ea typeface="Cambria" panose="02040503050406030204" pitchFamily="18" charset="0"/>
              </a:rPr>
              <a:t>04/L-237, Ligjin Nr. 05/L-068 dhe Ligjin Nr. 05/L-092</a:t>
            </a:r>
            <a:r>
              <a:rPr lang="sq-AL" sz="2400" b="1" dirty="0">
                <a:latin typeface="Cambria" panose="02040503050406030204" pitchFamily="18" charset="0"/>
                <a:ea typeface="Cambria" panose="02040503050406030204" pitchFamily="18" charset="0"/>
              </a:rPr>
              <a:t> , </a:t>
            </a:r>
            <a:r>
              <a:rPr lang="sq-AL" sz="2400" dirty="0">
                <a:latin typeface="Cambria" panose="02040503050406030204" pitchFamily="18" charset="0"/>
                <a:ea typeface="Cambria" panose="02040503050406030204" pitchFamily="18" charset="0"/>
              </a:rPr>
              <a:t>dhe </a:t>
            </a:r>
            <a:r>
              <a:rPr lang="sq-AL" sz="2400" dirty="0">
                <a:latin typeface="Cambria" panose="02040503050406030204" pitchFamily="18" charset="0"/>
                <a:ea typeface="Cambria" panose="02040503050406030204" pitchFamily="18" charset="0"/>
                <a:cs typeface="Arial" panose="020B0604020202020204" pitchFamily="34" charset="0"/>
              </a:rPr>
              <a:t>ë</a:t>
            </a:r>
            <a:r>
              <a:rPr lang="en-US" sz="2400" dirty="0" err="1">
                <a:latin typeface="Cambria" panose="02040503050406030204" pitchFamily="18" charset="0"/>
                <a:ea typeface="Cambria" panose="02040503050406030204" pitchFamily="18" charset="0"/>
                <a:cs typeface="Arial" panose="020B0604020202020204" pitchFamily="34" charset="0"/>
              </a:rPr>
              <a:t>sht</a:t>
            </a:r>
            <a:r>
              <a:rPr lang="sq-AL" sz="2400" dirty="0">
                <a:latin typeface="Cambria" panose="02040503050406030204" pitchFamily="18" charset="0"/>
                <a:ea typeface="Cambria" panose="02040503050406030204" pitchFamily="18" charset="0"/>
                <a:cs typeface="Arial" panose="020B0604020202020204" pitchFamily="34" charset="0"/>
              </a:rPr>
              <a:t>ë</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akti më i lartë ligjor </a:t>
            </a:r>
            <a:r>
              <a:rPr lang="en-US" sz="2400" dirty="0">
                <a:latin typeface="Cambria" panose="02040503050406030204" pitchFamily="18" charset="0"/>
                <a:ea typeface="Cambria" panose="02040503050406030204" pitchFamily="18" charset="0"/>
                <a:cs typeface="Arial" panose="020B0604020202020204" pitchFamily="34" charset="0"/>
              </a:rPr>
              <a:t>p</a:t>
            </a:r>
            <a:r>
              <a:rPr lang="sq-AL" sz="2400" dirty="0">
                <a:latin typeface="Cambria" panose="02040503050406030204" pitchFamily="18" charset="0"/>
                <a:ea typeface="Cambria" panose="02040503050406030204" pitchFamily="18" charset="0"/>
                <a:cs typeface="Arial" panose="020B0604020202020204" pitchFamily="34" charset="0"/>
              </a:rPr>
              <a:t>ë</a:t>
            </a:r>
            <a:r>
              <a:rPr lang="en-US" sz="2400" dirty="0">
                <a:latin typeface="Cambria" panose="02040503050406030204" pitchFamily="18" charset="0"/>
                <a:ea typeface="Cambria" panose="02040503050406030204" pitchFamily="18" charset="0"/>
                <a:cs typeface="Arial" panose="020B0604020202020204" pitchFamily="34" charset="0"/>
              </a:rPr>
              <a:t>r</a:t>
            </a:r>
            <a:r>
              <a:rPr lang="sq-AL" sz="2400" dirty="0">
                <a:latin typeface="Cambria" panose="02040503050406030204" pitchFamily="18" charset="0"/>
                <a:ea typeface="Cambria" panose="02040503050406030204" pitchFamily="18" charset="0"/>
                <a:cs typeface="Arial" panose="020B0604020202020204" pitchFamily="34" charset="0"/>
              </a:rPr>
              <a:t> Prokurim Publik në Kosovë</a:t>
            </a:r>
            <a:r>
              <a:rPr lang="en-US" sz="2400" dirty="0">
                <a:latin typeface="Cambria" panose="02040503050406030204" pitchFamily="18" charset="0"/>
                <a:ea typeface="Cambria" panose="02040503050406030204" pitchFamily="18" charset="0"/>
                <a:cs typeface="Arial" panose="020B0604020202020204" pitchFamily="34" charset="0"/>
              </a:rPr>
              <a:t> . </a:t>
            </a:r>
            <a:endParaRPr lang="sq-AL"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Në pajtim me Direktivat e </a:t>
            </a:r>
            <a:r>
              <a:rPr lang="en-US" sz="2400" dirty="0" err="1">
                <a:latin typeface="Cambria" panose="02040503050406030204" pitchFamily="18" charset="0"/>
                <a:ea typeface="Cambria" panose="02040503050406030204" pitchFamily="18" charset="0"/>
                <a:cs typeface="Arial" panose="020B0604020202020204" pitchFamily="34" charset="0"/>
              </a:rPr>
              <a:t>Komisionit</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Evropian (</a:t>
            </a:r>
            <a:r>
              <a:rPr lang="en-US" sz="2400" dirty="0" err="1">
                <a:latin typeface="Cambria" panose="02040503050406030204" pitchFamily="18" charset="0"/>
                <a:ea typeface="Cambria" panose="02040503050406030204" pitchFamily="18" charset="0"/>
                <a:cs typeface="Arial" panose="020B0604020202020204" pitchFamily="34" charset="0"/>
              </a:rPr>
              <a:t>Parimet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përgjitshme</a:t>
            </a:r>
            <a:r>
              <a:rPr lang="sq-AL" sz="2400" dirty="0">
                <a:latin typeface="Cambria" panose="02040503050406030204" pitchFamily="18" charset="0"/>
                <a:ea typeface="Cambria" panose="02040503050406030204" pitchFamily="18" charset="0"/>
                <a:cs typeface="Arial" panose="020B0604020202020204" pitchFamily="34" charset="0"/>
              </a:rPr>
              <a:t>).</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Përbëhet prej </a:t>
            </a:r>
            <a:r>
              <a:rPr lang="en-US" sz="2400" dirty="0" err="1">
                <a:latin typeface="Cambria" panose="02040503050406030204" pitchFamily="18" charset="0"/>
                <a:ea typeface="Cambria" panose="02040503050406030204" pitchFamily="18" charset="0"/>
                <a:cs typeface="Arial" panose="020B0604020202020204" pitchFamily="34" charset="0"/>
              </a:rPr>
              <a:t>njembëdhjetë</a:t>
            </a:r>
            <a:r>
              <a:rPr lang="sq-AL" sz="2400" dirty="0">
                <a:latin typeface="Cambria" panose="02040503050406030204" pitchFamily="18" charset="0"/>
                <a:ea typeface="Cambria" panose="02040503050406030204" pitchFamily="18" charset="0"/>
                <a:cs typeface="Arial" panose="020B0604020202020204" pitchFamily="34" charset="0"/>
              </a:rPr>
              <a:t> pjesëve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1</a:t>
            </a:r>
            <a:r>
              <a:rPr lang="en-US" sz="2400" dirty="0">
                <a:latin typeface="Cambria" panose="02040503050406030204" pitchFamily="18" charset="0"/>
                <a:ea typeface="Cambria" panose="02040503050406030204" pitchFamily="18" charset="0"/>
                <a:cs typeface="Arial" panose="020B0604020202020204" pitchFamily="34" charset="0"/>
              </a:rPr>
              <a:t>35</a:t>
            </a:r>
            <a:r>
              <a:rPr lang="sq-AL" sz="2400" dirty="0">
                <a:latin typeface="Cambria" panose="02040503050406030204" pitchFamily="18" charset="0"/>
                <a:ea typeface="Cambria" panose="02040503050406030204" pitchFamily="18" charset="0"/>
                <a:cs typeface="Arial" panose="020B0604020202020204" pitchFamily="34" charset="0"/>
              </a:rPr>
              <a:t> neneve.</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lvl="0" indent="0">
              <a:buNone/>
            </a:pPr>
            <a:endParaRPr lang="en-US" sz="2400" b="1" dirty="0">
              <a:latin typeface="Cambria" panose="02040503050406030204" pitchFamily="18" charset="0"/>
              <a:ea typeface="Cambria" panose="02040503050406030204" pitchFamily="18" charset="0"/>
              <a:cs typeface="Arial" panose="020B0604020202020204" pitchFamily="34" charset="0"/>
            </a:endParaRPr>
          </a:p>
          <a:p>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8</a:t>
            </a:fld>
            <a:endParaRPr lang="en-US"/>
          </a:p>
        </p:txBody>
      </p:sp>
      <p:sp>
        <p:nvSpPr>
          <p:cNvPr id="3" name="Footer Placeholder 2"/>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3909912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76200"/>
            <a:ext cx="9144000" cy="1066799"/>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lvl="0"/>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Legjislacioni nacional (i Kosovës) për Prokurimin Publik</a:t>
            </a:r>
            <a:endPar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1371600"/>
            <a:ext cx="9144000" cy="5105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400" dirty="0">
                <a:latin typeface="Cambria" panose="02040503050406030204" pitchFamily="18" charset="0"/>
                <a:ea typeface="Cambria" panose="02040503050406030204" pitchFamily="18" charset="0"/>
                <a:cs typeface="Arial" panose="020B0604020202020204" pitchFamily="34" charset="0"/>
              </a:rPr>
              <a:t>Ashtu sikur edhe në shumicën e shteteve tjera që legjislacionet nacionale për prokurim publik te cilat përbehen prej </a:t>
            </a:r>
            <a:r>
              <a:rPr lang="en-US" sz="2400" dirty="0">
                <a:latin typeface="Cambria" panose="02040503050406030204" pitchFamily="18" charset="0"/>
                <a:ea typeface="Cambria" panose="02040503050406030204" pitchFamily="18" charset="0"/>
                <a:cs typeface="Arial" panose="020B0604020202020204" pitchFamily="34" charset="0"/>
              </a:rPr>
              <a:t>:</a:t>
            </a:r>
            <a:endParaRPr lang="sq-AL" sz="2400" dirty="0">
              <a:latin typeface="Cambria" panose="02040503050406030204" pitchFamily="18" charset="0"/>
              <a:ea typeface="Cambria" panose="02040503050406030204" pitchFamily="18" charset="0"/>
              <a:cs typeface="Arial" panose="020B0604020202020204" pitchFamily="34" charset="0"/>
            </a:endParaRPr>
          </a:p>
          <a:p>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Ligjit për prokurimin </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legjislacionit dytësorë</a:t>
            </a:r>
            <a:r>
              <a:rPr lang="sq-AL" sz="2400" dirty="0">
                <a:latin typeface="Cambria" panose="02040503050406030204" pitchFamily="18" charset="0"/>
                <a:ea typeface="Cambria" panose="02040503050406030204" pitchFamily="18" charset="0"/>
                <a:cs typeface="Arial" panose="020B0604020202020204" pitchFamily="34" charset="0"/>
              </a:rPr>
              <a:t> si dhe </a:t>
            </a:r>
            <a:r>
              <a:rPr lang="sq-AL" sz="2400" b="1" dirty="0">
                <a:latin typeface="Cambria" panose="02040503050406030204" pitchFamily="18" charset="0"/>
                <a:ea typeface="Cambria" panose="02040503050406030204" pitchFamily="18" charset="0"/>
                <a:cs typeface="Arial" panose="020B0604020202020204" pitchFamily="34" charset="0"/>
              </a:rPr>
              <a:t>dokumenteve standarde </a:t>
            </a:r>
            <a:r>
              <a:rPr lang="sq-AL" sz="2400" dirty="0">
                <a:latin typeface="Cambria" panose="02040503050406030204" pitchFamily="18" charset="0"/>
                <a:ea typeface="Cambria" panose="02040503050406030204" pitchFamily="18" charset="0"/>
                <a:cs typeface="Arial" panose="020B0604020202020204" pitchFamily="34" charset="0"/>
              </a:rPr>
              <a:t>edhe legjislacioni nacional i Kosovës përbehet prej këtyre </a:t>
            </a:r>
            <a:r>
              <a:rPr lang="sq-AL" sz="2400" b="1" u="sng" dirty="0">
                <a:latin typeface="Cambria" panose="02040503050406030204" pitchFamily="18" charset="0"/>
                <a:ea typeface="Cambria" panose="02040503050406030204" pitchFamily="18" charset="0"/>
                <a:cs typeface="Arial" panose="020B0604020202020204" pitchFamily="34" charset="0"/>
              </a:rPr>
              <a:t>tri shtyllave</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endParaRPr>
          </a:p>
        </p:txBody>
      </p:sp>
      <p:graphicFrame>
        <p:nvGraphicFramePr>
          <p:cNvPr id="4" name="Content Placeholder 8"/>
          <p:cNvGraphicFramePr>
            <a:graphicFrameLocks/>
          </p:cNvGraphicFramePr>
          <p:nvPr>
            <p:extLst>
              <p:ext uri="{D42A27DB-BD31-4B8C-83A1-F6EECF244321}">
                <p14:modId xmlns:p14="http://schemas.microsoft.com/office/powerpoint/2010/main" val="2180268294"/>
              </p:ext>
            </p:extLst>
          </p:nvPr>
        </p:nvGraphicFramePr>
        <p:xfrm>
          <a:off x="838200" y="3429000"/>
          <a:ext cx="7848600" cy="289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DCFF98CF-7F0B-4F7C-9297-12472D36FA30}" type="slidenum">
              <a:rPr lang="en-US" smtClean="0"/>
              <a:t>9</a:t>
            </a:fld>
            <a:endParaRPr lang="en-US"/>
          </a:p>
        </p:txBody>
      </p:sp>
      <p:sp>
        <p:nvSpPr>
          <p:cNvPr id="3" name="Footer Placeholder 2"/>
          <p:cNvSpPr>
            <a:spLocks noGrp="1"/>
          </p:cNvSpPr>
          <p:nvPr>
            <p:ph type="ftr" sz="quarter" idx="11"/>
          </p:nvPr>
        </p:nvSpPr>
        <p:spPr/>
        <p:txBody>
          <a:bodyPr/>
          <a:lstStyle/>
          <a:p>
            <a:r>
              <a:rPr lang="en-US"/>
              <a:t>Departamenti per Trajnime /KRPP  </a:t>
            </a:r>
          </a:p>
        </p:txBody>
      </p:sp>
    </p:spTree>
    <p:extLst>
      <p:ext uri="{BB962C8B-B14F-4D97-AF65-F5344CB8AC3E}">
        <p14:creationId xmlns:p14="http://schemas.microsoft.com/office/powerpoint/2010/main" val="6877176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17364</TotalTime>
  <Words>6603</Words>
  <Application>Microsoft Office PowerPoint</Application>
  <PresentationFormat>On-screen Show (4:3)</PresentationFormat>
  <Paragraphs>746</Paragraphs>
  <Slides>67</Slides>
  <Notes>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67</vt:i4>
      </vt:variant>
    </vt:vector>
  </HeadingPairs>
  <TitlesOfParts>
    <vt:vector size="79" baseType="lpstr">
      <vt:lpstr>ＭＳ Ｐゴシック</vt:lpstr>
      <vt:lpstr>Agency FB</vt:lpstr>
      <vt:lpstr>Arial</vt:lpstr>
      <vt:lpstr>Calibri</vt:lpstr>
      <vt:lpstr>Calibri Light</vt:lpstr>
      <vt:lpstr>Cambria</vt:lpstr>
      <vt:lpstr>Garamond</vt:lpstr>
      <vt:lpstr>Open Sans</vt:lpstr>
      <vt:lpstr>Times New Roman</vt:lpstr>
      <vt:lpstr>Wingdings</vt:lpstr>
      <vt:lpstr>Wingdings 3</vt:lpstr>
      <vt:lpstr>Office Theme</vt:lpstr>
      <vt:lpstr>PowerPoint Presentation</vt:lpstr>
      <vt:lpstr> OBJEKTIVAT</vt:lpstr>
      <vt:lpstr>                  Historia e sistemit Kombëtar të Prokurimit  </vt:lpstr>
      <vt:lpstr>Historia e sistemit Kombëtar te Prokurimit  </vt:lpstr>
      <vt:lpstr>Historia e sistemit Kombëtar të Prokurimit </vt:lpstr>
      <vt:lpstr>Historia e sistemit Kombëtar te Prokurimit  </vt:lpstr>
      <vt:lpstr>Historia e sistemit Kombëtar te Prokurimit  </vt:lpstr>
      <vt:lpstr>Historia e sistemit Kombëtar te Prokurimit </vt:lpstr>
      <vt:lpstr>Legjislacioni nacional (i Kosovës) për Prokurimin Publik</vt:lpstr>
      <vt:lpstr>     Sistemi i Prokurimit Publik në Kosovë</vt:lpstr>
      <vt:lpstr>PowerPoint Presentation</vt:lpstr>
      <vt:lpstr>  Legjislacioni sekondare </vt:lpstr>
      <vt:lpstr>Dokumentet standarde për ofertim dhe format</vt:lpstr>
      <vt:lpstr>Dokumentet e legjislacionit dytësor</vt:lpstr>
      <vt:lpstr>Ligji i Prokurimit publik Nr . 04/L-042  i ndryshuar dhe plotësuar me Lgjin Nr. 04/L-237, Ligjin Nr. 05/L-068 dhe Ligjin Nr. 05/L-092   </vt:lpstr>
      <vt:lpstr>Pjesa e Parë</vt:lpstr>
      <vt:lpstr>Pjesa e dytë </vt:lpstr>
      <vt:lpstr>Pjesa e dytë </vt:lpstr>
      <vt:lpstr>PowerPoint Presentation</vt:lpstr>
      <vt:lpstr>Prokurimi Publik – Përkufizimi  </vt:lpstr>
      <vt:lpstr>                                           Qëllimi – neni 1   </vt:lpstr>
      <vt:lpstr>  Fushëveprimi i Ligjit  -  Neni 2   </vt:lpstr>
      <vt:lpstr> Neni 3 - Përjashtimet </vt:lpstr>
      <vt:lpstr>Neni 3 / Përjashtimet</vt:lpstr>
      <vt:lpstr>Neni 3 / Përjashtimet</vt:lpstr>
      <vt:lpstr>Neni 4/ Përkufizimet </vt:lpstr>
      <vt:lpstr>Neni 4/ Përkufizimet</vt:lpstr>
      <vt:lpstr>Neni 4/ Përkufizimet</vt:lpstr>
      <vt:lpstr>Parimet e LPP</vt:lpstr>
      <vt:lpstr>Ekonomizimi dhe efikasiteti (neni 6)</vt:lpstr>
      <vt:lpstr>Barazia në trajtim/ jo-diskriminimi ( neni 7 )</vt:lpstr>
      <vt:lpstr>Transparenca (neni 10)</vt:lpstr>
      <vt:lpstr>Përgjegjshmëria ( neni 24)</vt:lpstr>
      <vt:lpstr>Profesionalizmi (neni 24,25)  </vt:lpstr>
      <vt:lpstr>   Profesionalizmi (neni 24,25)  </vt:lpstr>
      <vt:lpstr>                        Korniza Institucionale (KRPP,AQP,OSHP)  </vt:lpstr>
      <vt:lpstr>Komisioni Rregullativ i Prokurimit Publik (KRPP) </vt:lpstr>
      <vt:lpstr>Neni 89  -    Emërimi i Anëtarëve</vt:lpstr>
      <vt:lpstr>Neni 93 - Pezullimi dhe suspendimi i anëtarëve të KRPP-së</vt:lpstr>
      <vt:lpstr>Neni 87 - Kompetencat e KRPP-se:</vt:lpstr>
      <vt:lpstr>Neni 25  - Trajnimi i Zyrtarëve të Prokurimit</vt:lpstr>
      <vt:lpstr>Neni 25 Trajnimi i Zyrtarëve të Prokurimit (2)</vt:lpstr>
      <vt:lpstr>Neni 25  Trajnimi i Zyrtarëve të Prokurimit (3)</vt:lpstr>
      <vt:lpstr>Neni 25 - Trajnimi i Zyrtarëve të Prokurimit (4)</vt:lpstr>
      <vt:lpstr>ORGANI  SHQYRTUES  I  PROKURIMIT ( OSHP )  </vt:lpstr>
      <vt:lpstr>Organi Shqyrtues i Prokurimeve (OSHP)</vt:lpstr>
      <vt:lpstr> AGJENCIONI QENDROR I PROKURIMIT (AQP)</vt:lpstr>
      <vt:lpstr> Agjencia Qendrore e Prokurimit (AQP)</vt:lpstr>
      <vt:lpstr> Agjencia Qendrore e Prokurimit (AQP)                        ( nenet 95 – 96)  </vt:lpstr>
      <vt:lpstr>Neni 26 - Nënshkrimi i kontratave publike</vt:lpstr>
      <vt:lpstr>Neni 28 - Specifikimet teknike</vt:lpstr>
      <vt:lpstr>Neni 30 - Nën-kontraktimi</vt:lpstr>
      <vt:lpstr>Neni 31 - Ekzekutimi i kontratave</vt:lpstr>
      <vt:lpstr>Kontratat Publike Kornizë  - Neni 38</vt:lpstr>
      <vt:lpstr>Neni 27/A - Ndarja e kontratave në Lote</vt:lpstr>
      <vt:lpstr>Neni 52 -Njoftimi i kritereve për dhënien e kontratës</vt:lpstr>
      <vt:lpstr>   Dosja e Tenderit (6)        Neni 52- Njoftimi i kritereve për dhënien e kontratës        </vt:lpstr>
      <vt:lpstr> Ekzaminimi, Vlerësimi dhe Krahasimi i Tenderëve                                               Gabimet  Aritmetikore        </vt:lpstr>
      <vt:lpstr>Neni 65 - Pranueshmëria e Kandidatëve ose Tenderuesve</vt:lpstr>
      <vt:lpstr> Procedurat e Prokurimit sipas LPP-së janë : </vt:lpstr>
      <vt:lpstr>PowerPoint Presentation</vt:lpstr>
      <vt:lpstr>Parashikimi i vlerës dhe klasifikimi i kontratës </vt:lpstr>
      <vt:lpstr>            PROCEDURA E HAPUR, Procedura e kufizuar </vt:lpstr>
      <vt:lpstr>    Neni 34  -   PROCEDURA KONKURUESE ME NEGOCIATA    </vt:lpstr>
      <vt:lpstr> KUOTIMI I ÇMIMEVE </vt:lpstr>
      <vt:lpstr>Neni 132 - Prokurimet e Mbyllura në Kundërshtim me këtë Ligj</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Nikos Manolopoulos</dc:creator>
  <cp:lastModifiedBy>Ilirk</cp:lastModifiedBy>
  <cp:revision>787</cp:revision>
  <cp:lastPrinted>2018-10-22T13:51:33Z</cp:lastPrinted>
  <dcterms:created xsi:type="dcterms:W3CDTF">1601-01-01T00:00:00Z</dcterms:created>
  <dcterms:modified xsi:type="dcterms:W3CDTF">2024-03-18T19:18:29Z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